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6" r:id="rId1"/>
    <p:sldMasterId id="2147483698" r:id="rId2"/>
  </p:sldMasterIdLst>
  <p:notesMasterIdLst>
    <p:notesMasterId r:id="rId8"/>
  </p:notesMasterIdLst>
  <p:handoutMasterIdLst>
    <p:handoutMasterId r:id="rId9"/>
  </p:handoutMasterIdLst>
  <p:sldIdLst>
    <p:sldId id="447" r:id="rId3"/>
    <p:sldId id="393" r:id="rId4"/>
    <p:sldId id="415" r:id="rId5"/>
    <p:sldId id="416" r:id="rId6"/>
    <p:sldId id="397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88227" autoAdjust="0"/>
  </p:normalViewPr>
  <p:slideViewPr>
    <p:cSldViewPr snapToGrid="0">
      <p:cViewPr>
        <p:scale>
          <a:sx n="100" d="100"/>
          <a:sy n="100" d="100"/>
        </p:scale>
        <p:origin x="-294" y="-294"/>
      </p:cViewPr>
      <p:guideLst>
        <p:guide orient="horz" pos="4128"/>
        <p:guide orient="horz" pos="943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09FD5DEA-7F62-4864-A951-41650B0810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03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C290EBB7-7D08-4697-A0BA-8DCF62356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15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7B3078C2-29E6-4B1A-95B0-CD803D99DFB5}" type="slidenum">
              <a:rPr lang="en-US" altLang="en-US" sz="1200" smtClean="0">
                <a:latin typeface="Bookman Old Style" pitchFamily="84" charset="0"/>
              </a:rPr>
              <a:pPr/>
              <a:t>1</a:t>
            </a:fld>
            <a:endParaRPr lang="en-US" altLang="en-US" sz="1200" smtClean="0">
              <a:latin typeface="Bookman Old Style" pitchFamily="8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F30E8892-B2C1-4895-A008-7EAC395A11AC}" type="slidenum">
              <a:rPr lang="en-US" altLang="en-US" sz="1200" smtClean="0">
                <a:latin typeface="Bookman Old Style" pitchFamily="84" charset="0"/>
              </a:rPr>
              <a:pPr/>
              <a:t>2</a:t>
            </a:fld>
            <a:endParaRPr lang="en-US" altLang="en-US" sz="1200" smtClean="0">
              <a:latin typeface="Bookman Old Style" pitchFamily="8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F619A8BF-C75B-4426-B31B-D45B58B5A089}" type="slidenum">
              <a:rPr lang="en-US" altLang="en-US" sz="1200" smtClean="0">
                <a:latin typeface="Bookman Old Style" pitchFamily="84" charset="0"/>
              </a:rPr>
              <a:pPr/>
              <a:t>5</a:t>
            </a:fld>
            <a:endParaRPr lang="en-US" altLang="en-US" sz="1200" smtClean="0">
              <a:latin typeface="Bookman Old Style" pitchFamily="8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9592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47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080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5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811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476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444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24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595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35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309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10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86388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2087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33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3614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44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942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24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9448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6090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4230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2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media2.wav"/><Relationship Id="rId7" Type="http://schemas.openxmlformats.org/officeDocument/2006/relationships/image" Target="../media/image4.jpe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Sexually Transmitted Diseases (STDs): Worldwide Problem</a:t>
            </a:r>
          </a:p>
        </p:txBody>
      </p:sp>
      <p:sp>
        <p:nvSpPr>
          <p:cNvPr id="5939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04788" y="1441450"/>
            <a:ext cx="8305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Transmitted by sexual contact, including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Genital, oral-genital, anal-genital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Bacterial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Gonorrhea, syphilis, chlamydia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Other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Yeasts (Candida), protozoan (Trichomonas), arthropod (pubic lice)</a:t>
            </a:r>
          </a:p>
        </p:txBody>
      </p:sp>
      <p:pic>
        <p:nvPicPr>
          <p:cNvPr id="129026" name="Picture 2" descr="C:\Users\Gary\Desktop\Gary's Files\Teaching\GCC\BIO102 - Human Biology Online\Ch16 - Reproductive\16_Labeled_Images\16_17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438" y="4559300"/>
            <a:ext cx="2951162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75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Sexually Transmitted Diseases (STDs): Worldwide Problem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04788" y="1441450"/>
            <a:ext cx="8305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Viral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HIV, hepatitis B, genital herpes, HPV</a:t>
            </a:r>
          </a:p>
        </p:txBody>
      </p:sp>
      <p:pic>
        <p:nvPicPr>
          <p:cNvPr id="59396" name="Picture 4" descr="C:\Users\Gary\Desktop\Gary's Files\Teaching\GCC\BIO102 - Human Biology Online\Ch16 - Reproductive\16_Labeled_Images\16_16aFigure-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3028950"/>
            <a:ext cx="28416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 descr="C:\Users\Gary\Desktop\Gary's Files\Teaching\GCC\BIO102 - Human Biology Online\Ch16 - Reproductive\16_Labeled_Images\16_16bFigure-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63" y="3028950"/>
            <a:ext cx="297497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6" descr="C:\Users\Gary\Desktop\Gary's Files\Teaching\GCC\BIO102 - Human Biology Online\Ch16 - Reproductive\16_Labeled_Images\16_16cFigure-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525" y="3028950"/>
            <a:ext cx="2663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22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1" descr="16_14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99"/>
          <a:stretch>
            <a:fillRect/>
          </a:stretch>
        </p:blipFill>
        <p:spPr bwMode="auto">
          <a:xfrm>
            <a:off x="677863" y="136525"/>
            <a:ext cx="7786687" cy="595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32"/>
          <p:cNvSpPr>
            <a:spLocks noChangeArrowheads="1"/>
          </p:cNvSpPr>
          <p:nvPr/>
        </p:nvSpPr>
        <p:spPr bwMode="auto">
          <a:xfrm>
            <a:off x="920750" y="88900"/>
            <a:ext cx="56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400</a:t>
            </a:r>
          </a:p>
        </p:txBody>
      </p:sp>
      <p:sp>
        <p:nvSpPr>
          <p:cNvPr id="4101" name="Rectangle 33"/>
          <p:cNvSpPr>
            <a:spLocks noChangeArrowheads="1"/>
          </p:cNvSpPr>
          <p:nvPr/>
        </p:nvSpPr>
        <p:spPr bwMode="auto">
          <a:xfrm>
            <a:off x="920750" y="1436688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300</a:t>
            </a:r>
          </a:p>
        </p:txBody>
      </p:sp>
      <p:sp>
        <p:nvSpPr>
          <p:cNvPr id="4102" name="Rectangle 34"/>
          <p:cNvSpPr>
            <a:spLocks noChangeArrowheads="1"/>
          </p:cNvSpPr>
          <p:nvPr/>
        </p:nvSpPr>
        <p:spPr bwMode="auto">
          <a:xfrm>
            <a:off x="920750" y="2805113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200</a:t>
            </a:r>
          </a:p>
        </p:txBody>
      </p:sp>
      <p:sp>
        <p:nvSpPr>
          <p:cNvPr id="4103" name="Rectangle 35"/>
          <p:cNvSpPr>
            <a:spLocks noChangeArrowheads="1"/>
          </p:cNvSpPr>
          <p:nvPr/>
        </p:nvSpPr>
        <p:spPr bwMode="auto">
          <a:xfrm>
            <a:off x="920750" y="4237038"/>
            <a:ext cx="565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100</a:t>
            </a:r>
          </a:p>
        </p:txBody>
      </p:sp>
      <p:sp>
        <p:nvSpPr>
          <p:cNvPr id="4104" name="Rectangle 36"/>
          <p:cNvSpPr>
            <a:spLocks noChangeArrowheads="1"/>
          </p:cNvSpPr>
          <p:nvPr/>
        </p:nvSpPr>
        <p:spPr bwMode="auto">
          <a:xfrm>
            <a:off x="1174750" y="533241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0</a:t>
            </a:r>
          </a:p>
        </p:txBody>
      </p:sp>
      <p:sp>
        <p:nvSpPr>
          <p:cNvPr id="4105" name="Rectangle 37"/>
          <p:cNvSpPr>
            <a:spLocks noChangeArrowheads="1"/>
          </p:cNvSpPr>
          <p:nvPr/>
        </p:nvSpPr>
        <p:spPr bwMode="auto">
          <a:xfrm>
            <a:off x="1438275" y="3381375"/>
            <a:ext cx="1339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Chlamydia</a:t>
            </a:r>
          </a:p>
        </p:txBody>
      </p:sp>
      <p:sp>
        <p:nvSpPr>
          <p:cNvPr id="4106" name="Rectangle 38"/>
          <p:cNvSpPr>
            <a:spLocks noChangeArrowheads="1"/>
          </p:cNvSpPr>
          <p:nvPr/>
        </p:nvSpPr>
        <p:spPr bwMode="auto">
          <a:xfrm>
            <a:off x="1809750" y="1084263"/>
            <a:ext cx="1352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Gonorrhea</a:t>
            </a:r>
          </a:p>
        </p:txBody>
      </p:sp>
      <p:sp>
        <p:nvSpPr>
          <p:cNvPr id="4107" name="Rectangle 39"/>
          <p:cNvSpPr>
            <a:spLocks noChangeArrowheads="1"/>
          </p:cNvSpPr>
          <p:nvPr/>
        </p:nvSpPr>
        <p:spPr bwMode="auto">
          <a:xfrm>
            <a:off x="3330575" y="4614863"/>
            <a:ext cx="1060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Syphilis</a:t>
            </a:r>
          </a:p>
        </p:txBody>
      </p:sp>
      <p:sp>
        <p:nvSpPr>
          <p:cNvPr id="4108" name="Rectangle 40"/>
          <p:cNvSpPr>
            <a:spLocks noChangeArrowheads="1"/>
          </p:cNvSpPr>
          <p:nvPr/>
        </p:nvSpPr>
        <p:spPr bwMode="auto">
          <a:xfrm>
            <a:off x="4073525" y="6276975"/>
            <a:ext cx="679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Year</a:t>
            </a:r>
          </a:p>
        </p:txBody>
      </p:sp>
      <p:sp>
        <p:nvSpPr>
          <p:cNvPr id="4109" name="Rectangle 41"/>
          <p:cNvSpPr>
            <a:spLocks noChangeArrowheads="1"/>
          </p:cNvSpPr>
          <p:nvPr/>
        </p:nvSpPr>
        <p:spPr bwMode="auto">
          <a:xfrm rot="-3837364">
            <a:off x="1056482" y="5687218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1986</a:t>
            </a:r>
          </a:p>
        </p:txBody>
      </p:sp>
      <p:sp>
        <p:nvSpPr>
          <p:cNvPr id="4110" name="Rectangle 42"/>
          <p:cNvSpPr>
            <a:spLocks noChangeArrowheads="1"/>
          </p:cNvSpPr>
          <p:nvPr/>
        </p:nvSpPr>
        <p:spPr bwMode="auto">
          <a:xfrm rot="-3837364">
            <a:off x="1716882" y="5687218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1988</a:t>
            </a:r>
          </a:p>
        </p:txBody>
      </p:sp>
      <p:sp>
        <p:nvSpPr>
          <p:cNvPr id="4111" name="Rectangle 43"/>
          <p:cNvSpPr>
            <a:spLocks noChangeArrowheads="1"/>
          </p:cNvSpPr>
          <p:nvPr/>
        </p:nvSpPr>
        <p:spPr bwMode="auto">
          <a:xfrm rot="-3837364">
            <a:off x="2326482" y="5685631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1990</a:t>
            </a:r>
          </a:p>
        </p:txBody>
      </p:sp>
      <p:sp>
        <p:nvSpPr>
          <p:cNvPr id="4112" name="Rectangle 44"/>
          <p:cNvSpPr>
            <a:spLocks noChangeArrowheads="1"/>
          </p:cNvSpPr>
          <p:nvPr/>
        </p:nvSpPr>
        <p:spPr bwMode="auto">
          <a:xfrm rot="-3837364">
            <a:off x="2980532" y="5685631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1992</a:t>
            </a:r>
          </a:p>
        </p:txBody>
      </p:sp>
      <p:sp>
        <p:nvSpPr>
          <p:cNvPr id="4113" name="Rectangle 45"/>
          <p:cNvSpPr>
            <a:spLocks noChangeArrowheads="1"/>
          </p:cNvSpPr>
          <p:nvPr/>
        </p:nvSpPr>
        <p:spPr bwMode="auto">
          <a:xfrm rot="-3837364">
            <a:off x="3609182" y="5671343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1994</a:t>
            </a:r>
          </a:p>
        </p:txBody>
      </p:sp>
      <p:sp>
        <p:nvSpPr>
          <p:cNvPr id="4114" name="Rectangle 46"/>
          <p:cNvSpPr>
            <a:spLocks noChangeArrowheads="1"/>
          </p:cNvSpPr>
          <p:nvPr/>
        </p:nvSpPr>
        <p:spPr bwMode="auto">
          <a:xfrm rot="-3837364">
            <a:off x="4248944" y="5685632"/>
            <a:ext cx="692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1996</a:t>
            </a:r>
          </a:p>
        </p:txBody>
      </p:sp>
      <p:sp>
        <p:nvSpPr>
          <p:cNvPr id="4115" name="Rectangle 47"/>
          <p:cNvSpPr>
            <a:spLocks noChangeArrowheads="1"/>
          </p:cNvSpPr>
          <p:nvPr/>
        </p:nvSpPr>
        <p:spPr bwMode="auto">
          <a:xfrm rot="-3837364">
            <a:off x="4910932" y="5685631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1998</a:t>
            </a:r>
          </a:p>
        </p:txBody>
      </p:sp>
      <p:sp>
        <p:nvSpPr>
          <p:cNvPr id="4116" name="Rectangle 48"/>
          <p:cNvSpPr>
            <a:spLocks noChangeArrowheads="1"/>
          </p:cNvSpPr>
          <p:nvPr/>
        </p:nvSpPr>
        <p:spPr bwMode="auto">
          <a:xfrm rot="-3837364">
            <a:off x="5523707" y="5684043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2000</a:t>
            </a:r>
          </a:p>
        </p:txBody>
      </p:sp>
      <p:sp>
        <p:nvSpPr>
          <p:cNvPr id="4117" name="Rectangle 49"/>
          <p:cNvSpPr>
            <a:spLocks noChangeArrowheads="1"/>
          </p:cNvSpPr>
          <p:nvPr/>
        </p:nvSpPr>
        <p:spPr bwMode="auto">
          <a:xfrm rot="-3837364">
            <a:off x="6133307" y="5684043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2002</a:t>
            </a:r>
          </a:p>
        </p:txBody>
      </p:sp>
      <p:sp>
        <p:nvSpPr>
          <p:cNvPr id="4118" name="Rectangle 50"/>
          <p:cNvSpPr>
            <a:spLocks noChangeArrowheads="1"/>
          </p:cNvSpPr>
          <p:nvPr/>
        </p:nvSpPr>
        <p:spPr bwMode="auto">
          <a:xfrm rot="-3837364">
            <a:off x="6746082" y="5684043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2004</a:t>
            </a:r>
          </a:p>
        </p:txBody>
      </p:sp>
      <p:sp>
        <p:nvSpPr>
          <p:cNvPr id="4119" name="Rectangle 51"/>
          <p:cNvSpPr>
            <a:spLocks noChangeArrowheads="1"/>
          </p:cNvSpPr>
          <p:nvPr/>
        </p:nvSpPr>
        <p:spPr bwMode="auto">
          <a:xfrm rot="-3837364">
            <a:off x="7365207" y="5684043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2006</a:t>
            </a:r>
          </a:p>
        </p:txBody>
      </p:sp>
      <p:sp>
        <p:nvSpPr>
          <p:cNvPr id="4120" name="Rectangle 52"/>
          <p:cNvSpPr>
            <a:spLocks noChangeArrowheads="1"/>
          </p:cNvSpPr>
          <p:nvPr/>
        </p:nvSpPr>
        <p:spPr bwMode="auto">
          <a:xfrm rot="-3837364">
            <a:off x="7901782" y="5684043"/>
            <a:ext cx="692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2008</a:t>
            </a:r>
          </a:p>
        </p:txBody>
      </p:sp>
      <p:sp>
        <p:nvSpPr>
          <p:cNvPr id="4121" name="Rectangle 53"/>
          <p:cNvSpPr>
            <a:spLocks noChangeArrowheads="1"/>
          </p:cNvSpPr>
          <p:nvPr/>
        </p:nvSpPr>
        <p:spPr bwMode="auto">
          <a:xfrm rot="-5400000">
            <a:off x="-858837" y="2844800"/>
            <a:ext cx="33734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800" b="1">
                <a:latin typeface="Helvetica" pitchFamily="84" charset="0"/>
              </a:rPr>
              <a:t>Rate (per 100,000 population)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75"/>
    </mc:Choice>
    <mc:Fallback xmlns="">
      <p:transition spd="slow" advTm="38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6" descr="16_15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4"/>
          <a:stretch>
            <a:fillRect/>
          </a:stretch>
        </p:blipFill>
        <p:spPr bwMode="auto">
          <a:xfrm>
            <a:off x="296863" y="234950"/>
            <a:ext cx="8548687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27"/>
          <p:cNvSpPr>
            <a:spLocks noChangeArrowheads="1"/>
          </p:cNvSpPr>
          <p:nvPr/>
        </p:nvSpPr>
        <p:spPr bwMode="auto">
          <a:xfrm rot="-5400000">
            <a:off x="-1531938" y="2714626"/>
            <a:ext cx="393382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Cases per 100,000 population</a:t>
            </a:r>
          </a:p>
        </p:txBody>
      </p:sp>
      <p:sp>
        <p:nvSpPr>
          <p:cNvPr id="5125" name="Rectangle 28"/>
          <p:cNvSpPr>
            <a:spLocks noChangeArrowheads="1"/>
          </p:cNvSpPr>
          <p:nvPr/>
        </p:nvSpPr>
        <p:spPr bwMode="auto">
          <a:xfrm>
            <a:off x="669925" y="285750"/>
            <a:ext cx="7778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3000</a:t>
            </a:r>
          </a:p>
        </p:txBody>
      </p:sp>
      <p:sp>
        <p:nvSpPr>
          <p:cNvPr id="5126" name="Rectangle 29"/>
          <p:cNvSpPr>
            <a:spLocks noChangeArrowheads="1"/>
          </p:cNvSpPr>
          <p:nvPr/>
        </p:nvSpPr>
        <p:spPr bwMode="auto">
          <a:xfrm>
            <a:off x="669925" y="1123950"/>
            <a:ext cx="7778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2500</a:t>
            </a:r>
          </a:p>
        </p:txBody>
      </p:sp>
      <p:sp>
        <p:nvSpPr>
          <p:cNvPr id="5127" name="Rectangle 30"/>
          <p:cNvSpPr>
            <a:spLocks noChangeArrowheads="1"/>
          </p:cNvSpPr>
          <p:nvPr/>
        </p:nvSpPr>
        <p:spPr bwMode="auto">
          <a:xfrm>
            <a:off x="676275" y="1978025"/>
            <a:ext cx="7778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2000</a:t>
            </a:r>
          </a:p>
        </p:txBody>
      </p:sp>
      <p:sp>
        <p:nvSpPr>
          <p:cNvPr id="5128" name="Rectangle 31"/>
          <p:cNvSpPr>
            <a:spLocks noChangeArrowheads="1"/>
          </p:cNvSpPr>
          <p:nvPr/>
        </p:nvSpPr>
        <p:spPr bwMode="auto">
          <a:xfrm>
            <a:off x="676275" y="2809875"/>
            <a:ext cx="7778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1500</a:t>
            </a:r>
          </a:p>
        </p:txBody>
      </p:sp>
      <p:sp>
        <p:nvSpPr>
          <p:cNvPr id="5129" name="Rectangle 32"/>
          <p:cNvSpPr>
            <a:spLocks noChangeArrowheads="1"/>
          </p:cNvSpPr>
          <p:nvPr/>
        </p:nvSpPr>
        <p:spPr bwMode="auto">
          <a:xfrm>
            <a:off x="673100" y="3644900"/>
            <a:ext cx="7778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1000</a:t>
            </a:r>
          </a:p>
        </p:txBody>
      </p:sp>
      <p:sp>
        <p:nvSpPr>
          <p:cNvPr id="5130" name="Rectangle 33"/>
          <p:cNvSpPr>
            <a:spLocks noChangeArrowheads="1"/>
          </p:cNvSpPr>
          <p:nvPr/>
        </p:nvSpPr>
        <p:spPr bwMode="auto">
          <a:xfrm>
            <a:off x="825500" y="4476750"/>
            <a:ext cx="6286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500</a:t>
            </a:r>
          </a:p>
        </p:txBody>
      </p:sp>
      <p:sp>
        <p:nvSpPr>
          <p:cNvPr id="5131" name="Rectangle 34"/>
          <p:cNvSpPr>
            <a:spLocks noChangeArrowheads="1"/>
          </p:cNvSpPr>
          <p:nvPr/>
        </p:nvSpPr>
        <p:spPr bwMode="auto">
          <a:xfrm>
            <a:off x="1122363" y="5330825"/>
            <a:ext cx="33178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0</a:t>
            </a:r>
          </a:p>
        </p:txBody>
      </p:sp>
      <p:sp>
        <p:nvSpPr>
          <p:cNvPr id="5132" name="Rectangle 35"/>
          <p:cNvSpPr>
            <a:spLocks noChangeArrowheads="1"/>
          </p:cNvSpPr>
          <p:nvPr/>
        </p:nvSpPr>
        <p:spPr bwMode="auto">
          <a:xfrm>
            <a:off x="1368425" y="5546725"/>
            <a:ext cx="8667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10-14</a:t>
            </a:r>
          </a:p>
        </p:txBody>
      </p:sp>
      <p:sp>
        <p:nvSpPr>
          <p:cNvPr id="5133" name="Rectangle 36"/>
          <p:cNvSpPr>
            <a:spLocks noChangeArrowheads="1"/>
          </p:cNvSpPr>
          <p:nvPr/>
        </p:nvSpPr>
        <p:spPr bwMode="auto">
          <a:xfrm>
            <a:off x="2117725" y="5546725"/>
            <a:ext cx="8667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15-19</a:t>
            </a:r>
          </a:p>
        </p:txBody>
      </p:sp>
      <p:sp>
        <p:nvSpPr>
          <p:cNvPr id="5134" name="Rectangle 37"/>
          <p:cNvSpPr>
            <a:spLocks noChangeArrowheads="1"/>
          </p:cNvSpPr>
          <p:nvPr/>
        </p:nvSpPr>
        <p:spPr bwMode="auto">
          <a:xfrm>
            <a:off x="2854325" y="5549900"/>
            <a:ext cx="8667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20-24</a:t>
            </a:r>
          </a:p>
        </p:txBody>
      </p:sp>
      <p:sp>
        <p:nvSpPr>
          <p:cNvPr id="5135" name="Rectangle 38"/>
          <p:cNvSpPr>
            <a:spLocks noChangeArrowheads="1"/>
          </p:cNvSpPr>
          <p:nvPr/>
        </p:nvSpPr>
        <p:spPr bwMode="auto">
          <a:xfrm>
            <a:off x="3587750" y="5553075"/>
            <a:ext cx="8667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25-29</a:t>
            </a:r>
          </a:p>
        </p:txBody>
      </p:sp>
      <p:sp>
        <p:nvSpPr>
          <p:cNvPr id="5136" name="Rectangle 39"/>
          <p:cNvSpPr>
            <a:spLocks noChangeArrowheads="1"/>
          </p:cNvSpPr>
          <p:nvPr/>
        </p:nvSpPr>
        <p:spPr bwMode="auto">
          <a:xfrm>
            <a:off x="4327525" y="5549900"/>
            <a:ext cx="8667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30-34</a:t>
            </a:r>
          </a:p>
        </p:txBody>
      </p:sp>
      <p:sp>
        <p:nvSpPr>
          <p:cNvPr id="5137" name="Rectangle 40"/>
          <p:cNvSpPr>
            <a:spLocks noChangeArrowheads="1"/>
          </p:cNvSpPr>
          <p:nvPr/>
        </p:nvSpPr>
        <p:spPr bwMode="auto">
          <a:xfrm>
            <a:off x="5064125" y="5549900"/>
            <a:ext cx="8667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35-39</a:t>
            </a:r>
          </a:p>
        </p:txBody>
      </p:sp>
      <p:sp>
        <p:nvSpPr>
          <p:cNvPr id="5138" name="Rectangle 41"/>
          <p:cNvSpPr>
            <a:spLocks noChangeArrowheads="1"/>
          </p:cNvSpPr>
          <p:nvPr/>
        </p:nvSpPr>
        <p:spPr bwMode="auto">
          <a:xfrm>
            <a:off x="5807075" y="5549900"/>
            <a:ext cx="8667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40-44</a:t>
            </a:r>
          </a:p>
        </p:txBody>
      </p:sp>
      <p:sp>
        <p:nvSpPr>
          <p:cNvPr id="5139" name="Rectangle 42"/>
          <p:cNvSpPr>
            <a:spLocks noChangeArrowheads="1"/>
          </p:cNvSpPr>
          <p:nvPr/>
        </p:nvSpPr>
        <p:spPr bwMode="auto">
          <a:xfrm>
            <a:off x="6546850" y="5549900"/>
            <a:ext cx="8667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45-54</a:t>
            </a:r>
          </a:p>
        </p:txBody>
      </p:sp>
      <p:sp>
        <p:nvSpPr>
          <p:cNvPr id="5140" name="Rectangle 43"/>
          <p:cNvSpPr>
            <a:spLocks noChangeArrowheads="1"/>
          </p:cNvSpPr>
          <p:nvPr/>
        </p:nvSpPr>
        <p:spPr bwMode="auto">
          <a:xfrm>
            <a:off x="7286625" y="5553075"/>
            <a:ext cx="866775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55-64</a:t>
            </a:r>
          </a:p>
        </p:txBody>
      </p:sp>
      <p:sp>
        <p:nvSpPr>
          <p:cNvPr id="5141" name="Rectangle 44"/>
          <p:cNvSpPr>
            <a:spLocks noChangeArrowheads="1"/>
          </p:cNvSpPr>
          <p:nvPr/>
        </p:nvSpPr>
        <p:spPr bwMode="auto">
          <a:xfrm>
            <a:off x="8126413" y="5549900"/>
            <a:ext cx="63658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65+</a:t>
            </a:r>
          </a:p>
        </p:txBody>
      </p:sp>
      <p:sp>
        <p:nvSpPr>
          <p:cNvPr id="5142" name="Rectangle 45"/>
          <p:cNvSpPr>
            <a:spLocks noChangeArrowheads="1"/>
          </p:cNvSpPr>
          <p:nvPr/>
        </p:nvSpPr>
        <p:spPr bwMode="auto">
          <a:xfrm>
            <a:off x="4306888" y="5961063"/>
            <a:ext cx="15176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100" b="1">
                <a:latin typeface="Helvetica" pitchFamily="84" charset="0"/>
              </a:rPr>
              <a:t>Age group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66"/>
    </mc:Choice>
    <mc:Fallback xmlns="">
      <p:transition spd="slow" advTm="28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Sexually Transmitted Diseases (STDs): Worldwide Problem</a:t>
            </a:r>
          </a:p>
        </p:txBody>
      </p:sp>
      <p:sp>
        <p:nvSpPr>
          <p:cNvPr id="6147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557338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Prevention strategies</a:t>
            </a:r>
          </a:p>
          <a:p>
            <a:pPr lvl="1" eaLnBrk="1" hangingPunct="1"/>
            <a:r>
              <a:rPr lang="en-US" altLang="en-US" smtClean="0"/>
              <a:t>Choose partner wisely</a:t>
            </a:r>
          </a:p>
          <a:p>
            <a:pPr lvl="1" eaLnBrk="1" hangingPunct="1"/>
            <a:r>
              <a:rPr lang="en-US" altLang="en-US" smtClean="0"/>
              <a:t>Communicate</a:t>
            </a:r>
          </a:p>
          <a:p>
            <a:pPr lvl="1" eaLnBrk="1" hangingPunct="1"/>
            <a:r>
              <a:rPr lang="en-US" altLang="en-US" smtClean="0"/>
              <a:t>Use suitable barriers</a:t>
            </a:r>
          </a:p>
          <a:p>
            <a:pPr lvl="1" eaLnBrk="1" hangingPunct="1"/>
            <a:r>
              <a:rPr lang="en-US" altLang="en-US" smtClean="0"/>
              <a:t>Get tested and treated</a:t>
            </a:r>
          </a:p>
          <a:p>
            <a:pPr lvl="1" eaLnBrk="1" hangingPunct="1"/>
            <a:r>
              <a:rPr lang="en-US" altLang="en-US" smtClean="0"/>
              <a:t>Get vaccinated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466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4|7.4|1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9"/>
</p:tagLst>
</file>

<file path=ppt/theme/theme1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Harddrive:Applications:Microsoft Office 2004:Templates:My Templates:Johnson_6e_Lecture_template1.pot</Template>
  <TotalTime>6628</TotalTime>
  <Words>134</Words>
  <Application>Microsoft Office PowerPoint</Application>
  <PresentationFormat>On-screen Show (4:3)</PresentationFormat>
  <Paragraphs>61</Paragraphs>
  <Slides>5</Slides>
  <Notes>5</Notes>
  <HiddenSlides>0</HiddenSlides>
  <MMClips>5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Johnson_6e_PPT_template-blank</vt:lpstr>
      <vt:lpstr>Johnson_6e_PPT_template_2line</vt:lpstr>
      <vt:lpstr>Sexually Transmitted Diseases (STDs): Worldwide Problem</vt:lpstr>
      <vt:lpstr>Sexually Transmitted Diseases (STDs): Worldwide Problem</vt:lpstr>
      <vt:lpstr>PowerPoint Presentation</vt:lpstr>
      <vt:lpstr>PowerPoint Presentation</vt:lpstr>
      <vt:lpstr>Sexually Transmitted Diseases (STDs): Worldwide Problem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433</cp:revision>
  <cp:lastPrinted>2002-04-29T18:54:29Z</cp:lastPrinted>
  <dcterms:created xsi:type="dcterms:W3CDTF">2000-12-11T01:39:32Z</dcterms:created>
  <dcterms:modified xsi:type="dcterms:W3CDTF">2016-09-01T13:21:10Z</dcterms:modified>
</cp:coreProperties>
</file>