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4" r:id="rId1"/>
    <p:sldMasterId id="2147483698" r:id="rId2"/>
    <p:sldMasterId id="2147483699" r:id="rId3"/>
  </p:sldMasterIdLst>
  <p:notesMasterIdLst>
    <p:notesMasterId r:id="rId13"/>
  </p:notesMasterIdLst>
  <p:handoutMasterIdLst>
    <p:handoutMasterId r:id="rId14"/>
  </p:handoutMasterIdLst>
  <p:sldIdLst>
    <p:sldId id="388" r:id="rId4"/>
    <p:sldId id="446" r:id="rId5"/>
    <p:sldId id="390" r:id="rId6"/>
    <p:sldId id="412" r:id="rId7"/>
    <p:sldId id="413" r:id="rId8"/>
    <p:sldId id="391" r:id="rId9"/>
    <p:sldId id="392" r:id="rId10"/>
    <p:sldId id="396" r:id="rId11"/>
    <p:sldId id="414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943">
          <p15:clr>
            <a:srgbClr val="A4A3A4"/>
          </p15:clr>
        </p15:guide>
        <p15:guide id="3" pos="2880">
          <p15:clr>
            <a:srgbClr val="A4A3A4"/>
          </p15:clr>
        </p15:guide>
        <p15:guide id="4" pos="3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88227" autoAdjust="0"/>
  </p:normalViewPr>
  <p:slideViewPr>
    <p:cSldViewPr snapToGrid="0">
      <p:cViewPr varScale="1">
        <p:scale>
          <a:sx n="130" d="100"/>
          <a:sy n="130" d="100"/>
        </p:scale>
        <p:origin x="1074" y="132"/>
      </p:cViewPr>
      <p:guideLst>
        <p:guide orient="horz" pos="4128"/>
        <p:guide orient="horz" pos="943"/>
        <p:guide pos="2880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4A8BB616-46BC-4F8C-A8EC-0D2BADEEFF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101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9D4786C2-3EDA-49C5-8D08-F2E0AAE65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308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F4C895F1-8262-407B-A62A-CB80A88F020D}" type="slidenum">
              <a:rPr lang="en-US" altLang="en-US" sz="1200" smtClean="0">
                <a:latin typeface="Bookman Old Style" pitchFamily="84" charset="0"/>
              </a:rPr>
              <a:pPr/>
              <a:t>1</a:t>
            </a:fld>
            <a:endParaRPr lang="en-US" altLang="en-US" sz="1200">
              <a:latin typeface="Bookman Old Style" pitchFamily="8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083992D0-BFD7-4AA4-9E37-9F8CA2587E7E}" type="slidenum">
              <a:rPr lang="en-US" altLang="en-US" sz="1200" smtClean="0">
                <a:latin typeface="Bookman Old Style" pitchFamily="84" charset="0"/>
              </a:rPr>
              <a:pPr/>
              <a:t>2</a:t>
            </a:fld>
            <a:endParaRPr lang="en-US" altLang="en-US" sz="1200">
              <a:latin typeface="Bookman Old Style" pitchFamily="84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A2304943-EB76-4361-9248-B8BB457D87DB}" type="slidenum">
              <a:rPr lang="en-US" altLang="en-US" sz="1200" smtClean="0">
                <a:latin typeface="Bookman Old Style" pitchFamily="84" charset="0"/>
              </a:rPr>
              <a:pPr/>
              <a:t>3</a:t>
            </a:fld>
            <a:endParaRPr lang="en-US" altLang="en-US" sz="1200">
              <a:latin typeface="Bookman Old Style" pitchFamily="8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97D492D9-1A89-4D5A-B099-4EBC701FBD06}" type="slidenum">
              <a:rPr lang="en-US" altLang="en-US" sz="1200" smtClean="0">
                <a:latin typeface="Bookman Old Style" pitchFamily="84" charset="0"/>
              </a:rPr>
              <a:pPr/>
              <a:t>6</a:t>
            </a:fld>
            <a:endParaRPr lang="en-US" altLang="en-US" sz="1200">
              <a:latin typeface="Bookman Old Style" pitchFamily="8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29A7FBB2-5EDB-4D90-83F8-ADE77B4F40A6}" type="slidenum">
              <a:rPr lang="en-US" altLang="en-US" sz="1200" smtClean="0">
                <a:latin typeface="Bookman Old Style" pitchFamily="84" charset="0"/>
              </a:rPr>
              <a:pPr/>
              <a:t>7</a:t>
            </a:fld>
            <a:endParaRPr lang="en-US" altLang="en-US" sz="1200">
              <a:latin typeface="Bookman Old Style" pitchFamily="84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052CAD0A-28CC-4D5F-AEA1-B26EA07D34F8}" type="slidenum">
              <a:rPr lang="en-US" altLang="en-US" sz="1200" smtClean="0">
                <a:latin typeface="Bookman Old Style" pitchFamily="84" charset="0"/>
              </a:rPr>
              <a:pPr/>
              <a:t>8</a:t>
            </a:fld>
            <a:endParaRPr lang="en-US" altLang="en-US" sz="1200">
              <a:latin typeface="Bookman Old Style" pitchFamily="84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>
              <a:latin typeface="Arial" charset="0"/>
            </a:endParaRPr>
          </a:p>
        </p:txBody>
      </p:sp>
      <p:sp>
        <p:nvSpPr>
          <p:cNvPr id="6" name="Text Box 1031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>
              <a:latin typeface="Arial" charset="0"/>
            </a:endParaRPr>
          </a:p>
        </p:txBody>
      </p:sp>
      <p:sp>
        <p:nvSpPr>
          <p:cNvPr id="7" name="Text Box 1032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>
              <a:latin typeface="Arial" charset="0"/>
            </a:endParaRPr>
          </a:p>
        </p:txBody>
      </p:sp>
      <p:sp>
        <p:nvSpPr>
          <p:cNvPr id="8" name="Text Box 1033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>
              <a:latin typeface="Arial" charset="0"/>
            </a:endParaRPr>
          </a:p>
        </p:txBody>
      </p:sp>
      <p:sp>
        <p:nvSpPr>
          <p:cNvPr id="87043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87044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9675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4824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9763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0639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632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8676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6210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6616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6548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37371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084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64045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684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063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27862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683498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13477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54427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95073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83815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69258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957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61554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04565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47843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9032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3176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33475"/>
            <a:ext cx="4076700" cy="4962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33475"/>
            <a:ext cx="4076700" cy="4962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997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1559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1778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937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3338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11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33475"/>
            <a:ext cx="83058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3.wav"/><Relationship Id="rId7" Type="http://schemas.openxmlformats.org/officeDocument/2006/relationships/image" Target="../media/image5.jpeg"/><Relationship Id="rId2" Type="http://schemas.microsoft.com/office/2007/relationships/media" Target="../media/media3.wav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4.wav"/><Relationship Id="rId7" Type="http://schemas.openxmlformats.org/officeDocument/2006/relationships/image" Target="../media/image7.jpeg"/><Relationship Id="rId2" Type="http://schemas.microsoft.com/office/2007/relationships/media" Target="../media/media4.wav"/><Relationship Id="rId1" Type="http://schemas.openxmlformats.org/officeDocument/2006/relationships/tags" Target="../tags/tag2.xm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media5.wav"/><Relationship Id="rId7" Type="http://schemas.openxmlformats.org/officeDocument/2006/relationships/image" Target="../media/image9.jpeg"/><Relationship Id="rId2" Type="http://schemas.microsoft.com/office/2007/relationships/media" Target="../media/media5.wav"/><Relationship Id="rId1" Type="http://schemas.openxmlformats.org/officeDocument/2006/relationships/tags" Target="../tags/tag3.xml"/><Relationship Id="rId6" Type="http://schemas.openxmlformats.org/officeDocument/2006/relationships/image" Target="../media/image8.jpeg"/><Relationship Id="rId11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12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2.png"/><Relationship Id="rId2" Type="http://schemas.microsoft.com/office/2007/relationships/media" Target="../media/media6.wav"/><Relationship Id="rId1" Type="http://schemas.openxmlformats.org/officeDocument/2006/relationships/tags" Target="../tags/tag4.xml"/><Relationship Id="rId6" Type="http://schemas.openxmlformats.org/officeDocument/2006/relationships/image" Target="../media/image13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7" Type="http://schemas.openxmlformats.org/officeDocument/2006/relationships/image" Target="../media/image2.png"/><Relationship Id="rId2" Type="http://schemas.microsoft.com/office/2007/relationships/media" Target="../media/media7.wav"/><Relationship Id="rId1" Type="http://schemas.openxmlformats.org/officeDocument/2006/relationships/tags" Target="../tags/tag5.xml"/><Relationship Id="rId6" Type="http://schemas.openxmlformats.org/officeDocument/2006/relationships/image" Target="../media/image14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2" Type="http://schemas.microsoft.com/office/2007/relationships/media" Target="../media/media9.wav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487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/>
              <a:t>Human Sexual Response, Intercourse, and Fertilization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305800" cy="4495800"/>
          </a:xfrm>
        </p:spPr>
        <p:txBody>
          <a:bodyPr/>
          <a:lstStyle/>
          <a:p>
            <a:r>
              <a:rPr lang="en-US" altLang="en-US"/>
              <a:t>Human sexual response</a:t>
            </a:r>
          </a:p>
          <a:p>
            <a:pPr lvl="1"/>
            <a:r>
              <a:rPr lang="en-US" altLang="en-US"/>
              <a:t>Excitement, plateau, orgasm, resolution</a:t>
            </a:r>
          </a:p>
          <a:p>
            <a:pPr lvl="2"/>
            <a:r>
              <a:rPr lang="en-US" altLang="en-US"/>
              <a:t>Male sexual response</a:t>
            </a:r>
          </a:p>
          <a:p>
            <a:pPr lvl="3"/>
            <a:r>
              <a:rPr lang="en-US" altLang="en-US"/>
              <a:t>orgasm, marked by ejaculation, refractory period</a:t>
            </a:r>
          </a:p>
          <a:p>
            <a:pPr lvl="2"/>
            <a:r>
              <a:rPr lang="en-US" altLang="en-US"/>
              <a:t>Female sexual response</a:t>
            </a:r>
          </a:p>
          <a:p>
            <a:pPr lvl="3"/>
            <a:r>
              <a:rPr lang="en-US" altLang="en-US"/>
              <a:t>orgasm, marked by rhythmic muscular contractions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818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487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/>
              <a:t>Human Sexual Response, Intercourse, and Fertilization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305800" cy="4495800"/>
          </a:xfrm>
        </p:spPr>
        <p:txBody>
          <a:bodyPr/>
          <a:lstStyle/>
          <a:p>
            <a:r>
              <a:rPr lang="en-US" altLang="en-US"/>
              <a:t>Fertilization</a:t>
            </a:r>
          </a:p>
          <a:p>
            <a:pPr lvl="1"/>
            <a:r>
              <a:rPr lang="en-US" altLang="en-US"/>
              <a:t>Ejaculate may contain several hundred million sperm</a:t>
            </a:r>
          </a:p>
          <a:p>
            <a:pPr lvl="1"/>
            <a:r>
              <a:rPr lang="en-US" altLang="en-US"/>
              <a:t>One sperm penetrates egg</a:t>
            </a:r>
          </a:p>
        </p:txBody>
      </p:sp>
      <p:pic>
        <p:nvPicPr>
          <p:cNvPr id="6148" name="Picture 2" descr="C:\Users\Gary\Desktop\Gary's Files\Teaching\GCC\BIO102 - Human Biology Online\Ch16 - Reproductive\16_Labeled_Images\16_09Figure-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3" y="3371850"/>
            <a:ext cx="3216275" cy="313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600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9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0167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z="3400"/>
              <a:t>Birth Control Methods: Controlling Fertility</a:t>
            </a:r>
          </a:p>
        </p:txBody>
      </p:sp>
      <p:sp>
        <p:nvSpPr>
          <p:cNvPr id="38915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820738"/>
            <a:ext cx="5716588" cy="4619625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z="2800"/>
              <a:t>Abstinence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/>
              <a:t>not having intercourse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800"/>
              <a:t>Surgical sterilization 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 b="1"/>
              <a:t>Vasectomy</a:t>
            </a:r>
            <a:r>
              <a:rPr lang="en-US" altLang="en-US" sz="2400"/>
              <a:t> in males: cut and tie off both ductus deferens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 b="1"/>
              <a:t>Tubal ligation</a:t>
            </a:r>
            <a:r>
              <a:rPr lang="en-US" altLang="en-US" sz="2400"/>
              <a:t> in females: cut and tie off both oviducts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 b="1"/>
              <a:t>Hysteroscopy</a:t>
            </a:r>
            <a:r>
              <a:rPr lang="en-US" altLang="en-US" sz="2400"/>
              <a:t> in females: cauterize the oviducts to seal them</a:t>
            </a:r>
          </a:p>
        </p:txBody>
      </p:sp>
      <p:pic>
        <p:nvPicPr>
          <p:cNvPr id="38916" name="Picture 4" descr="C:\Users\Gary\Desktop\Gary's Files\Teaching\GCC\BIO102 - Human Biology Online\Ch16 - Reproductive\16_Labeled_Images\16_10aFigure-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113" y="938213"/>
            <a:ext cx="1719262" cy="253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 descr="C:\Users\Gary\Desktop\Gary's Files\Teaching\GCC\BIO102 - Human Biology Online\Ch16 - Reproductive\16_Labeled_Images\16_10bFigure-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925" y="3654425"/>
            <a:ext cx="2678113" cy="253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366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 descr="Strip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z="3400"/>
              <a:t>Birth Control Methods: Hormonal Methods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type="body" idx="1"/>
          </p:nvPr>
        </p:nvSpPr>
        <p:spPr>
          <a:xfrm>
            <a:off x="395288" y="1130300"/>
            <a:ext cx="8496300" cy="44958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sz="3000"/>
              <a:t>Birth control pills (oral contraceptives)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altLang="en-US" sz="2500"/>
              <a:t>Combination of synthetic progesterone and estrogen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altLang="en-US" sz="2500"/>
              <a:t>Inhibit release of FSH and LH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altLang="en-US" sz="2500"/>
              <a:t>Block ovulation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sz="3000"/>
              <a:t>Hormone injections 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altLang="en-US" sz="2500"/>
              <a:t>DepoProvera, Lunelle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sz="3000"/>
              <a:t>Hormone patch 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altLang="en-US" sz="2500"/>
              <a:t>Ortho Evra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sz="3000"/>
              <a:t>Vaginal ring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altLang="en-US" sz="2500"/>
              <a:t>NuvaRing</a:t>
            </a:r>
          </a:p>
          <a:p>
            <a:pPr>
              <a:lnSpc>
                <a:spcPct val="90000"/>
              </a:lnSpc>
            </a:pPr>
            <a:endParaRPr lang="en-US" altLang="en-US" sz="2800"/>
          </a:p>
        </p:txBody>
      </p:sp>
      <p:pic>
        <p:nvPicPr>
          <p:cNvPr id="43012" name="Picture 4" descr="C:\Users\Gary\Desktop\Gary's Files\Teaching\GCC\BIO102 - Human Biology Online\Ch16 - Reproductive\16_Labeled_Images\16_11aFigure-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13" y="2124075"/>
            <a:ext cx="2638425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 descr="C:\Users\Gary\Desktop\Gary's Files\Teaching\GCC\BIO102 - Human Biology Online\Ch16 - Reproductive\16_Labeled_Images\16_11bFigure-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4254500"/>
            <a:ext cx="2941638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860"/>
    </mc:Choice>
    <mc:Fallback xmlns="">
      <p:transition spd="slow" advTm="76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 descr="Strip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Birth Control Methods: Other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type="body" idx="1"/>
          </p:nvPr>
        </p:nvSpPr>
        <p:spPr>
          <a:xfrm>
            <a:off x="93663" y="879475"/>
            <a:ext cx="5854700" cy="49625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3000"/>
              <a:t>IUDs (</a:t>
            </a:r>
            <a:r>
              <a:rPr lang="en-US" altLang="en-US" sz="2600"/>
              <a:t>Intrauterine devices)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600"/>
              <a:t>Small plastic or metal piece inserted into uterus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600"/>
              <a:t>Create mild chronic inflammation that prevents fertilization or implantation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3000"/>
              <a:t>Diaphragms and cervical caps 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600"/>
              <a:t>Prevent sperm from entering the cervix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3000"/>
              <a:t>Chemical spermicides 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600"/>
              <a:t>Kill sperm cells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3000"/>
              <a:t>Condoms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600"/>
              <a:t>Trap ejaculated sperm</a:t>
            </a:r>
          </a:p>
          <a:p>
            <a:pPr eaLnBrk="1" hangingPunct="1">
              <a:lnSpc>
                <a:spcPct val="90000"/>
              </a:lnSpc>
            </a:pPr>
            <a:endParaRPr lang="en-US" altLang="en-US"/>
          </a:p>
        </p:txBody>
      </p:sp>
      <p:pic>
        <p:nvPicPr>
          <p:cNvPr id="9221" name="Picture 4" descr="C:\Users\Gary\Desktop\Gary's Files\Teaching\GCC\BIO102 - Human Biology Online\Ch16 - Reproductive\16_Labeled_Images\16_11dFigure-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713" y="831850"/>
            <a:ext cx="3248025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5" descr="C:\Users\Gary\Desktop\Gary's Files\Teaching\GCC\BIO102 - Human Biology Online\Ch16 - Reproductive\16_Labeled_Images\16_11eFigure-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38" y="2468563"/>
            <a:ext cx="2354262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6" descr="C:\Users\Gary\Desktop\Gary's Files\Teaching\GCC\BIO102 - Human Biology Online\Ch16 - Reproductive\16_Labeled_Images\16_11gFigure-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050" y="4105275"/>
            <a:ext cx="1725613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8" descr="C:\Users\Gary\Desktop\Gary's Files\Teaching\GCC\BIO102 - Human Biology Online\Ch16 - Reproductive\16_Labeled_Images\16_11cFigure-L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3" y="5203825"/>
            <a:ext cx="212248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C:\Users\Gary\Desktop\Gary's Files\Teaching\GCC\BIO102 - Human Biology Online\Ch16 - Reproductive\16_Labeled_Images\16_11fFigure-L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600" y="4189413"/>
            <a:ext cx="1928813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183"/>
    </mc:Choice>
    <mc:Fallback xmlns="">
      <p:transition spd="slow" advTm="108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Birth Control Methods: Other</a:t>
            </a:r>
          </a:p>
        </p:txBody>
      </p:sp>
      <p:sp>
        <p:nvSpPr>
          <p:cNvPr id="4505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25413" y="962025"/>
            <a:ext cx="8305800" cy="49625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Natural alternatives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Rhythm method, withdrawal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Morning-after pills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Prevent pregnancy from continuing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Preven, Plan B, Mifeprex (RU-486)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Abortion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Terminates pregnancy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The future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Male birth control pill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Vaccines for women</a:t>
            </a:r>
          </a:p>
        </p:txBody>
      </p:sp>
      <p:pic>
        <p:nvPicPr>
          <p:cNvPr id="45060" name="Picture 4" descr="C:\Users\Gary\Desktop\Gary's Files\Teaching\GCC\BIO102 - Human Biology Online\Ch16 - Reproductive\16_Labeled_Images\16_11hFigure-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0" y="3063875"/>
            <a:ext cx="2320925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53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Infertility: Inability to Conceive</a:t>
            </a:r>
          </a:p>
        </p:txBody>
      </p:sp>
      <p:sp>
        <p:nvSpPr>
          <p:cNvPr id="5632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11113" y="868363"/>
            <a:ext cx="8831262" cy="5562600"/>
          </a:xfrm>
        </p:spPr>
        <p:txBody>
          <a:bodyPr/>
          <a:lstStyle/>
          <a:p>
            <a:pPr eaLnBrk="1" hangingPunct="1"/>
            <a:r>
              <a:rPr lang="en-US" altLang="en-US"/>
              <a:t>Many causes of infertility</a:t>
            </a:r>
          </a:p>
          <a:p>
            <a:pPr lvl="1" eaLnBrk="1" hangingPunct="1"/>
            <a:r>
              <a:rPr lang="en-US" altLang="en-US"/>
              <a:t>Number and quality of sperm</a:t>
            </a:r>
          </a:p>
          <a:p>
            <a:pPr lvl="2" eaLnBrk="1" hangingPunct="1"/>
            <a:r>
              <a:rPr lang="en-US" altLang="en-US"/>
              <a:t>&lt; 60 million/ejaculation is considered infertile</a:t>
            </a:r>
          </a:p>
          <a:p>
            <a:pPr lvl="1" eaLnBrk="1" hangingPunct="1"/>
            <a:r>
              <a:rPr lang="en-US" altLang="en-US"/>
              <a:t>Pelvic inflammatory disease (PID)</a:t>
            </a:r>
          </a:p>
          <a:p>
            <a:pPr lvl="2" eaLnBrk="1" hangingPunct="1"/>
            <a:r>
              <a:rPr lang="en-US" altLang="en-US"/>
              <a:t>Scarred, blocked oviducts</a:t>
            </a:r>
          </a:p>
          <a:p>
            <a:pPr lvl="1" eaLnBrk="1" hangingPunct="1"/>
            <a:r>
              <a:rPr lang="en-US" altLang="en-US"/>
              <a:t>Abnormal production of FSH, LH</a:t>
            </a:r>
          </a:p>
          <a:p>
            <a:pPr lvl="1" eaLnBrk="1" hangingPunct="1"/>
            <a:r>
              <a:rPr lang="en-US" altLang="en-US"/>
              <a:t>Irregular menstrual cycles</a:t>
            </a:r>
          </a:p>
          <a:p>
            <a:pPr lvl="1" eaLnBrk="1" hangingPunct="1"/>
            <a:r>
              <a:rPr lang="en-US" altLang="en-US"/>
              <a:t>Endometriosis</a:t>
            </a:r>
          </a:p>
          <a:p>
            <a:pPr lvl="1" eaLnBrk="1" hangingPunct="1"/>
            <a:r>
              <a:rPr lang="en-US" altLang="en-US"/>
              <a:t>Decreased reproductive capacity with age</a:t>
            </a:r>
          </a:p>
          <a:p>
            <a:pPr lvl="1" eaLnBrk="1" hangingPunct="1"/>
            <a:r>
              <a:rPr lang="en-US" altLang="en-US"/>
              <a:t>Miscarriage (spontaneous abortion)</a:t>
            </a:r>
          </a:p>
        </p:txBody>
      </p:sp>
      <p:pic>
        <p:nvPicPr>
          <p:cNvPr id="12293" name="Picture 4" descr="C:\Users\Gary\Desktop\Gary's Files\Teaching\GCC\BIO102 - Human Biology Online\Ch16 - Reproductive\16_Labeled_Images\16_12Figure-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575" y="2290763"/>
            <a:ext cx="2322513" cy="275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60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Enhancing Fertility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57347" name="Rectangle 9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069975"/>
            <a:ext cx="8305800" cy="4962525"/>
          </a:xfrm>
        </p:spPr>
        <p:txBody>
          <a:bodyPr/>
          <a:lstStyle/>
          <a:p>
            <a:pPr eaLnBrk="1" hangingPunct="1"/>
            <a:r>
              <a:rPr lang="en-US" altLang="en-US"/>
              <a:t>Artificial insemination</a:t>
            </a:r>
          </a:p>
          <a:p>
            <a:pPr eaLnBrk="1" hangingPunct="1"/>
            <a:r>
              <a:rPr lang="en-US" altLang="en-US"/>
              <a:t>In vitro fertilization (IVF)</a:t>
            </a:r>
          </a:p>
          <a:p>
            <a:pPr lvl="1" eaLnBrk="1" hangingPunct="1"/>
            <a:r>
              <a:rPr lang="en-US" altLang="en-US"/>
              <a:t>Fertilization in test tube outside of the body</a:t>
            </a:r>
          </a:p>
          <a:p>
            <a:pPr eaLnBrk="1" hangingPunct="1"/>
            <a:r>
              <a:rPr lang="en-US" altLang="en-US"/>
              <a:t>GIFT (gamete intrafallopian transfer)</a:t>
            </a:r>
          </a:p>
          <a:p>
            <a:pPr lvl="1" eaLnBrk="1" hangingPunct="1"/>
            <a:r>
              <a:rPr lang="en-US" altLang="en-US"/>
              <a:t>Unfertilized eggs and sperm placed directly in oviduct</a:t>
            </a:r>
          </a:p>
          <a:p>
            <a:pPr lvl="1" eaLnBrk="1" hangingPunct="1">
              <a:buFontTx/>
              <a:buNone/>
            </a:pPr>
            <a:endParaRPr lang="en-US" alt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26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Enhancing Fertility (cont.)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4294967295"/>
          </p:nvPr>
        </p:nvSpPr>
        <p:spPr>
          <a:xfrm>
            <a:off x="395288" y="1082675"/>
            <a:ext cx="8305800" cy="4962525"/>
          </a:xfrm>
        </p:spPr>
        <p:txBody>
          <a:bodyPr/>
          <a:lstStyle/>
          <a:p>
            <a:pPr eaLnBrk="1" hangingPunct="1"/>
            <a:r>
              <a:rPr lang="en-US" altLang="en-US"/>
              <a:t>ZIFT (zygote intrafallopian transfer)</a:t>
            </a:r>
          </a:p>
          <a:p>
            <a:pPr lvl="1" eaLnBrk="1" hangingPunct="1"/>
            <a:r>
              <a:rPr lang="en-US" altLang="en-US"/>
              <a:t>Fertilized egg is placed in oviduct</a:t>
            </a:r>
          </a:p>
          <a:p>
            <a:pPr eaLnBrk="1" hangingPunct="1"/>
            <a:r>
              <a:rPr lang="en-US" altLang="en-US"/>
              <a:t>Fertility-enhancing drugs</a:t>
            </a:r>
          </a:p>
          <a:p>
            <a:pPr lvl="1" eaLnBrk="1" hangingPunct="1"/>
            <a:r>
              <a:rPr lang="en-US" altLang="en-US"/>
              <a:t>Boost production of developing eggs</a:t>
            </a:r>
          </a:p>
          <a:p>
            <a:pPr eaLnBrk="1" hangingPunct="1"/>
            <a:r>
              <a:rPr lang="en-US" altLang="en-US"/>
              <a:t>Surrogate motherhood</a:t>
            </a:r>
          </a:p>
          <a:p>
            <a:pPr eaLnBrk="1" hangingPunct="1"/>
            <a:endParaRPr lang="en-US" altLang="en-US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817"/>
    </mc:Choice>
    <mc:Fallback xmlns="">
      <p:transition spd="slow" advTm="67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3|36.4|59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3|12.9|19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5|18|1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2|23.2|2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4.7|28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|22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|20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Lecture_template1">
  <a:themeElements>
    <a:clrScheme name="Johnson_6e_Lecture_template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Lecture_template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Lecture_template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Lecture_template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Lecture_template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Lecture_template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Lecture_template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Lecture_template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Lecture_template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Lecture_template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Lecture_template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Lecture_template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Lecture_template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Lecture_template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Harddrive:Applications:Microsoft Office 2004:Templates:My Templates:Johnson_6e_Lecture_template1.pot</Template>
  <TotalTime>6613</TotalTime>
  <Words>343</Words>
  <Application>Microsoft Office PowerPoint</Application>
  <PresentationFormat>On-screen Show (4:3)</PresentationFormat>
  <Paragraphs>79</Paragraphs>
  <Slides>9</Slides>
  <Notes>9</Notes>
  <HiddenSlides>0</HiddenSlides>
  <MMClips>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Bookman Old Style</vt:lpstr>
      <vt:lpstr>Times New Roman</vt:lpstr>
      <vt:lpstr>Johnson_6e_PPT_template</vt:lpstr>
      <vt:lpstr>Johnson_6e_PPT_template_2line</vt:lpstr>
      <vt:lpstr>Johnson_6e_Lecture_template1</vt:lpstr>
      <vt:lpstr>Human Sexual Response, Intercourse, and Fertilization</vt:lpstr>
      <vt:lpstr>Human Sexual Response, Intercourse, and Fertilization</vt:lpstr>
      <vt:lpstr>Birth Control Methods: Controlling Fertility</vt:lpstr>
      <vt:lpstr>Birth Control Methods: Hormonal Methods</vt:lpstr>
      <vt:lpstr>Birth Control Methods: Other</vt:lpstr>
      <vt:lpstr>Birth Control Methods: Other</vt:lpstr>
      <vt:lpstr>Infertility: Inability to Conceive</vt:lpstr>
      <vt:lpstr>Enhancing Fertility </vt:lpstr>
      <vt:lpstr>Enhancing Fertility (cont.)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435</cp:revision>
  <cp:lastPrinted>2002-04-29T18:54:29Z</cp:lastPrinted>
  <dcterms:created xsi:type="dcterms:W3CDTF">2000-12-11T01:39:32Z</dcterms:created>
  <dcterms:modified xsi:type="dcterms:W3CDTF">2019-12-23T01:09:32Z</dcterms:modified>
</cp:coreProperties>
</file>