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av" ContentType="audio/x-wav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tags/tag1.xml" ContentType="application/vnd.openxmlformats-officedocument.presentationml.tags+xml"/>
  <Override PartName="/ppt/notesSlides/notesSlide1.xml" ContentType="application/vnd.openxmlformats-officedocument.presentationml.notesSlide+xml"/>
  <Override PartName="/ppt/tags/tag2.xml" ContentType="application/vnd.openxmlformats-officedocument.presentationml.tags+xml"/>
  <Override PartName="/ppt/notesSlides/notesSlide2.xml" ContentType="application/vnd.openxmlformats-officedocument.presentationml.notesSlide+xml"/>
  <Override PartName="/ppt/tags/tag3.xml" ContentType="application/vnd.openxmlformats-officedocument.presentationml.tags+xml"/>
  <Override PartName="/ppt/notesSlides/notesSlide3.xml" ContentType="application/vnd.openxmlformats-officedocument.presentationml.notesSlide+xml"/>
  <Override PartName="/ppt/tags/tag4.xml" ContentType="application/vnd.openxmlformats-officedocument.presentationml.tags+xml"/>
  <Override PartName="/ppt/notesSlides/notesSlide4.xml" ContentType="application/vnd.openxmlformats-officedocument.presentationml.notesSlide+xml"/>
  <Override PartName="/ppt/tags/tag5.xml" ContentType="application/vnd.openxmlformats-officedocument.presentationml.tags+xml"/>
  <Override PartName="/ppt/notesSlides/notesSlide5.xml" ContentType="application/vnd.openxmlformats-officedocument.presentationml.notesSlide+xml"/>
  <Override PartName="/ppt/tags/tag6.xml" ContentType="application/vnd.openxmlformats-officedocument.presentationml.tags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tags/tag7.xml" ContentType="application/vnd.openxmlformats-officedocument.presentationml.tags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94" r:id="rId1"/>
    <p:sldMasterId id="2147483696" r:id="rId2"/>
    <p:sldMasterId id="2147483698" r:id="rId3"/>
  </p:sldMasterIdLst>
  <p:notesMasterIdLst>
    <p:notesMasterId r:id="rId13"/>
  </p:notesMasterIdLst>
  <p:handoutMasterIdLst>
    <p:handoutMasterId r:id="rId14"/>
  </p:handoutMasterIdLst>
  <p:sldIdLst>
    <p:sldId id="408" r:id="rId4"/>
    <p:sldId id="382" r:id="rId5"/>
    <p:sldId id="409" r:id="rId6"/>
    <p:sldId id="410" r:id="rId7"/>
    <p:sldId id="384" r:id="rId8"/>
    <p:sldId id="394" r:id="rId9"/>
    <p:sldId id="395" r:id="rId10"/>
    <p:sldId id="387" r:id="rId11"/>
    <p:sldId id="411" r:id="rId12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Times New Roman" pitchFamily="84" charset="0"/>
        <a:ea typeface="ＭＳ Ｐゴシック" pitchFamily="84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Times New Roman" pitchFamily="84" charset="0"/>
        <a:ea typeface="ＭＳ Ｐゴシック" pitchFamily="84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Times New Roman" pitchFamily="84" charset="0"/>
        <a:ea typeface="ＭＳ Ｐゴシック" pitchFamily="84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Times New Roman" pitchFamily="84" charset="0"/>
        <a:ea typeface="ＭＳ Ｐゴシック" pitchFamily="84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800" kern="1200">
        <a:solidFill>
          <a:schemeClr val="tx1"/>
        </a:solidFill>
        <a:latin typeface="Times New Roman" pitchFamily="84" charset="0"/>
        <a:ea typeface="ＭＳ Ｐゴシック" pitchFamily="84" charset="-128"/>
        <a:cs typeface="+mn-cs"/>
      </a:defRPr>
    </a:lvl5pPr>
    <a:lvl6pPr marL="2286000" algn="l" defTabSz="914400" rtl="0" eaLnBrk="1" latinLnBrk="0" hangingPunct="1">
      <a:defRPr sz="2800" kern="1200">
        <a:solidFill>
          <a:schemeClr val="tx1"/>
        </a:solidFill>
        <a:latin typeface="Times New Roman" pitchFamily="84" charset="0"/>
        <a:ea typeface="ＭＳ Ｐゴシック" pitchFamily="84" charset="-128"/>
        <a:cs typeface="+mn-cs"/>
      </a:defRPr>
    </a:lvl6pPr>
    <a:lvl7pPr marL="2743200" algn="l" defTabSz="914400" rtl="0" eaLnBrk="1" latinLnBrk="0" hangingPunct="1">
      <a:defRPr sz="2800" kern="1200">
        <a:solidFill>
          <a:schemeClr val="tx1"/>
        </a:solidFill>
        <a:latin typeface="Times New Roman" pitchFamily="84" charset="0"/>
        <a:ea typeface="ＭＳ Ｐゴシック" pitchFamily="84" charset="-128"/>
        <a:cs typeface="+mn-cs"/>
      </a:defRPr>
    </a:lvl7pPr>
    <a:lvl8pPr marL="3200400" algn="l" defTabSz="914400" rtl="0" eaLnBrk="1" latinLnBrk="0" hangingPunct="1">
      <a:defRPr sz="2800" kern="1200">
        <a:solidFill>
          <a:schemeClr val="tx1"/>
        </a:solidFill>
        <a:latin typeface="Times New Roman" pitchFamily="84" charset="0"/>
        <a:ea typeface="ＭＳ Ｐゴシック" pitchFamily="84" charset="-128"/>
        <a:cs typeface="+mn-cs"/>
      </a:defRPr>
    </a:lvl8pPr>
    <a:lvl9pPr marL="3657600" algn="l" defTabSz="914400" rtl="0" eaLnBrk="1" latinLnBrk="0" hangingPunct="1">
      <a:defRPr sz="2800" kern="1200">
        <a:solidFill>
          <a:schemeClr val="tx1"/>
        </a:solidFill>
        <a:latin typeface="Times New Roman" pitchFamily="84" charset="0"/>
        <a:ea typeface="ＭＳ Ｐゴシック" pitchFamily="8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4128">
          <p15:clr>
            <a:srgbClr val="A4A3A4"/>
          </p15:clr>
        </p15:guide>
        <p15:guide id="2" orient="horz" pos="943">
          <p15:clr>
            <a:srgbClr val="A4A3A4"/>
          </p15:clr>
        </p15:guide>
        <p15:guide id="3" pos="2880">
          <p15:clr>
            <a:srgbClr val="A4A3A4"/>
          </p15:clr>
        </p15:guide>
        <p15:guide id="4" pos="318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6600"/>
    <a:srgbClr val="FFFF99"/>
    <a:srgbClr val="00D68F"/>
    <a:srgbClr val="00BE7F"/>
    <a:srgbClr val="009999"/>
    <a:srgbClr val="E7E200"/>
    <a:srgbClr val="00CC99"/>
    <a:srgbClr val="0066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2" autoAdjust="0"/>
    <p:restoredTop sz="88227" autoAdjust="0"/>
  </p:normalViewPr>
  <p:slideViewPr>
    <p:cSldViewPr snapToGrid="0">
      <p:cViewPr varScale="1">
        <p:scale>
          <a:sx n="130" d="100"/>
          <a:sy n="130" d="100"/>
        </p:scale>
        <p:origin x="1074" y="126"/>
      </p:cViewPr>
      <p:guideLst>
        <p:guide orient="horz" pos="4128"/>
        <p:guide orient="horz" pos="943"/>
        <p:guide pos="2880"/>
        <p:guide pos="318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presProps" Target="presProps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Bookman Old Style" pitchFamily="84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Bookman Old Style" pitchFamily="84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14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Bookman Old Style" pitchFamily="84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14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Bookman Old Style" pitchFamily="84" charset="0"/>
                <a:ea typeface="+mn-ea"/>
              </a:defRPr>
            </a:lvl1pPr>
          </a:lstStyle>
          <a:p>
            <a:pPr>
              <a:defRPr/>
            </a:pPr>
            <a:fld id="{7F559D9A-94F1-488E-B820-EB351BFCAFB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006385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Bookman Old Style" pitchFamily="84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19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Bookman Old Style" pitchFamily="84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536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819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819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Bookman Old Style" pitchFamily="84" charset="0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19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Bookman Old Style" pitchFamily="84" charset="0"/>
                <a:ea typeface="+mn-ea"/>
              </a:defRPr>
            </a:lvl1pPr>
          </a:lstStyle>
          <a:p>
            <a:pPr>
              <a:defRPr/>
            </a:pPr>
            <a:fld id="{6877AF01-A1A3-48B7-8428-D9C123AEA456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405976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Bookman Old Style" pitchFamily="84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Bookman Old Style" pitchFamily="84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Bookman Old Style" pitchFamily="84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Bookman Old Style" pitchFamily="84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Bookman Old Style" pitchFamily="8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638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9pPr>
          </a:lstStyle>
          <a:p>
            <a:fld id="{7625444E-A0FE-4CD8-BB3F-1A3B419F8DC7}" type="slidenum">
              <a:rPr lang="en-US" altLang="en-US" sz="1200" smtClean="0">
                <a:latin typeface="Bookman Old Style" pitchFamily="84" charset="0"/>
              </a:rPr>
              <a:pPr/>
              <a:t>2</a:t>
            </a:fld>
            <a:endParaRPr lang="en-US" altLang="en-US" sz="1200">
              <a:latin typeface="Bookman Old Style" pitchFamily="84" charset="0"/>
            </a:endParaRPr>
          </a:p>
        </p:txBody>
      </p:sp>
      <p:sp>
        <p:nvSpPr>
          <p:cNvPr id="174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741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9pPr>
          </a:lstStyle>
          <a:p>
            <a:fld id="{66CFD8C0-4B69-4650-B77A-E2754AEF98EC}" type="slidenum">
              <a:rPr lang="en-US" altLang="en-US" sz="1200" smtClean="0">
                <a:latin typeface="Bookman Old Style" pitchFamily="84" charset="0"/>
              </a:rPr>
              <a:pPr/>
              <a:t>5</a:t>
            </a:fld>
            <a:endParaRPr lang="en-US" altLang="en-US" sz="1200">
              <a:latin typeface="Bookman Old Style" pitchFamily="84" charset="0"/>
            </a:endParaRPr>
          </a:p>
        </p:txBody>
      </p:sp>
      <p:sp>
        <p:nvSpPr>
          <p:cNvPr id="204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048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9pPr>
          </a:lstStyle>
          <a:p>
            <a:fld id="{CC5AB68A-6166-4033-A548-1DF2F46F9717}" type="slidenum">
              <a:rPr lang="en-US" altLang="en-US" sz="1200" smtClean="0">
                <a:latin typeface="Bookman Old Style" pitchFamily="84" charset="0"/>
              </a:rPr>
              <a:pPr/>
              <a:t>6</a:t>
            </a:fld>
            <a:endParaRPr lang="en-US" altLang="en-US" sz="1200">
              <a:latin typeface="Bookman Old Style" pitchFamily="84" charset="0"/>
            </a:endParaRPr>
          </a:p>
        </p:txBody>
      </p:sp>
      <p:sp>
        <p:nvSpPr>
          <p:cNvPr id="215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21508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9pPr>
          </a:lstStyle>
          <a:p>
            <a:fld id="{3DFD60D7-6742-4205-AE20-6A1F9D278910}" type="slidenum">
              <a:rPr lang="en-US" altLang="en-US" sz="1200" smtClean="0">
                <a:latin typeface="Bookman Old Style" pitchFamily="84" charset="0"/>
              </a:rPr>
              <a:pPr/>
              <a:t>7</a:t>
            </a:fld>
            <a:endParaRPr lang="en-US" altLang="en-US" sz="1200">
              <a:latin typeface="Bookman Old Style" pitchFamily="84" charset="0"/>
            </a:endParaRPr>
          </a:p>
        </p:txBody>
      </p:sp>
      <p:sp>
        <p:nvSpPr>
          <p:cNvPr id="225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/>
        </p:spPr>
      </p:sp>
      <p:sp>
        <p:nvSpPr>
          <p:cNvPr id="22532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9pPr>
          </a:lstStyle>
          <a:p>
            <a:fld id="{072D2016-9E60-46B1-9C9B-A4A00541FCFE}" type="slidenum">
              <a:rPr lang="en-US" altLang="en-US" sz="1200" smtClean="0">
                <a:latin typeface="Bookman Old Style" pitchFamily="84" charset="0"/>
              </a:rPr>
              <a:pPr/>
              <a:t>8</a:t>
            </a:fld>
            <a:endParaRPr lang="en-US" altLang="en-US" sz="1200">
              <a:latin typeface="Bookman Old Style" pitchFamily="84" charset="0"/>
            </a:endParaRPr>
          </a:p>
        </p:txBody>
      </p:sp>
      <p:sp>
        <p:nvSpPr>
          <p:cNvPr id="245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458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026" descr="70167Johnson6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5588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 Box 1030"/>
          <p:cNvSpPr txBox="1">
            <a:spLocks noChangeArrowheads="1"/>
          </p:cNvSpPr>
          <p:nvPr/>
        </p:nvSpPr>
        <p:spPr bwMode="auto">
          <a:xfrm>
            <a:off x="677863" y="2144713"/>
            <a:ext cx="4656137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9pPr>
          </a:lstStyle>
          <a:p>
            <a:pPr>
              <a:defRPr/>
            </a:pPr>
            <a:r>
              <a:rPr lang="en-US" sz="2000">
                <a:solidFill>
                  <a:schemeClr val="bg1"/>
                </a:solidFill>
                <a:latin typeface="Arial" charset="0"/>
              </a:rPr>
              <a:t>Concepts and Current Issues</a:t>
            </a:r>
            <a:endParaRPr lang="en-US" sz="3200">
              <a:latin typeface="Arial" charset="0"/>
            </a:endParaRPr>
          </a:p>
        </p:txBody>
      </p:sp>
      <p:sp>
        <p:nvSpPr>
          <p:cNvPr id="6" name="Text Box 1031"/>
          <p:cNvSpPr txBox="1">
            <a:spLocks noChangeArrowheads="1"/>
          </p:cNvSpPr>
          <p:nvPr/>
        </p:nvSpPr>
        <p:spPr bwMode="auto">
          <a:xfrm>
            <a:off x="609600" y="331788"/>
            <a:ext cx="4673600" cy="1847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9pPr>
          </a:lstStyle>
          <a:p>
            <a:pPr>
              <a:lnSpc>
                <a:spcPct val="80000"/>
              </a:lnSpc>
              <a:defRPr/>
            </a:pPr>
            <a:r>
              <a:rPr lang="en-US" sz="7200">
                <a:solidFill>
                  <a:srgbClr val="B4DD65"/>
                </a:solidFill>
                <a:latin typeface="Arial" charset="0"/>
              </a:rPr>
              <a:t>Human Biology</a:t>
            </a:r>
            <a:endParaRPr lang="en-US" sz="4800">
              <a:latin typeface="Arial" charset="0"/>
            </a:endParaRPr>
          </a:p>
        </p:txBody>
      </p:sp>
      <p:sp>
        <p:nvSpPr>
          <p:cNvPr id="7" name="Text Box 1032"/>
          <p:cNvSpPr txBox="1">
            <a:spLocks noChangeArrowheads="1"/>
          </p:cNvSpPr>
          <p:nvPr/>
        </p:nvSpPr>
        <p:spPr bwMode="auto">
          <a:xfrm rot="16200000">
            <a:off x="-492125" y="968375"/>
            <a:ext cx="2065338" cy="427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9pPr>
          </a:lstStyle>
          <a:p>
            <a:pPr algn="ctr">
              <a:defRPr/>
            </a:pPr>
            <a:r>
              <a:rPr lang="en-US" sz="2200">
                <a:solidFill>
                  <a:srgbClr val="958DDD"/>
                </a:solidFill>
                <a:latin typeface="Arial" charset="0"/>
              </a:rPr>
              <a:t>Sixth Edition</a:t>
            </a:r>
            <a:endParaRPr lang="en-US" sz="2000">
              <a:latin typeface="Arial" charset="0"/>
            </a:endParaRPr>
          </a:p>
        </p:txBody>
      </p:sp>
      <p:sp>
        <p:nvSpPr>
          <p:cNvPr id="8" name="Text Box 1033"/>
          <p:cNvSpPr txBox="1">
            <a:spLocks noChangeArrowheads="1"/>
          </p:cNvSpPr>
          <p:nvPr/>
        </p:nvSpPr>
        <p:spPr bwMode="auto">
          <a:xfrm>
            <a:off x="1752600" y="2584450"/>
            <a:ext cx="2414588" cy="396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9pPr>
          </a:lstStyle>
          <a:p>
            <a:pPr algn="ctr">
              <a:defRPr/>
            </a:pPr>
            <a:r>
              <a:rPr lang="en-US" sz="2000">
                <a:solidFill>
                  <a:srgbClr val="F2FF0A"/>
                </a:solidFill>
                <a:latin typeface="Arial" charset="0"/>
              </a:rPr>
              <a:t>Michael D. Johnson</a:t>
            </a:r>
            <a:endParaRPr lang="en-US" sz="2000">
              <a:latin typeface="Arial" charset="0"/>
            </a:endParaRPr>
          </a:p>
        </p:txBody>
      </p:sp>
      <p:sp>
        <p:nvSpPr>
          <p:cNvPr id="87043" name="Rectangle 1027"/>
          <p:cNvSpPr>
            <a:spLocks noGrp="1" noChangeArrowheads="1"/>
          </p:cNvSpPr>
          <p:nvPr>
            <p:ph type="ctrTitle"/>
          </p:nvPr>
        </p:nvSpPr>
        <p:spPr>
          <a:xfrm>
            <a:off x="4572000" y="390525"/>
            <a:ext cx="4572000" cy="1219200"/>
          </a:xfr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algn="ctr">
              <a:defRPr>
                <a:solidFill>
                  <a:srgbClr val="B4DD65"/>
                </a:solidFill>
              </a:defRPr>
            </a:lvl1pPr>
          </a:lstStyle>
          <a:p>
            <a:pPr lvl="0"/>
            <a:r>
              <a:rPr lang="en-US" noProof="0"/>
              <a:t>Click to edit Master title style</a:t>
            </a:r>
          </a:p>
        </p:txBody>
      </p:sp>
      <p:sp>
        <p:nvSpPr>
          <p:cNvPr id="87044" name="Rectangle 1028"/>
          <p:cNvSpPr>
            <a:spLocks noGrp="1" noChangeArrowheads="1"/>
          </p:cNvSpPr>
          <p:nvPr>
            <p:ph type="subTitle" idx="1"/>
          </p:nvPr>
        </p:nvSpPr>
        <p:spPr>
          <a:xfrm>
            <a:off x="4572000" y="1752600"/>
            <a:ext cx="4572000" cy="1676400"/>
          </a:xfr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0" indent="0" algn="ctr">
              <a:buFontTx/>
              <a:buNone/>
              <a:defRPr sz="300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noProof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3944109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348639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0"/>
            <a:ext cx="2286000" cy="60960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0" y="0"/>
            <a:ext cx="6705600" cy="60960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16140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1160012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5584323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46216076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3401054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433164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20446040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006825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7352176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9610477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67452327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3542280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06648797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03897443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630775251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8021195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1000" y="1600200"/>
            <a:ext cx="40767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10100" y="1600200"/>
            <a:ext cx="4076700" cy="4495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0939113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8635636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953016366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6183562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12246140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563306017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921853445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117869293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0"/>
            <a:ext cx="2286000" cy="60960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0" y="0"/>
            <a:ext cx="6705600" cy="609600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364142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81000" y="1133475"/>
            <a:ext cx="4076700" cy="49625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10100" y="1133475"/>
            <a:ext cx="4076700" cy="496252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634017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119916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0535287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6466262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953102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3123445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0" y="0"/>
            <a:ext cx="91440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81000" y="1133475"/>
            <a:ext cx="8305800" cy="49625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cxnSp>
        <p:nvCxnSpPr>
          <p:cNvPr id="1028" name="Straight Connector 5"/>
          <p:cNvCxnSpPr>
            <a:cxnSpLocks noChangeShapeType="1"/>
          </p:cNvCxnSpPr>
          <p:nvPr/>
        </p:nvCxnSpPr>
        <p:spPr bwMode="auto">
          <a:xfrm>
            <a:off x="0" y="762000"/>
            <a:ext cx="9144000" cy="0"/>
          </a:xfrm>
          <a:prstGeom prst="line">
            <a:avLst/>
          </a:prstGeom>
          <a:noFill/>
          <a:ln w="38100" algn="ctr">
            <a:solidFill>
              <a:srgbClr val="0A29AA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11" r:id="rId1"/>
    <p:sldLayoutId id="2147483879" r:id="rId2"/>
    <p:sldLayoutId id="2147483880" r:id="rId3"/>
    <p:sldLayoutId id="2147483881" r:id="rId4"/>
    <p:sldLayoutId id="2147483882" r:id="rId5"/>
    <p:sldLayoutId id="2147483883" r:id="rId6"/>
    <p:sldLayoutId id="2147483884" r:id="rId7"/>
    <p:sldLayoutId id="2147483885" r:id="rId8"/>
    <p:sldLayoutId id="2147483886" r:id="rId9"/>
    <p:sldLayoutId id="2147483887" r:id="rId10"/>
    <p:sldLayoutId id="2147483888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08585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428750" indent="-228600" algn="l" rtl="0" eaLnBrk="0" fontAlgn="base" hangingPunct="0">
        <a:spcBef>
          <a:spcPct val="2000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  <a:ea typeface="+mn-ea"/>
        </a:defRPr>
      </a:lvl4pPr>
      <a:lvl5pPr marL="177165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22885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68605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14325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60045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889" r:id="rId1"/>
    <p:sldLayoutId id="2147483890" r:id="rId2"/>
    <p:sldLayoutId id="2147483891" r:id="rId3"/>
    <p:sldLayoutId id="2147483892" r:id="rId4"/>
    <p:sldLayoutId id="2147483893" r:id="rId5"/>
    <p:sldLayoutId id="2147483894" r:id="rId6"/>
    <p:sldLayoutId id="2147483895" r:id="rId7"/>
    <p:sldLayoutId id="2147483896" r:id="rId8"/>
    <p:sldLayoutId id="2147483897" r:id="rId9"/>
    <p:sldLayoutId id="2147483898" r:id="rId10"/>
    <p:sldLayoutId id="2147483899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  <a:ea typeface="ＭＳ Ｐゴシック" pitchFamily="84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  <a:ea typeface="ＭＳ Ｐゴシック" pitchFamily="84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  <a:ea typeface="ＭＳ Ｐゴシック" pitchFamily="84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  <a:ea typeface="ＭＳ Ｐゴシック" pitchFamily="84" charset="-128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  <a:ea typeface="ＭＳ Ｐゴシック" pitchFamily="84" charset="-128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  <a:ea typeface="ＭＳ Ｐゴシック" pitchFamily="84" charset="-128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  <a:ea typeface="ＭＳ Ｐゴシック" pitchFamily="84" charset="-128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2"/>
          </a:solidFill>
          <a:latin typeface="Arial" charset="0"/>
          <a:ea typeface="ＭＳ Ｐゴシック" pitchFamily="84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08585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428750" indent="-228600" algn="l" rtl="0" eaLnBrk="0" fontAlgn="base" hangingPunct="0">
        <a:spcBef>
          <a:spcPct val="2000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  <a:ea typeface="+mn-ea"/>
        </a:defRPr>
      </a:lvl4pPr>
      <a:lvl5pPr marL="177165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22885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68605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14325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60045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0" y="0"/>
            <a:ext cx="91440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81000" y="1600200"/>
            <a:ext cx="8305800" cy="4495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cxnSp>
        <p:nvCxnSpPr>
          <p:cNvPr id="2052" name="Straight Connector 5"/>
          <p:cNvCxnSpPr>
            <a:cxnSpLocks noChangeShapeType="1"/>
          </p:cNvCxnSpPr>
          <p:nvPr/>
        </p:nvCxnSpPr>
        <p:spPr bwMode="auto">
          <a:xfrm>
            <a:off x="0" y="1219200"/>
            <a:ext cx="9144000" cy="0"/>
          </a:xfrm>
          <a:prstGeom prst="line">
            <a:avLst/>
          </a:prstGeom>
          <a:noFill/>
          <a:ln w="38100" algn="ctr">
            <a:solidFill>
              <a:srgbClr val="0A29AA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00" r:id="rId1"/>
    <p:sldLayoutId id="2147483901" r:id="rId2"/>
    <p:sldLayoutId id="2147483902" r:id="rId3"/>
    <p:sldLayoutId id="2147483903" r:id="rId4"/>
    <p:sldLayoutId id="2147483904" r:id="rId5"/>
    <p:sldLayoutId id="2147483905" r:id="rId6"/>
    <p:sldLayoutId id="2147483906" r:id="rId7"/>
    <p:sldLayoutId id="2147483907" r:id="rId8"/>
    <p:sldLayoutId id="2147483908" r:id="rId9"/>
    <p:sldLayoutId id="2147483909" r:id="rId10"/>
    <p:sldLayoutId id="2147483910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5pPr>
      <a:lvl6pPr marL="457200"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6pPr>
      <a:lvl7pPr marL="914400"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7pPr>
      <a:lvl8pPr marL="1371600"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8pPr>
      <a:lvl9pPr marL="1828800" algn="l" rtl="0" eaLnBrk="0" fontAlgn="base" hangingPunct="0">
        <a:spcBef>
          <a:spcPct val="0"/>
        </a:spcBef>
        <a:spcAft>
          <a:spcPct val="0"/>
        </a:spcAft>
        <a:defRPr sz="3600">
          <a:solidFill>
            <a:srgbClr val="0A29AA"/>
          </a:solidFill>
          <a:latin typeface="Arial" charset="0"/>
          <a:ea typeface="ＭＳ Ｐゴシック" pitchFamily="84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</a:defRPr>
      </a:lvl2pPr>
      <a:lvl3pPr marL="108585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</a:defRPr>
      </a:lvl3pPr>
      <a:lvl4pPr marL="1428750" indent="-228600" algn="l" rtl="0" eaLnBrk="0" fontAlgn="base" hangingPunct="0">
        <a:spcBef>
          <a:spcPct val="20000"/>
        </a:spcBef>
        <a:spcAft>
          <a:spcPct val="0"/>
        </a:spcAft>
        <a:buChar char="–"/>
        <a:defRPr sz="2400">
          <a:solidFill>
            <a:schemeClr val="tx1"/>
          </a:solidFill>
          <a:latin typeface="+mn-lt"/>
          <a:ea typeface="+mn-ea"/>
        </a:defRPr>
      </a:lvl4pPr>
      <a:lvl5pPr marL="177165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5pPr>
      <a:lvl6pPr marL="222885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6pPr>
      <a:lvl7pPr marL="268605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7pPr>
      <a:lvl8pPr marL="314325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8pPr>
      <a:lvl9pPr marL="360045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audio" Target="../media/media1.wav"/><Relationship Id="rId2" Type="http://schemas.microsoft.com/office/2007/relationships/media" Target="../media/media1.wav"/><Relationship Id="rId1" Type="http://schemas.openxmlformats.org/officeDocument/2006/relationships/tags" Target="../tags/tag1.xml"/><Relationship Id="rId6" Type="http://schemas.openxmlformats.org/officeDocument/2006/relationships/image" Target="../media/image2.png"/><Relationship Id="rId5" Type="http://schemas.openxmlformats.org/officeDocument/2006/relationships/notesSlide" Target="../notesSlides/notesSlide1.xml"/><Relationship Id="rId4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audio" Target="../media/media2.wav"/><Relationship Id="rId2" Type="http://schemas.microsoft.com/office/2007/relationships/media" Target="../media/media2.wav"/><Relationship Id="rId1" Type="http://schemas.openxmlformats.org/officeDocument/2006/relationships/tags" Target="../tags/tag2.xml"/><Relationship Id="rId6" Type="http://schemas.openxmlformats.org/officeDocument/2006/relationships/image" Target="../media/image2.png"/><Relationship Id="rId5" Type="http://schemas.openxmlformats.org/officeDocument/2006/relationships/notesSlide" Target="../notesSlides/notesSlide2.xml"/><Relationship Id="rId4" Type="http://schemas.openxmlformats.org/officeDocument/2006/relationships/slideLayout" Target="../slideLayouts/slideLayout2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audio" Target="../media/media3.wav"/><Relationship Id="rId7" Type="http://schemas.openxmlformats.org/officeDocument/2006/relationships/image" Target="../media/image2.png"/><Relationship Id="rId2" Type="http://schemas.microsoft.com/office/2007/relationships/media" Target="../media/media3.wav"/><Relationship Id="rId1" Type="http://schemas.openxmlformats.org/officeDocument/2006/relationships/tags" Target="../tags/tag3.xml"/><Relationship Id="rId6" Type="http://schemas.openxmlformats.org/officeDocument/2006/relationships/image" Target="../media/image3.jpeg"/><Relationship Id="rId5" Type="http://schemas.openxmlformats.org/officeDocument/2006/relationships/notesSlide" Target="../notesSlides/notesSlide3.xml"/><Relationship Id="rId4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audio" Target="../media/media4.wav"/><Relationship Id="rId2" Type="http://schemas.microsoft.com/office/2007/relationships/media" Target="../media/media4.wav"/><Relationship Id="rId1" Type="http://schemas.openxmlformats.org/officeDocument/2006/relationships/tags" Target="../tags/tag4.xml"/><Relationship Id="rId6" Type="http://schemas.openxmlformats.org/officeDocument/2006/relationships/image" Target="../media/image2.png"/><Relationship Id="rId5" Type="http://schemas.openxmlformats.org/officeDocument/2006/relationships/notesSlide" Target="../notesSlides/notesSlide4.xml"/><Relationship Id="rId4" Type="http://schemas.openxmlformats.org/officeDocument/2006/relationships/slideLayout" Target="../slideLayouts/slideLayout2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audio" Target="../media/media5.wav"/><Relationship Id="rId2" Type="http://schemas.microsoft.com/office/2007/relationships/media" Target="../media/media5.wav"/><Relationship Id="rId1" Type="http://schemas.openxmlformats.org/officeDocument/2006/relationships/tags" Target="../tags/tag5.xml"/><Relationship Id="rId6" Type="http://schemas.openxmlformats.org/officeDocument/2006/relationships/image" Target="../media/image2.png"/><Relationship Id="rId5" Type="http://schemas.openxmlformats.org/officeDocument/2006/relationships/notesSlide" Target="../notesSlides/notesSlide5.xml"/><Relationship Id="rId4" Type="http://schemas.openxmlformats.org/officeDocument/2006/relationships/slideLayout" Target="../slideLayouts/slideLayout2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audio" Target="../media/media6.wav"/><Relationship Id="rId2" Type="http://schemas.microsoft.com/office/2007/relationships/media" Target="../media/media6.wav"/><Relationship Id="rId1" Type="http://schemas.openxmlformats.org/officeDocument/2006/relationships/tags" Target="../tags/tag6.xml"/><Relationship Id="rId6" Type="http://schemas.openxmlformats.org/officeDocument/2006/relationships/image" Target="../media/image2.png"/><Relationship Id="rId5" Type="http://schemas.openxmlformats.org/officeDocument/2006/relationships/notesSlide" Target="../notesSlides/notesSlide6.xml"/><Relationship Id="rId4" Type="http://schemas.openxmlformats.org/officeDocument/2006/relationships/slideLayout" Target="../slideLayouts/slideLayout2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2" Type="http://schemas.openxmlformats.org/officeDocument/2006/relationships/audio" Target="../media/media7.wav"/><Relationship Id="rId1" Type="http://schemas.microsoft.com/office/2007/relationships/media" Target="../media/media7.wav"/><Relationship Id="rId6" Type="http://schemas.openxmlformats.org/officeDocument/2006/relationships/image" Target="../media/image2.png"/><Relationship Id="rId5" Type="http://schemas.openxmlformats.org/officeDocument/2006/relationships/image" Target="../media/image4.jpeg"/><Relationship Id="rId4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audio" Target="../media/media8.wav"/><Relationship Id="rId2" Type="http://schemas.microsoft.com/office/2007/relationships/media" Target="../media/media8.wav"/><Relationship Id="rId1" Type="http://schemas.openxmlformats.org/officeDocument/2006/relationships/tags" Target="../tags/tag7.xml"/><Relationship Id="rId6" Type="http://schemas.openxmlformats.org/officeDocument/2006/relationships/image" Target="../media/image2.png"/><Relationship Id="rId5" Type="http://schemas.openxmlformats.org/officeDocument/2006/relationships/notesSlide" Target="../notesSlides/notesSlide8.xml"/><Relationship Id="rId4" Type="http://schemas.openxmlformats.org/officeDocument/2006/relationships/slideLayout" Target="../slideLayouts/slideLayout2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2" Type="http://schemas.openxmlformats.org/officeDocument/2006/relationships/audio" Target="../media/media9.wav"/><Relationship Id="rId1" Type="http://schemas.microsoft.com/office/2007/relationships/media" Target="../media/media9.wav"/><Relationship Id="rId6" Type="http://schemas.openxmlformats.org/officeDocument/2006/relationships/image" Target="../media/image2.png"/><Relationship Id="rId5" Type="http://schemas.openxmlformats.org/officeDocument/2006/relationships/image" Target="../media/image5.jpeg"/><Relationship Id="rId4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1" descr="Strip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733425"/>
          </a:xfrm>
        </p:spPr>
        <p:txBody>
          <a:bodyPr lIns="182880" tIns="91440" rIns="182880" bIns="91440">
            <a:spAutoFit/>
          </a:bodyPr>
          <a:lstStyle/>
          <a:p>
            <a:pPr eaLnBrk="1" hangingPunct="1"/>
            <a:r>
              <a:rPr lang="en-US" altLang="en-US"/>
              <a:t>Menstrual Cycle</a:t>
            </a:r>
          </a:p>
        </p:txBody>
      </p:sp>
      <p:sp>
        <p:nvSpPr>
          <p:cNvPr id="33795" name="Content Placeholder 2"/>
          <p:cNvSpPr>
            <a:spLocks noGrp="1"/>
          </p:cNvSpPr>
          <p:nvPr>
            <p:ph type="body" idx="1"/>
          </p:nvPr>
        </p:nvSpPr>
        <p:spPr>
          <a:xfrm>
            <a:off x="395288" y="1082675"/>
            <a:ext cx="8305800" cy="4962525"/>
          </a:xfrm>
        </p:spPr>
        <p:txBody>
          <a:bodyPr/>
          <a:lstStyle/>
          <a:p>
            <a:pPr eaLnBrk="1" hangingPunct="1"/>
            <a:r>
              <a:rPr lang="en-US" altLang="en-US"/>
              <a:t>Consists of two linked cycles</a:t>
            </a:r>
          </a:p>
          <a:p>
            <a:pPr lvl="1" eaLnBrk="1" hangingPunct="1"/>
            <a:r>
              <a:rPr lang="en-US" altLang="en-US" b="1"/>
              <a:t>Ovarian cycle</a:t>
            </a:r>
            <a:endParaRPr lang="en-US" altLang="en-US"/>
          </a:p>
          <a:p>
            <a:pPr lvl="2" eaLnBrk="1" hangingPunct="1"/>
            <a:r>
              <a:rPr lang="en-US" altLang="en-US"/>
              <a:t>Series of changes in ovaries associated with oocyte maturation</a:t>
            </a:r>
          </a:p>
          <a:p>
            <a:pPr lvl="2" eaLnBrk="1" hangingPunct="1"/>
            <a:r>
              <a:rPr lang="en-US" altLang="en-US"/>
              <a:t>Controlled by FSH and LH</a:t>
            </a:r>
          </a:p>
          <a:p>
            <a:pPr lvl="1" eaLnBrk="1" hangingPunct="1"/>
            <a:r>
              <a:rPr lang="en-US" altLang="en-US" b="1"/>
              <a:t>Uterine cycle</a:t>
            </a:r>
            <a:r>
              <a:rPr lang="en-US" altLang="en-US"/>
              <a:t> </a:t>
            </a:r>
          </a:p>
          <a:p>
            <a:pPr lvl="2" eaLnBrk="1" hangingPunct="1"/>
            <a:r>
              <a:rPr lang="en-US" altLang="en-US"/>
              <a:t>Changes in the endometrial lining of the uterus</a:t>
            </a:r>
          </a:p>
          <a:p>
            <a:pPr lvl="2" eaLnBrk="1" hangingPunct="1"/>
            <a:r>
              <a:rPr lang="en-US" altLang="en-US"/>
              <a:t>Controlled by estrogen and progesterone</a:t>
            </a:r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4300"/>
    </mc:Choice>
    <mc:Fallback xmlns="">
      <p:transition spd="slow" advTm="343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4" descr="Strip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0"/>
            <a:ext cx="9144000" cy="1282700"/>
          </a:xfrm>
        </p:spPr>
        <p:txBody>
          <a:bodyPr lIns="182880" tIns="91440" rIns="182880" bIns="91440">
            <a:spAutoFit/>
          </a:bodyPr>
          <a:lstStyle/>
          <a:p>
            <a:pPr eaLnBrk="1" hangingPunct="1"/>
            <a:r>
              <a:rPr lang="en-US" altLang="en-US"/>
              <a:t>Ovarian Cycle: Oocytes Mature and are Released</a:t>
            </a:r>
          </a:p>
        </p:txBody>
      </p:sp>
      <p:sp>
        <p:nvSpPr>
          <p:cNvPr id="27651" name="Rectangle 5"/>
          <p:cNvSpPr>
            <a:spLocks noGrp="1" noChangeArrowheads="1"/>
          </p:cNvSpPr>
          <p:nvPr>
            <p:ph type="body" idx="4294967295"/>
          </p:nvPr>
        </p:nvSpPr>
        <p:spPr>
          <a:xfrm>
            <a:off x="395288" y="1395413"/>
            <a:ext cx="8601075" cy="51435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en-US" sz="2800"/>
              <a:t>Immature follicle of primary oocyte and granulosa cell develops; FSH and LH increase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800"/>
              <a:t>Antrum develops within follicle; some estrogen and progesterone secreted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800"/>
              <a:t>Secondary oocyte and polar body produced; follicle matures (Graafian follicle)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800"/>
              <a:t>Increasing estrogen causes surge of LH; ovulation occurs</a:t>
            </a:r>
          </a:p>
          <a:p>
            <a:pPr eaLnBrk="1" hangingPunct="1">
              <a:lnSpc>
                <a:spcPct val="90000"/>
              </a:lnSpc>
            </a:pPr>
            <a:r>
              <a:rPr lang="en-US" altLang="en-US" sz="2800"/>
              <a:t>Corpus luteum formed from follicle; large amounts of estrogen and progesterone secreted</a:t>
            </a:r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 advTm="82253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65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2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7" name="Picture 51" descr="16_06Figure-U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56"/>
          <a:stretch>
            <a:fillRect/>
          </a:stretch>
        </p:blipFill>
        <p:spPr bwMode="auto">
          <a:xfrm>
            <a:off x="385763" y="65088"/>
            <a:ext cx="8370887" cy="6416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8" name="Rectangle 52"/>
          <p:cNvSpPr>
            <a:spLocks noChangeArrowheads="1"/>
          </p:cNvSpPr>
          <p:nvPr/>
        </p:nvSpPr>
        <p:spPr bwMode="auto">
          <a:xfrm>
            <a:off x="1430338" y="209550"/>
            <a:ext cx="846137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9pPr>
          </a:lstStyle>
          <a:p>
            <a:r>
              <a:rPr lang="en-US" altLang="en-US" sz="1400" b="1">
                <a:latin typeface="Helvetica" pitchFamily="84" charset="0"/>
              </a:rPr>
              <a:t>Oviduct</a:t>
            </a:r>
          </a:p>
        </p:txBody>
      </p:sp>
      <p:sp>
        <p:nvSpPr>
          <p:cNvPr id="6149" name="Rectangle 53"/>
          <p:cNvSpPr>
            <a:spLocks noChangeArrowheads="1"/>
          </p:cNvSpPr>
          <p:nvPr/>
        </p:nvSpPr>
        <p:spPr bwMode="auto">
          <a:xfrm>
            <a:off x="555625" y="1039813"/>
            <a:ext cx="688975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9pPr>
          </a:lstStyle>
          <a:p>
            <a:r>
              <a:rPr lang="en-US" altLang="en-US" sz="1400" b="1">
                <a:latin typeface="Helvetica" pitchFamily="84" charset="0"/>
              </a:rPr>
              <a:t>Ovary</a:t>
            </a:r>
          </a:p>
        </p:txBody>
      </p:sp>
      <p:sp>
        <p:nvSpPr>
          <p:cNvPr id="6150" name="Rectangle 54"/>
          <p:cNvSpPr>
            <a:spLocks noChangeArrowheads="1"/>
          </p:cNvSpPr>
          <p:nvPr/>
        </p:nvSpPr>
        <p:spPr bwMode="auto">
          <a:xfrm>
            <a:off x="338138" y="1420813"/>
            <a:ext cx="747712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9pPr>
          </a:lstStyle>
          <a:p>
            <a:r>
              <a:rPr lang="en-US" altLang="en-US" sz="1400" b="1">
                <a:latin typeface="Helvetica" pitchFamily="84" charset="0"/>
              </a:rPr>
              <a:t>Uterus</a:t>
            </a:r>
          </a:p>
        </p:txBody>
      </p:sp>
      <p:sp>
        <p:nvSpPr>
          <p:cNvPr id="6151" name="Rectangle 55"/>
          <p:cNvSpPr>
            <a:spLocks noChangeArrowheads="1"/>
          </p:cNvSpPr>
          <p:nvPr/>
        </p:nvSpPr>
        <p:spPr bwMode="auto">
          <a:xfrm>
            <a:off x="323850" y="2114550"/>
            <a:ext cx="766763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9pPr>
          </a:lstStyle>
          <a:p>
            <a:r>
              <a:rPr lang="en-US" altLang="en-US" sz="1400" b="1">
                <a:latin typeface="Helvetica" pitchFamily="84" charset="0"/>
              </a:rPr>
              <a:t>Vagina</a:t>
            </a:r>
          </a:p>
        </p:txBody>
      </p:sp>
      <p:sp>
        <p:nvSpPr>
          <p:cNvPr id="35848" name="Rectangle 56"/>
          <p:cNvSpPr>
            <a:spLocks noChangeArrowheads="1"/>
          </p:cNvSpPr>
          <p:nvPr/>
        </p:nvSpPr>
        <p:spPr bwMode="auto">
          <a:xfrm>
            <a:off x="654050" y="4637088"/>
            <a:ext cx="1893888" cy="11779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9pPr>
          </a:lstStyle>
          <a:p>
            <a:pPr>
              <a:lnSpc>
                <a:spcPct val="85000"/>
              </a:lnSpc>
            </a:pPr>
            <a:r>
              <a:rPr lang="en-US" altLang="en-US" sz="1400" b="1">
                <a:latin typeface="Helvetica" pitchFamily="84" charset="0"/>
              </a:rPr>
              <a:t>Ovulation.</a:t>
            </a:r>
          </a:p>
          <a:p>
            <a:pPr>
              <a:lnSpc>
                <a:spcPct val="85000"/>
              </a:lnSpc>
            </a:pPr>
            <a:r>
              <a:rPr lang="en-US" altLang="en-US" sz="1400" b="1">
                <a:latin typeface="Helvetica" pitchFamily="84" charset="0"/>
              </a:rPr>
              <a:t>Follicle ruptures, </a:t>
            </a:r>
          </a:p>
          <a:p>
            <a:pPr>
              <a:lnSpc>
                <a:spcPct val="85000"/>
              </a:lnSpc>
            </a:pPr>
            <a:r>
              <a:rPr lang="en-US" altLang="en-US" sz="1400" b="1">
                <a:latin typeface="Helvetica" pitchFamily="84" charset="0"/>
              </a:rPr>
              <a:t>releasing the </a:t>
            </a:r>
          </a:p>
          <a:p>
            <a:pPr>
              <a:lnSpc>
                <a:spcPct val="85000"/>
              </a:lnSpc>
            </a:pPr>
            <a:r>
              <a:rPr lang="en-US" altLang="en-US" sz="1400" b="1">
                <a:latin typeface="Helvetica" pitchFamily="84" charset="0"/>
              </a:rPr>
              <a:t>secondary oocyte </a:t>
            </a:r>
          </a:p>
          <a:p>
            <a:pPr>
              <a:lnSpc>
                <a:spcPct val="85000"/>
              </a:lnSpc>
            </a:pPr>
            <a:r>
              <a:rPr lang="en-US" altLang="en-US" sz="1400" b="1">
                <a:latin typeface="Helvetica" pitchFamily="84" charset="0"/>
              </a:rPr>
              <a:t>with its polar body </a:t>
            </a:r>
          </a:p>
          <a:p>
            <a:pPr>
              <a:lnSpc>
                <a:spcPct val="85000"/>
              </a:lnSpc>
            </a:pPr>
            <a:r>
              <a:rPr lang="en-US" altLang="en-US" sz="1400" b="1">
                <a:latin typeface="Helvetica" pitchFamily="84" charset="0"/>
              </a:rPr>
              <a:t>and granulosa cells </a:t>
            </a:r>
          </a:p>
        </p:txBody>
      </p:sp>
      <p:sp>
        <p:nvSpPr>
          <p:cNvPr id="35849" name="Rectangle 57"/>
          <p:cNvSpPr>
            <a:spLocks noChangeArrowheads="1"/>
          </p:cNvSpPr>
          <p:nvPr/>
        </p:nvSpPr>
        <p:spPr bwMode="auto">
          <a:xfrm>
            <a:off x="1587500" y="3294063"/>
            <a:ext cx="1527175" cy="63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9pPr>
          </a:lstStyle>
          <a:p>
            <a:pPr>
              <a:lnSpc>
                <a:spcPct val="85000"/>
              </a:lnSpc>
            </a:pPr>
            <a:r>
              <a:rPr lang="en-US" altLang="en-US" sz="1400" b="1">
                <a:latin typeface="Helvetica" pitchFamily="84" charset="0"/>
              </a:rPr>
              <a:t>Corpus luteum</a:t>
            </a:r>
          </a:p>
          <a:p>
            <a:pPr>
              <a:lnSpc>
                <a:spcPct val="85000"/>
              </a:lnSpc>
            </a:pPr>
            <a:r>
              <a:rPr lang="en-US" altLang="en-US" sz="1400" b="1">
                <a:latin typeface="Helvetica" pitchFamily="84" charset="0"/>
              </a:rPr>
              <a:t>forms from</a:t>
            </a:r>
          </a:p>
          <a:p>
            <a:pPr>
              <a:lnSpc>
                <a:spcPct val="85000"/>
              </a:lnSpc>
            </a:pPr>
            <a:r>
              <a:rPr lang="en-US" altLang="en-US" sz="1400" b="1">
                <a:latin typeface="Helvetica" pitchFamily="84" charset="0"/>
              </a:rPr>
              <a:t>ruptured follicle</a:t>
            </a:r>
          </a:p>
        </p:txBody>
      </p:sp>
      <p:sp>
        <p:nvSpPr>
          <p:cNvPr id="35850" name="Rectangle 58"/>
          <p:cNvSpPr>
            <a:spLocks noChangeArrowheads="1"/>
          </p:cNvSpPr>
          <p:nvPr/>
        </p:nvSpPr>
        <p:spPr bwMode="auto">
          <a:xfrm>
            <a:off x="2336800" y="1606550"/>
            <a:ext cx="1547813" cy="815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9pPr>
          </a:lstStyle>
          <a:p>
            <a:pPr>
              <a:lnSpc>
                <a:spcPct val="85000"/>
              </a:lnSpc>
            </a:pPr>
            <a:r>
              <a:rPr lang="en-US" altLang="en-US" sz="1400" b="1">
                <a:latin typeface="Helvetica" pitchFamily="84" charset="0"/>
              </a:rPr>
              <a:t>Corpus luteum</a:t>
            </a:r>
          </a:p>
          <a:p>
            <a:pPr>
              <a:lnSpc>
                <a:spcPct val="85000"/>
              </a:lnSpc>
            </a:pPr>
            <a:r>
              <a:rPr lang="en-US" altLang="en-US" sz="1400" b="1">
                <a:latin typeface="Helvetica" pitchFamily="84" charset="0"/>
              </a:rPr>
              <a:t>degenerates if</a:t>
            </a:r>
          </a:p>
          <a:p>
            <a:pPr>
              <a:lnSpc>
                <a:spcPct val="85000"/>
              </a:lnSpc>
            </a:pPr>
            <a:r>
              <a:rPr lang="en-US" altLang="en-US" sz="1400" b="1">
                <a:latin typeface="Helvetica" pitchFamily="84" charset="0"/>
              </a:rPr>
              <a:t>pregnancy does</a:t>
            </a:r>
          </a:p>
          <a:p>
            <a:pPr>
              <a:lnSpc>
                <a:spcPct val="85000"/>
              </a:lnSpc>
            </a:pPr>
            <a:r>
              <a:rPr lang="en-US" altLang="en-US" sz="1400" b="1">
                <a:latin typeface="Helvetica" pitchFamily="84" charset="0"/>
              </a:rPr>
              <a:t>not occur</a:t>
            </a:r>
          </a:p>
        </p:txBody>
      </p:sp>
      <p:sp>
        <p:nvSpPr>
          <p:cNvPr id="35851" name="Rectangle 59"/>
          <p:cNvSpPr>
            <a:spLocks noChangeArrowheads="1"/>
          </p:cNvSpPr>
          <p:nvPr/>
        </p:nvSpPr>
        <p:spPr bwMode="auto">
          <a:xfrm>
            <a:off x="6048375" y="658813"/>
            <a:ext cx="1597025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9pPr>
          </a:lstStyle>
          <a:p>
            <a:r>
              <a:rPr lang="en-US" altLang="en-US" sz="1400" b="1">
                <a:latin typeface="Helvetica" pitchFamily="84" charset="0"/>
              </a:rPr>
              <a:t>Immature follicle</a:t>
            </a:r>
          </a:p>
        </p:txBody>
      </p:sp>
      <p:sp>
        <p:nvSpPr>
          <p:cNvPr id="35852" name="Rectangle 60"/>
          <p:cNvSpPr>
            <a:spLocks noChangeArrowheads="1"/>
          </p:cNvSpPr>
          <p:nvPr/>
        </p:nvSpPr>
        <p:spPr bwMode="auto">
          <a:xfrm>
            <a:off x="6629400" y="1035050"/>
            <a:ext cx="1468438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9pPr>
          </a:lstStyle>
          <a:p>
            <a:r>
              <a:rPr lang="en-US" altLang="en-US" sz="1400" b="1">
                <a:latin typeface="Helvetica" pitchFamily="84" charset="0"/>
              </a:rPr>
              <a:t>Primary oocyte</a:t>
            </a:r>
          </a:p>
        </p:txBody>
      </p:sp>
      <p:sp>
        <p:nvSpPr>
          <p:cNvPr id="6157" name="Rectangle 61"/>
          <p:cNvSpPr>
            <a:spLocks noChangeArrowheads="1"/>
          </p:cNvSpPr>
          <p:nvPr/>
        </p:nvSpPr>
        <p:spPr bwMode="auto">
          <a:xfrm>
            <a:off x="6635750" y="1268413"/>
            <a:ext cx="1508125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9pPr>
          </a:lstStyle>
          <a:p>
            <a:r>
              <a:rPr lang="en-US" altLang="en-US" sz="1400" b="1">
                <a:latin typeface="Helvetica" pitchFamily="84" charset="0"/>
              </a:rPr>
              <a:t>Granulosa cells</a:t>
            </a:r>
          </a:p>
        </p:txBody>
      </p:sp>
      <p:sp>
        <p:nvSpPr>
          <p:cNvPr id="35854" name="Rectangle 62"/>
          <p:cNvSpPr>
            <a:spLocks noChangeArrowheads="1"/>
          </p:cNvSpPr>
          <p:nvPr/>
        </p:nvSpPr>
        <p:spPr bwMode="auto">
          <a:xfrm>
            <a:off x="6870700" y="2062163"/>
            <a:ext cx="1774825" cy="63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9pPr>
          </a:lstStyle>
          <a:p>
            <a:pPr>
              <a:lnSpc>
                <a:spcPct val="85000"/>
              </a:lnSpc>
            </a:pPr>
            <a:r>
              <a:rPr lang="en-US" altLang="en-US" sz="1400" b="1">
                <a:latin typeface="Helvetica" pitchFamily="84" charset="0"/>
              </a:rPr>
              <a:t>Zona pellucida</a:t>
            </a:r>
          </a:p>
          <a:p>
            <a:pPr>
              <a:lnSpc>
                <a:spcPct val="85000"/>
              </a:lnSpc>
            </a:pPr>
            <a:r>
              <a:rPr lang="en-US" altLang="en-US" sz="1400" b="1">
                <a:latin typeface="Helvetica" pitchFamily="84" charset="0"/>
              </a:rPr>
              <a:t>develops around</a:t>
            </a:r>
          </a:p>
          <a:p>
            <a:pPr>
              <a:lnSpc>
                <a:spcPct val="85000"/>
              </a:lnSpc>
            </a:pPr>
            <a:r>
              <a:rPr lang="en-US" altLang="en-US" sz="1400" b="1">
                <a:latin typeface="Helvetica" pitchFamily="84" charset="0"/>
              </a:rPr>
              <a:t>the primary oocyte</a:t>
            </a:r>
          </a:p>
        </p:txBody>
      </p:sp>
      <p:sp>
        <p:nvSpPr>
          <p:cNvPr id="35855" name="Rectangle 63"/>
          <p:cNvSpPr>
            <a:spLocks noChangeArrowheads="1"/>
          </p:cNvSpPr>
          <p:nvPr/>
        </p:nvSpPr>
        <p:spPr bwMode="auto">
          <a:xfrm>
            <a:off x="6965950" y="3571875"/>
            <a:ext cx="178435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9pPr>
          </a:lstStyle>
          <a:p>
            <a:pPr>
              <a:lnSpc>
                <a:spcPct val="90000"/>
              </a:lnSpc>
            </a:pPr>
            <a:r>
              <a:rPr lang="en-US" altLang="en-US" sz="1400" b="1">
                <a:latin typeface="Helvetica" pitchFamily="84" charset="0"/>
              </a:rPr>
              <a:t>Fluid-filled antrum </a:t>
            </a:r>
          </a:p>
          <a:p>
            <a:pPr>
              <a:lnSpc>
                <a:spcPct val="90000"/>
              </a:lnSpc>
            </a:pPr>
            <a:r>
              <a:rPr lang="en-US" altLang="en-US" sz="1400" b="1">
                <a:latin typeface="Helvetica" pitchFamily="84" charset="0"/>
              </a:rPr>
              <a:t>develops</a:t>
            </a:r>
          </a:p>
        </p:txBody>
      </p:sp>
      <p:sp>
        <p:nvSpPr>
          <p:cNvPr id="35856" name="Rectangle 64"/>
          <p:cNvSpPr>
            <a:spLocks noChangeArrowheads="1"/>
          </p:cNvSpPr>
          <p:nvPr/>
        </p:nvSpPr>
        <p:spPr bwMode="auto">
          <a:xfrm>
            <a:off x="6654800" y="4792663"/>
            <a:ext cx="1538288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9pPr>
          </a:lstStyle>
          <a:p>
            <a:r>
              <a:rPr lang="en-US" altLang="en-US" sz="1400" b="1">
                <a:latin typeface="Helvetica" pitchFamily="84" charset="0"/>
              </a:rPr>
              <a:t>Follicle matures</a:t>
            </a:r>
          </a:p>
        </p:txBody>
      </p:sp>
      <p:sp>
        <p:nvSpPr>
          <p:cNvPr id="6161" name="Rectangle 65"/>
          <p:cNvSpPr>
            <a:spLocks noChangeArrowheads="1"/>
          </p:cNvSpPr>
          <p:nvPr/>
        </p:nvSpPr>
        <p:spPr bwMode="auto">
          <a:xfrm>
            <a:off x="6254750" y="5372100"/>
            <a:ext cx="1103313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9pPr>
          </a:lstStyle>
          <a:p>
            <a:r>
              <a:rPr lang="en-US" altLang="en-US" sz="1400" b="1">
                <a:latin typeface="Helvetica" pitchFamily="84" charset="0"/>
              </a:rPr>
              <a:t>Polar body</a:t>
            </a:r>
          </a:p>
        </p:txBody>
      </p:sp>
      <p:sp>
        <p:nvSpPr>
          <p:cNvPr id="6162" name="Rectangle 66"/>
          <p:cNvSpPr>
            <a:spLocks noChangeArrowheads="1"/>
          </p:cNvSpPr>
          <p:nvPr/>
        </p:nvSpPr>
        <p:spPr bwMode="auto">
          <a:xfrm>
            <a:off x="6254750" y="5592763"/>
            <a:ext cx="1716088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9pPr>
          </a:lstStyle>
          <a:p>
            <a:r>
              <a:rPr lang="en-US" altLang="en-US" sz="1400" b="1">
                <a:latin typeface="Helvetica" pitchFamily="84" charset="0"/>
              </a:rPr>
              <a:t>Secondary oocyte</a:t>
            </a:r>
          </a:p>
        </p:txBody>
      </p:sp>
      <p:sp>
        <p:nvSpPr>
          <p:cNvPr id="6163" name="Rectangle 67"/>
          <p:cNvSpPr>
            <a:spLocks noChangeArrowheads="1"/>
          </p:cNvSpPr>
          <p:nvPr/>
        </p:nvSpPr>
        <p:spPr bwMode="auto">
          <a:xfrm>
            <a:off x="6254750" y="5834063"/>
            <a:ext cx="2387600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9pPr>
          </a:lstStyle>
          <a:p>
            <a:r>
              <a:rPr lang="en-US" altLang="en-US" sz="1400" b="1">
                <a:latin typeface="Helvetica" pitchFamily="84" charset="0"/>
              </a:rPr>
              <a:t>Ovarian connective tissue</a:t>
            </a:r>
          </a:p>
        </p:txBody>
      </p:sp>
      <p:sp>
        <p:nvSpPr>
          <p:cNvPr id="6164" name="Line 68"/>
          <p:cNvSpPr>
            <a:spLocks noChangeShapeType="1"/>
          </p:cNvSpPr>
          <p:nvPr/>
        </p:nvSpPr>
        <p:spPr bwMode="auto">
          <a:xfrm flipH="1">
            <a:off x="3065463" y="3078163"/>
            <a:ext cx="1079500" cy="2413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65" name="Line 69"/>
          <p:cNvSpPr>
            <a:spLocks noChangeShapeType="1"/>
          </p:cNvSpPr>
          <p:nvPr/>
        </p:nvSpPr>
        <p:spPr bwMode="auto">
          <a:xfrm flipH="1">
            <a:off x="3810000" y="1711325"/>
            <a:ext cx="817563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5862" name="Freeform 70"/>
          <p:cNvSpPr>
            <a:spLocks/>
          </p:cNvSpPr>
          <p:nvPr/>
        </p:nvSpPr>
        <p:spPr bwMode="auto">
          <a:xfrm>
            <a:off x="5745163" y="1803400"/>
            <a:ext cx="1030287" cy="568325"/>
          </a:xfrm>
          <a:custGeom>
            <a:avLst/>
            <a:gdLst>
              <a:gd name="T0" fmla="*/ 0 w 649"/>
              <a:gd name="T1" fmla="*/ 0 h 358"/>
              <a:gd name="T2" fmla="*/ 2147483647 w 649"/>
              <a:gd name="T3" fmla="*/ 2147483647 h 358"/>
              <a:gd name="T4" fmla="*/ 2147483647 w 649"/>
              <a:gd name="T5" fmla="*/ 2147483647 h 358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649" h="358">
                <a:moveTo>
                  <a:pt x="0" y="0"/>
                </a:moveTo>
                <a:lnTo>
                  <a:pt x="649" y="139"/>
                </a:lnTo>
                <a:lnTo>
                  <a:pt x="66" y="358"/>
                </a:lnTo>
              </a:path>
            </a:pathLst>
          </a:cu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5863" name="Freeform 71"/>
          <p:cNvSpPr>
            <a:spLocks/>
          </p:cNvSpPr>
          <p:nvPr/>
        </p:nvSpPr>
        <p:spPr bwMode="auto">
          <a:xfrm>
            <a:off x="5518150" y="3040063"/>
            <a:ext cx="1371600" cy="927100"/>
          </a:xfrm>
          <a:custGeom>
            <a:avLst/>
            <a:gdLst>
              <a:gd name="T0" fmla="*/ 2147483647 w 864"/>
              <a:gd name="T1" fmla="*/ 0 h 584"/>
              <a:gd name="T2" fmla="*/ 2147483647 w 864"/>
              <a:gd name="T3" fmla="*/ 2147483647 h 584"/>
              <a:gd name="T4" fmla="*/ 0 w 864"/>
              <a:gd name="T5" fmla="*/ 2147483647 h 584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864" h="584">
                <a:moveTo>
                  <a:pt x="84" y="0"/>
                </a:moveTo>
                <a:lnTo>
                  <a:pt x="864" y="298"/>
                </a:lnTo>
                <a:lnTo>
                  <a:pt x="0" y="584"/>
                </a:lnTo>
              </a:path>
            </a:pathLst>
          </a:cu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68" name="Line 72"/>
          <p:cNvSpPr>
            <a:spLocks noChangeShapeType="1"/>
          </p:cNvSpPr>
          <p:nvPr/>
        </p:nvSpPr>
        <p:spPr bwMode="auto">
          <a:xfrm>
            <a:off x="1016000" y="363538"/>
            <a:ext cx="473075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69" name="Line 73"/>
          <p:cNvSpPr>
            <a:spLocks noChangeShapeType="1"/>
          </p:cNvSpPr>
          <p:nvPr/>
        </p:nvSpPr>
        <p:spPr bwMode="auto">
          <a:xfrm>
            <a:off x="841375" y="741363"/>
            <a:ext cx="0" cy="3556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70" name="Line 74"/>
          <p:cNvSpPr>
            <a:spLocks noChangeShapeType="1"/>
          </p:cNvSpPr>
          <p:nvPr/>
        </p:nvSpPr>
        <p:spPr bwMode="auto">
          <a:xfrm flipH="1">
            <a:off x="1025525" y="1573213"/>
            <a:ext cx="64135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71" name="Line 75"/>
          <p:cNvSpPr>
            <a:spLocks noChangeShapeType="1"/>
          </p:cNvSpPr>
          <p:nvPr/>
        </p:nvSpPr>
        <p:spPr bwMode="auto">
          <a:xfrm flipH="1">
            <a:off x="1011238" y="2278063"/>
            <a:ext cx="728662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72" name="Line 76"/>
          <p:cNvSpPr>
            <a:spLocks noChangeShapeType="1"/>
          </p:cNvSpPr>
          <p:nvPr/>
        </p:nvSpPr>
        <p:spPr bwMode="auto">
          <a:xfrm flipH="1" flipV="1">
            <a:off x="4860925" y="5538788"/>
            <a:ext cx="1466850" cy="45085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73" name="Line 77"/>
          <p:cNvSpPr>
            <a:spLocks noChangeShapeType="1"/>
          </p:cNvSpPr>
          <p:nvPr/>
        </p:nvSpPr>
        <p:spPr bwMode="auto">
          <a:xfrm flipH="1" flipV="1">
            <a:off x="4752975" y="5262563"/>
            <a:ext cx="1571625" cy="4826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74" name="Line 78"/>
          <p:cNvSpPr>
            <a:spLocks noChangeShapeType="1"/>
          </p:cNvSpPr>
          <p:nvPr/>
        </p:nvSpPr>
        <p:spPr bwMode="auto">
          <a:xfrm flipH="1" flipV="1">
            <a:off x="4895850" y="5262563"/>
            <a:ext cx="1431925" cy="2667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75" name="Line 79"/>
          <p:cNvSpPr>
            <a:spLocks noChangeShapeType="1"/>
          </p:cNvSpPr>
          <p:nvPr/>
        </p:nvSpPr>
        <p:spPr bwMode="auto">
          <a:xfrm flipH="1" flipV="1">
            <a:off x="5489575" y="1366838"/>
            <a:ext cx="1209675" cy="53975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76" name="Line 80"/>
          <p:cNvSpPr>
            <a:spLocks noChangeShapeType="1"/>
          </p:cNvSpPr>
          <p:nvPr/>
        </p:nvSpPr>
        <p:spPr bwMode="auto">
          <a:xfrm flipV="1">
            <a:off x="5451475" y="1417638"/>
            <a:ext cx="1212850" cy="1270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35873" name="Freeform 81"/>
          <p:cNvSpPr>
            <a:spLocks/>
          </p:cNvSpPr>
          <p:nvPr/>
        </p:nvSpPr>
        <p:spPr bwMode="auto">
          <a:xfrm>
            <a:off x="5397500" y="1189038"/>
            <a:ext cx="1301750" cy="152400"/>
          </a:xfrm>
          <a:custGeom>
            <a:avLst/>
            <a:gdLst>
              <a:gd name="T0" fmla="*/ 2147483647 w 820"/>
              <a:gd name="T1" fmla="*/ 0 h 96"/>
              <a:gd name="T2" fmla="*/ 2147483647 w 820"/>
              <a:gd name="T3" fmla="*/ 0 h 96"/>
              <a:gd name="T4" fmla="*/ 0 w 820"/>
              <a:gd name="T5" fmla="*/ 2147483647 h 96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820" h="96">
                <a:moveTo>
                  <a:pt x="820" y="0"/>
                </a:moveTo>
                <a:lnTo>
                  <a:pt x="770" y="0"/>
                </a:lnTo>
                <a:lnTo>
                  <a:pt x="0" y="96"/>
                </a:lnTo>
              </a:path>
            </a:pathLst>
          </a:cu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78" name="Oval 82"/>
          <p:cNvSpPr>
            <a:spLocks noChangeArrowheads="1"/>
          </p:cNvSpPr>
          <p:nvPr/>
        </p:nvSpPr>
        <p:spPr bwMode="auto">
          <a:xfrm>
            <a:off x="5969000" y="527050"/>
            <a:ext cx="182563" cy="182563"/>
          </a:xfrm>
          <a:prstGeom prst="ellipse">
            <a:avLst/>
          </a:prstGeom>
          <a:solidFill>
            <a:srgbClr val="AF504A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9pPr>
          </a:lstStyle>
          <a:p>
            <a:endParaRPr lang="en-US" altLang="en-US"/>
          </a:p>
        </p:txBody>
      </p:sp>
      <p:sp>
        <p:nvSpPr>
          <p:cNvPr id="6179" name="Oval 83"/>
          <p:cNvSpPr>
            <a:spLocks noChangeArrowheads="1"/>
          </p:cNvSpPr>
          <p:nvPr/>
        </p:nvSpPr>
        <p:spPr bwMode="auto">
          <a:xfrm>
            <a:off x="6743700" y="1931988"/>
            <a:ext cx="182563" cy="182562"/>
          </a:xfrm>
          <a:prstGeom prst="ellipse">
            <a:avLst/>
          </a:prstGeom>
          <a:solidFill>
            <a:srgbClr val="AF504A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9pPr>
          </a:lstStyle>
          <a:p>
            <a:endParaRPr lang="en-US" altLang="en-US"/>
          </a:p>
        </p:txBody>
      </p:sp>
      <p:sp>
        <p:nvSpPr>
          <p:cNvPr id="6180" name="Oval 84"/>
          <p:cNvSpPr>
            <a:spLocks noChangeArrowheads="1"/>
          </p:cNvSpPr>
          <p:nvPr/>
        </p:nvSpPr>
        <p:spPr bwMode="auto">
          <a:xfrm>
            <a:off x="6877050" y="3430588"/>
            <a:ext cx="182563" cy="182562"/>
          </a:xfrm>
          <a:prstGeom prst="ellipse">
            <a:avLst/>
          </a:prstGeom>
          <a:solidFill>
            <a:srgbClr val="AF504A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9pPr>
          </a:lstStyle>
          <a:p>
            <a:endParaRPr lang="en-US" altLang="en-US"/>
          </a:p>
        </p:txBody>
      </p:sp>
      <p:sp>
        <p:nvSpPr>
          <p:cNvPr id="35877" name="Oval 85"/>
          <p:cNvSpPr>
            <a:spLocks noChangeArrowheads="1"/>
          </p:cNvSpPr>
          <p:nvPr/>
        </p:nvSpPr>
        <p:spPr bwMode="auto">
          <a:xfrm>
            <a:off x="6572250" y="4665663"/>
            <a:ext cx="182563" cy="182562"/>
          </a:xfrm>
          <a:prstGeom prst="ellipse">
            <a:avLst/>
          </a:prstGeom>
          <a:solidFill>
            <a:srgbClr val="AF504A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9pPr>
          </a:lstStyle>
          <a:p>
            <a:endParaRPr lang="en-US" altLang="en-US"/>
          </a:p>
        </p:txBody>
      </p:sp>
      <p:sp>
        <p:nvSpPr>
          <p:cNvPr id="6182" name="Oval 86"/>
          <p:cNvSpPr>
            <a:spLocks noChangeArrowheads="1"/>
          </p:cNvSpPr>
          <p:nvPr/>
        </p:nvSpPr>
        <p:spPr bwMode="auto">
          <a:xfrm>
            <a:off x="2263775" y="1484313"/>
            <a:ext cx="182563" cy="182562"/>
          </a:xfrm>
          <a:prstGeom prst="ellipse">
            <a:avLst/>
          </a:prstGeom>
          <a:solidFill>
            <a:srgbClr val="AF504A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9pPr>
          </a:lstStyle>
          <a:p>
            <a:endParaRPr lang="en-US" altLang="en-US"/>
          </a:p>
        </p:txBody>
      </p:sp>
      <p:sp>
        <p:nvSpPr>
          <p:cNvPr id="35879" name="Oval 87"/>
          <p:cNvSpPr>
            <a:spLocks noChangeArrowheads="1"/>
          </p:cNvSpPr>
          <p:nvPr/>
        </p:nvSpPr>
        <p:spPr bwMode="auto">
          <a:xfrm>
            <a:off x="1476375" y="3138488"/>
            <a:ext cx="182563" cy="182562"/>
          </a:xfrm>
          <a:prstGeom prst="ellipse">
            <a:avLst/>
          </a:prstGeom>
          <a:solidFill>
            <a:srgbClr val="AF504A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9pPr>
          </a:lstStyle>
          <a:p>
            <a:endParaRPr lang="en-US" altLang="en-US"/>
          </a:p>
        </p:txBody>
      </p:sp>
      <p:sp>
        <p:nvSpPr>
          <p:cNvPr id="35880" name="Rectangle 88"/>
          <p:cNvSpPr>
            <a:spLocks noChangeArrowheads="1"/>
          </p:cNvSpPr>
          <p:nvPr/>
        </p:nvSpPr>
        <p:spPr bwMode="auto">
          <a:xfrm>
            <a:off x="6026150" y="542925"/>
            <a:ext cx="69850" cy="152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9pPr>
          </a:lstStyle>
          <a:p>
            <a:r>
              <a:rPr lang="en-US" altLang="en-US" sz="1000" b="1">
                <a:solidFill>
                  <a:schemeClr val="bg1"/>
                </a:solidFill>
                <a:latin typeface="Helvetica" pitchFamily="84" charset="0"/>
              </a:rPr>
              <a:t>1</a:t>
            </a:r>
          </a:p>
        </p:txBody>
      </p:sp>
      <p:sp>
        <p:nvSpPr>
          <p:cNvPr id="35881" name="Rectangle 89"/>
          <p:cNvSpPr>
            <a:spLocks noChangeArrowheads="1"/>
          </p:cNvSpPr>
          <p:nvPr/>
        </p:nvSpPr>
        <p:spPr bwMode="auto">
          <a:xfrm>
            <a:off x="6799263" y="1947863"/>
            <a:ext cx="69850" cy="152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9pPr>
          </a:lstStyle>
          <a:p>
            <a:r>
              <a:rPr lang="en-US" altLang="en-US" sz="1000" b="1">
                <a:solidFill>
                  <a:schemeClr val="bg1"/>
                </a:solidFill>
                <a:latin typeface="Helvetica" pitchFamily="84" charset="0"/>
              </a:rPr>
              <a:t>2</a:t>
            </a:r>
          </a:p>
        </p:txBody>
      </p:sp>
      <p:sp>
        <p:nvSpPr>
          <p:cNvPr id="35882" name="Rectangle 90"/>
          <p:cNvSpPr>
            <a:spLocks noChangeArrowheads="1"/>
          </p:cNvSpPr>
          <p:nvPr/>
        </p:nvSpPr>
        <p:spPr bwMode="auto">
          <a:xfrm>
            <a:off x="6934200" y="3444875"/>
            <a:ext cx="69850" cy="152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9pPr>
          </a:lstStyle>
          <a:p>
            <a:r>
              <a:rPr lang="en-US" altLang="en-US" sz="1000" b="1">
                <a:solidFill>
                  <a:schemeClr val="bg1"/>
                </a:solidFill>
                <a:latin typeface="Helvetica" pitchFamily="84" charset="0"/>
              </a:rPr>
              <a:t>3</a:t>
            </a:r>
          </a:p>
        </p:txBody>
      </p:sp>
      <p:sp>
        <p:nvSpPr>
          <p:cNvPr id="6187" name="Rectangle 91"/>
          <p:cNvSpPr>
            <a:spLocks noChangeArrowheads="1"/>
          </p:cNvSpPr>
          <p:nvPr/>
        </p:nvSpPr>
        <p:spPr bwMode="auto">
          <a:xfrm>
            <a:off x="6627813" y="4681538"/>
            <a:ext cx="69850" cy="152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9pPr>
          </a:lstStyle>
          <a:p>
            <a:r>
              <a:rPr lang="en-US" altLang="en-US" sz="1000" b="1">
                <a:solidFill>
                  <a:schemeClr val="bg1"/>
                </a:solidFill>
                <a:latin typeface="Helvetica" pitchFamily="84" charset="0"/>
              </a:rPr>
              <a:t>4</a:t>
            </a:r>
          </a:p>
        </p:txBody>
      </p:sp>
      <p:sp>
        <p:nvSpPr>
          <p:cNvPr id="6188" name="Oval 92"/>
          <p:cNvSpPr>
            <a:spLocks noChangeArrowheads="1"/>
          </p:cNvSpPr>
          <p:nvPr/>
        </p:nvSpPr>
        <p:spPr bwMode="auto">
          <a:xfrm>
            <a:off x="555625" y="4473575"/>
            <a:ext cx="182563" cy="182563"/>
          </a:xfrm>
          <a:prstGeom prst="ellipse">
            <a:avLst/>
          </a:prstGeom>
          <a:solidFill>
            <a:srgbClr val="AF504A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9pPr>
          </a:lstStyle>
          <a:p>
            <a:endParaRPr lang="en-US" altLang="en-US"/>
          </a:p>
        </p:txBody>
      </p:sp>
      <p:sp>
        <p:nvSpPr>
          <p:cNvPr id="35885" name="Rectangle 93"/>
          <p:cNvSpPr>
            <a:spLocks noChangeArrowheads="1"/>
          </p:cNvSpPr>
          <p:nvPr/>
        </p:nvSpPr>
        <p:spPr bwMode="auto">
          <a:xfrm>
            <a:off x="611188" y="4489450"/>
            <a:ext cx="69850" cy="152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9pPr>
          </a:lstStyle>
          <a:p>
            <a:r>
              <a:rPr lang="en-US" altLang="en-US" sz="1000" b="1">
                <a:solidFill>
                  <a:schemeClr val="bg1"/>
                </a:solidFill>
                <a:latin typeface="Helvetica" pitchFamily="84" charset="0"/>
              </a:rPr>
              <a:t>5</a:t>
            </a:r>
          </a:p>
        </p:txBody>
      </p:sp>
      <p:sp>
        <p:nvSpPr>
          <p:cNvPr id="6190" name="Rectangle 94"/>
          <p:cNvSpPr>
            <a:spLocks noChangeArrowheads="1"/>
          </p:cNvSpPr>
          <p:nvPr/>
        </p:nvSpPr>
        <p:spPr bwMode="auto">
          <a:xfrm>
            <a:off x="1533525" y="3154363"/>
            <a:ext cx="69850" cy="152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9pPr>
          </a:lstStyle>
          <a:p>
            <a:r>
              <a:rPr lang="en-US" altLang="en-US" sz="1000" b="1">
                <a:solidFill>
                  <a:schemeClr val="bg1"/>
                </a:solidFill>
                <a:latin typeface="Helvetica" pitchFamily="84" charset="0"/>
              </a:rPr>
              <a:t>6</a:t>
            </a:r>
          </a:p>
        </p:txBody>
      </p:sp>
      <p:sp>
        <p:nvSpPr>
          <p:cNvPr id="35887" name="Rectangle 95"/>
          <p:cNvSpPr>
            <a:spLocks noChangeArrowheads="1"/>
          </p:cNvSpPr>
          <p:nvPr/>
        </p:nvSpPr>
        <p:spPr bwMode="auto">
          <a:xfrm>
            <a:off x="2320925" y="1498600"/>
            <a:ext cx="69850" cy="152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0" tIns="0" rIns="0" bIns="0">
            <a:spAutoFit/>
          </a:bodyPr>
          <a:lstStyle>
            <a:lvl1pPr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9pPr>
          </a:lstStyle>
          <a:p>
            <a:r>
              <a:rPr lang="en-US" altLang="en-US" sz="1000" b="1">
                <a:solidFill>
                  <a:schemeClr val="bg1"/>
                </a:solidFill>
                <a:latin typeface="Helvetica" pitchFamily="84" charset="0"/>
              </a:rPr>
              <a:t>7</a:t>
            </a:r>
          </a:p>
        </p:txBody>
      </p:sp>
      <p:sp>
        <p:nvSpPr>
          <p:cNvPr id="2" name="TextBox 1"/>
          <p:cNvSpPr txBox="1">
            <a:spLocks noChangeArrowheads="1"/>
          </p:cNvSpPr>
          <p:nvPr/>
        </p:nvSpPr>
        <p:spPr bwMode="auto">
          <a:xfrm>
            <a:off x="6696075" y="2982913"/>
            <a:ext cx="2497138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9pPr>
          </a:lstStyle>
          <a:p>
            <a:r>
              <a:rPr lang="en-US" altLang="en-US" sz="2400"/>
              <a:t>Secondary Follicle</a:t>
            </a:r>
          </a:p>
        </p:txBody>
      </p:sp>
      <p:cxnSp>
        <p:nvCxnSpPr>
          <p:cNvPr id="4" name="Straight Arrow Connector 3"/>
          <p:cNvCxnSpPr>
            <a:cxnSpLocks noChangeShapeType="1"/>
            <a:stCxn id="2" idx="1"/>
          </p:cNvCxnSpPr>
          <p:nvPr/>
        </p:nvCxnSpPr>
        <p:spPr bwMode="auto">
          <a:xfrm flipH="1" flipV="1">
            <a:off x="5969000" y="3078163"/>
            <a:ext cx="727075" cy="136525"/>
          </a:xfrm>
          <a:prstGeom prst="straightConnector1">
            <a:avLst/>
          </a:prstGeom>
          <a:noFill/>
          <a:ln w="57150" algn="ctr">
            <a:solidFill>
              <a:schemeClr val="tx1"/>
            </a:solidFill>
            <a:round/>
            <a:headEnd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51" name="TextBox 50"/>
          <p:cNvSpPr txBox="1">
            <a:spLocks noChangeArrowheads="1"/>
          </p:cNvSpPr>
          <p:nvPr/>
        </p:nvSpPr>
        <p:spPr bwMode="auto">
          <a:xfrm>
            <a:off x="6572250" y="1600200"/>
            <a:ext cx="219075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9pPr>
          </a:lstStyle>
          <a:p>
            <a:r>
              <a:rPr lang="en-US" altLang="en-US" sz="2400"/>
              <a:t>Primary Follicle</a:t>
            </a:r>
          </a:p>
        </p:txBody>
      </p:sp>
      <p:cxnSp>
        <p:nvCxnSpPr>
          <p:cNvPr id="52" name="Straight Arrow Connector 51"/>
          <p:cNvCxnSpPr>
            <a:cxnSpLocks noChangeShapeType="1"/>
            <a:stCxn id="51" idx="1"/>
          </p:cNvCxnSpPr>
          <p:nvPr/>
        </p:nvCxnSpPr>
        <p:spPr bwMode="auto">
          <a:xfrm flipH="1" flipV="1">
            <a:off x="5845175" y="1695450"/>
            <a:ext cx="727075" cy="136525"/>
          </a:xfrm>
          <a:prstGeom prst="straightConnector1">
            <a:avLst/>
          </a:prstGeom>
          <a:noFill/>
          <a:ln w="57150" algn="ctr">
            <a:solidFill>
              <a:schemeClr val="tx1"/>
            </a:solidFill>
            <a:round/>
            <a:headEnd/>
            <a:tailEnd type="arrow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5754"/>
    </mc:Choice>
    <mc:Fallback xmlns="">
      <p:transition spd="slow" advTm="5575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 nodeType="clickPar">
                      <p:stCondLst>
                        <p:cond delay="indefinite"/>
                      </p:stCondLst>
                      <p:childTnLst>
                        <p:par>
                          <p:cTn id="1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 nodeType="clickPar">
                      <p:stCondLst>
                        <p:cond delay="indefinite"/>
                      </p:stCondLst>
                      <p:childTnLst>
                        <p:par>
                          <p:cTn id="3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 nodeType="clickPar">
                      <p:stCondLst>
                        <p:cond delay="indefinite"/>
                      </p:stCondLst>
                      <p:childTnLst>
                        <p:par>
                          <p:cTn id="4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 nodeType="clickPar">
                      <p:stCondLst>
                        <p:cond delay="indefinite"/>
                      </p:stCondLst>
                      <p:childTnLst>
                        <p:par>
                          <p:cTn id="5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6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35848" grpId="0"/>
      <p:bldP spid="35849" grpId="0"/>
      <p:bldP spid="35850" grpId="0"/>
      <p:bldP spid="35851" grpId="0"/>
      <p:bldP spid="35852" grpId="0"/>
      <p:bldP spid="35854" grpId="0"/>
      <p:bldP spid="35855" grpId="0"/>
      <p:bldP spid="35856" grpId="0"/>
      <p:bldP spid="35862" grpId="0" animBg="1"/>
      <p:bldP spid="35863" grpId="0" animBg="1"/>
      <p:bldP spid="35873" grpId="0" animBg="1"/>
      <p:bldP spid="35877" grpId="0" animBg="1"/>
      <p:bldP spid="35879" grpId="0" animBg="1"/>
      <p:bldP spid="35880" grpId="0"/>
      <p:bldP spid="35881" grpId="0"/>
      <p:bldP spid="35882" grpId="0"/>
      <p:bldP spid="35885" grpId="0"/>
      <p:bldP spid="35887" grpId="0"/>
      <p:bldP spid="2" grpId="0"/>
      <p:bldP spid="5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 descr="Strip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282700"/>
          </a:xfrm>
        </p:spPr>
        <p:txBody>
          <a:bodyPr lIns="182880" tIns="91440" rIns="182880" bIns="91440">
            <a:spAutoFit/>
          </a:bodyPr>
          <a:lstStyle/>
          <a:p>
            <a:r>
              <a:rPr lang="en-US" altLang="en-US"/>
              <a:t>Ovarian Cycle: Oocytes Mature and are Released</a:t>
            </a:r>
          </a:p>
        </p:txBody>
      </p:sp>
      <p:sp>
        <p:nvSpPr>
          <p:cNvPr id="29699" name="Content Placeholder 2"/>
          <p:cNvSpPr>
            <a:spLocks noGrp="1"/>
          </p:cNvSpPr>
          <p:nvPr>
            <p:ph type="body" idx="1"/>
          </p:nvPr>
        </p:nvSpPr>
        <p:spPr>
          <a:xfrm>
            <a:off x="395288" y="1352550"/>
            <a:ext cx="8577262" cy="5200650"/>
          </a:xfrm>
        </p:spPr>
        <p:txBody>
          <a:bodyPr/>
          <a:lstStyle/>
          <a:p>
            <a:pPr>
              <a:spcBef>
                <a:spcPts val="600"/>
              </a:spcBef>
            </a:pPr>
            <a:r>
              <a:rPr lang="en-US" altLang="en-US"/>
              <a:t>If fertilization and pregnancy occurs</a:t>
            </a:r>
            <a:endParaRPr lang="en-US" altLang="en-US" sz="2500"/>
          </a:p>
          <a:p>
            <a:pPr lvl="1">
              <a:spcBef>
                <a:spcPts val="600"/>
              </a:spcBef>
            </a:pPr>
            <a:r>
              <a:rPr lang="en-US" altLang="en-US"/>
              <a:t>Chorion (embryonic tissue) secretes human chorionic gonadotropin (hCG)</a:t>
            </a:r>
          </a:p>
          <a:p>
            <a:pPr lvl="2">
              <a:spcBef>
                <a:spcPts val="600"/>
              </a:spcBef>
            </a:pPr>
            <a:r>
              <a:rPr lang="en-US" altLang="en-US"/>
              <a:t>hCG is detected by pregnancy tests</a:t>
            </a:r>
          </a:p>
          <a:p>
            <a:pPr lvl="1">
              <a:spcBef>
                <a:spcPts val="600"/>
              </a:spcBef>
            </a:pPr>
            <a:r>
              <a:rPr lang="en-US" altLang="en-US"/>
              <a:t>hCG causes corpus luteum to continue to produce estrogen and progesterone for another 9–10 weeks</a:t>
            </a:r>
          </a:p>
          <a:p>
            <a:pPr lvl="1">
              <a:spcBef>
                <a:spcPts val="600"/>
              </a:spcBef>
            </a:pPr>
            <a:r>
              <a:rPr lang="en-US" altLang="en-US"/>
              <a:t>After 9–10 weeks, the placenta takes over progesterone and estrogen production</a:t>
            </a:r>
          </a:p>
          <a:p>
            <a:pPr lvl="1">
              <a:spcBef>
                <a:spcPts val="600"/>
              </a:spcBef>
            </a:pPr>
            <a:r>
              <a:rPr lang="en-US" altLang="en-US"/>
              <a:t>High levels of estrogen and progesterone prevent ovulation during pregnancy</a:t>
            </a:r>
            <a:endParaRPr lang="en-US" altLang="en-US" sz="2400"/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26449"/>
    </mc:Choice>
    <mc:Fallback xmlns="">
      <p:transition spd="slow" advTm="12644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9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4" descr="Strip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831975"/>
          </a:xfrm>
        </p:spPr>
        <p:txBody>
          <a:bodyPr lIns="182880" tIns="91440" rIns="182880" bIns="91440">
            <a:spAutoFit/>
          </a:bodyPr>
          <a:lstStyle/>
          <a:p>
            <a:r>
              <a:rPr lang="en-US" altLang="en-US"/>
              <a:t>Uterine Cycle Prepares Uterus for Pregnancy</a:t>
            </a:r>
            <a:br>
              <a:rPr lang="en-US" altLang="en-US"/>
            </a:br>
            <a:endParaRPr lang="en-US" altLang="en-US"/>
          </a:p>
        </p:txBody>
      </p:sp>
      <p:sp>
        <p:nvSpPr>
          <p:cNvPr id="30723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395288" y="1431925"/>
            <a:ext cx="8496300" cy="4930775"/>
          </a:xfrm>
        </p:spPr>
        <p:txBody>
          <a:bodyPr/>
          <a:lstStyle/>
          <a:p>
            <a:r>
              <a:rPr lang="en-US" altLang="en-US" sz="2800"/>
              <a:t>Series of changes that occur in endometrium as it prepares for the possibility of a fertilized egg </a:t>
            </a:r>
            <a:endParaRPr lang="en-US" altLang="en-US" sz="2500"/>
          </a:p>
          <a:p>
            <a:r>
              <a:rPr lang="en-US" altLang="en-US" sz="2800" b="1"/>
              <a:t>Menstrual phase</a:t>
            </a:r>
            <a:endParaRPr lang="en-US" altLang="en-US" sz="2500" b="1"/>
          </a:p>
          <a:p>
            <a:pPr lvl="1"/>
            <a:r>
              <a:rPr lang="en-US" altLang="en-US" sz="2400"/>
              <a:t>Days 1–5</a:t>
            </a:r>
          </a:p>
          <a:p>
            <a:pPr lvl="1"/>
            <a:r>
              <a:rPr lang="en-US" altLang="en-US" sz="2400"/>
              <a:t>Estrogen and progesterone decrease</a:t>
            </a:r>
          </a:p>
          <a:p>
            <a:pPr lvl="1"/>
            <a:r>
              <a:rPr lang="en-US" altLang="en-US" sz="2400"/>
              <a:t>Endometrial lining degenerates</a:t>
            </a:r>
          </a:p>
          <a:p>
            <a:pPr lvl="1"/>
            <a:r>
              <a:rPr lang="en-US" altLang="en-US" sz="2400"/>
              <a:t>Menstruation occurs</a:t>
            </a:r>
          </a:p>
          <a:p>
            <a:r>
              <a:rPr lang="en-US" altLang="en-US" sz="2800" b="1"/>
              <a:t>Proliferative phase</a:t>
            </a:r>
            <a:endParaRPr lang="en-US" altLang="en-US" sz="2500" b="1"/>
          </a:p>
          <a:p>
            <a:pPr lvl="1"/>
            <a:r>
              <a:rPr lang="en-US" altLang="en-US" sz="2400"/>
              <a:t>Days 6–14</a:t>
            </a:r>
          </a:p>
          <a:p>
            <a:pPr lvl="1"/>
            <a:r>
              <a:rPr lang="en-US" altLang="en-US" sz="2400"/>
              <a:t>Estrogen and progesterone increase</a:t>
            </a:r>
          </a:p>
          <a:p>
            <a:pPr lvl="1"/>
            <a:r>
              <a:rPr lang="en-US" altLang="en-US" sz="2400"/>
              <a:t>Endometrial lining proliferates</a:t>
            </a:r>
          </a:p>
          <a:p>
            <a:endParaRPr lang="en-US" altLang="en-US" sz="2500"/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 advTm="79716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2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2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4" descr="Strip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282700"/>
          </a:xfrm>
        </p:spPr>
        <p:txBody>
          <a:bodyPr lIns="182880" tIns="91440" rIns="182880" bIns="91440">
            <a:spAutoFit/>
          </a:bodyPr>
          <a:lstStyle/>
          <a:p>
            <a:r>
              <a:rPr lang="en-US" altLang="en-US"/>
              <a:t>Uterine Cycle Prepares Uterus for Pregnancy</a:t>
            </a:r>
          </a:p>
        </p:txBody>
      </p:sp>
      <p:sp>
        <p:nvSpPr>
          <p:cNvPr id="31747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381000" y="1473200"/>
            <a:ext cx="8305800" cy="4495800"/>
          </a:xfrm>
        </p:spPr>
        <p:txBody>
          <a:bodyPr/>
          <a:lstStyle/>
          <a:p>
            <a:r>
              <a:rPr lang="en-US" altLang="en-US" b="1"/>
              <a:t>Ovulation</a:t>
            </a:r>
          </a:p>
          <a:p>
            <a:pPr lvl="1"/>
            <a:r>
              <a:rPr lang="en-US" altLang="en-US"/>
              <a:t>Day 14</a:t>
            </a:r>
          </a:p>
          <a:p>
            <a:r>
              <a:rPr lang="en-US" altLang="en-US" b="1"/>
              <a:t>Secretory phase</a:t>
            </a:r>
          </a:p>
          <a:p>
            <a:pPr lvl="1"/>
            <a:r>
              <a:rPr lang="en-US" altLang="en-US"/>
              <a:t>Days 15–28</a:t>
            </a:r>
          </a:p>
          <a:p>
            <a:pPr lvl="1"/>
            <a:r>
              <a:rPr lang="en-US" altLang="en-US"/>
              <a:t>Corpus luteum produces progesterone and estrogen</a:t>
            </a:r>
          </a:p>
          <a:p>
            <a:pPr lvl="1"/>
            <a:r>
              <a:rPr lang="en-US" altLang="en-US"/>
              <a:t>Endometrium continues to proliferate</a:t>
            </a:r>
          </a:p>
          <a:p>
            <a:pPr lvl="1"/>
            <a:r>
              <a:rPr lang="en-US" altLang="en-US"/>
              <a:t>Uterus is prepared to accept and nourish a fertilized egg</a:t>
            </a:r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 advTm="8178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3" name="Picture 42" descr="16_07Figure-U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869"/>
          <a:stretch>
            <a:fillRect/>
          </a:stretch>
        </p:blipFill>
        <p:spPr bwMode="auto">
          <a:xfrm>
            <a:off x="419100" y="22225"/>
            <a:ext cx="8304213" cy="6264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4" name="Rectangle 43"/>
          <p:cNvSpPr>
            <a:spLocks noChangeArrowheads="1"/>
          </p:cNvSpPr>
          <p:nvPr/>
        </p:nvSpPr>
        <p:spPr bwMode="auto">
          <a:xfrm>
            <a:off x="409575" y="1304925"/>
            <a:ext cx="971550" cy="22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9pPr>
          </a:lstStyle>
          <a:p>
            <a:r>
              <a:rPr lang="en-US" altLang="en-US" sz="900" b="1">
                <a:latin typeface="Helvetica" pitchFamily="84" charset="0"/>
              </a:rPr>
              <a:t>Hypothalamus</a:t>
            </a:r>
          </a:p>
        </p:txBody>
      </p:sp>
      <p:sp>
        <p:nvSpPr>
          <p:cNvPr id="10245" name="Rectangle 44"/>
          <p:cNvSpPr>
            <a:spLocks noChangeArrowheads="1"/>
          </p:cNvSpPr>
          <p:nvPr/>
        </p:nvSpPr>
        <p:spPr bwMode="auto">
          <a:xfrm>
            <a:off x="2640013" y="519113"/>
            <a:ext cx="412750" cy="22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9pPr>
          </a:lstStyle>
          <a:p>
            <a:r>
              <a:rPr lang="en-US" altLang="en-US" sz="900" b="1">
                <a:latin typeface="Helvetica" pitchFamily="84" charset="0"/>
              </a:rPr>
              <a:t>FSH</a:t>
            </a:r>
          </a:p>
        </p:txBody>
      </p:sp>
      <p:sp>
        <p:nvSpPr>
          <p:cNvPr id="10246" name="Rectangle 45"/>
          <p:cNvSpPr>
            <a:spLocks noChangeArrowheads="1"/>
          </p:cNvSpPr>
          <p:nvPr/>
        </p:nvSpPr>
        <p:spPr bwMode="auto">
          <a:xfrm>
            <a:off x="2678113" y="762000"/>
            <a:ext cx="336550" cy="22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9pPr>
          </a:lstStyle>
          <a:p>
            <a:r>
              <a:rPr lang="en-US" altLang="en-US" sz="900" b="1">
                <a:latin typeface="Helvetica" pitchFamily="84" charset="0"/>
              </a:rPr>
              <a:t>LH</a:t>
            </a:r>
          </a:p>
        </p:txBody>
      </p:sp>
      <p:sp>
        <p:nvSpPr>
          <p:cNvPr id="10247" name="Rectangle 46"/>
          <p:cNvSpPr>
            <a:spLocks noChangeArrowheads="1"/>
          </p:cNvSpPr>
          <p:nvPr/>
        </p:nvSpPr>
        <p:spPr bwMode="auto">
          <a:xfrm>
            <a:off x="3221038" y="928688"/>
            <a:ext cx="412750" cy="22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9pPr>
          </a:lstStyle>
          <a:p>
            <a:r>
              <a:rPr lang="en-US" altLang="en-US" sz="900" b="1">
                <a:latin typeface="Helvetica" pitchFamily="84" charset="0"/>
              </a:rPr>
              <a:t>FSH</a:t>
            </a:r>
          </a:p>
        </p:txBody>
      </p:sp>
      <p:sp>
        <p:nvSpPr>
          <p:cNvPr id="10248" name="Rectangle 47"/>
          <p:cNvSpPr>
            <a:spLocks noChangeArrowheads="1"/>
          </p:cNvSpPr>
          <p:nvPr/>
        </p:nvSpPr>
        <p:spPr bwMode="auto">
          <a:xfrm>
            <a:off x="2233613" y="3419475"/>
            <a:ext cx="508000" cy="22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9pPr>
          </a:lstStyle>
          <a:p>
            <a:r>
              <a:rPr lang="en-US" altLang="en-US" sz="900" b="1">
                <a:latin typeface="Helvetica" pitchFamily="84" charset="0"/>
              </a:rPr>
              <a:t>Ovary</a:t>
            </a:r>
          </a:p>
        </p:txBody>
      </p:sp>
      <p:sp>
        <p:nvSpPr>
          <p:cNvPr id="10249" name="Rectangle 48"/>
          <p:cNvSpPr>
            <a:spLocks noChangeArrowheads="1"/>
          </p:cNvSpPr>
          <p:nvPr/>
        </p:nvSpPr>
        <p:spPr bwMode="auto">
          <a:xfrm>
            <a:off x="366713" y="3719513"/>
            <a:ext cx="952500" cy="365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9pPr>
          </a:lstStyle>
          <a:p>
            <a:r>
              <a:rPr lang="en-US" altLang="en-US" sz="900" b="1">
                <a:latin typeface="Helvetica" pitchFamily="84" charset="0"/>
              </a:rPr>
              <a:t>Endometrium </a:t>
            </a:r>
          </a:p>
          <a:p>
            <a:r>
              <a:rPr lang="en-US" altLang="en-US" sz="900" b="1">
                <a:latin typeface="Helvetica" pitchFamily="84" charset="0"/>
              </a:rPr>
              <a:t>of uterus</a:t>
            </a:r>
          </a:p>
        </p:txBody>
      </p:sp>
      <p:sp>
        <p:nvSpPr>
          <p:cNvPr id="10250" name="Rectangle 49"/>
          <p:cNvSpPr>
            <a:spLocks noChangeArrowheads="1"/>
          </p:cNvSpPr>
          <p:nvPr/>
        </p:nvSpPr>
        <p:spPr bwMode="auto">
          <a:xfrm>
            <a:off x="2270125" y="3806825"/>
            <a:ext cx="679450" cy="22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9pPr>
          </a:lstStyle>
          <a:p>
            <a:r>
              <a:rPr lang="en-US" altLang="en-US" sz="900" b="1">
                <a:latin typeface="Helvetica" pitchFamily="84" charset="0"/>
              </a:rPr>
              <a:t>Estrogen</a:t>
            </a:r>
          </a:p>
        </p:txBody>
      </p:sp>
      <p:sp>
        <p:nvSpPr>
          <p:cNvPr id="10251" name="Rectangle 50"/>
          <p:cNvSpPr>
            <a:spLocks noChangeArrowheads="1"/>
          </p:cNvSpPr>
          <p:nvPr/>
        </p:nvSpPr>
        <p:spPr bwMode="auto">
          <a:xfrm>
            <a:off x="2147888" y="4029075"/>
            <a:ext cx="920750" cy="22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9pPr>
          </a:lstStyle>
          <a:p>
            <a:r>
              <a:rPr lang="en-US" altLang="en-US" sz="900" b="1">
                <a:latin typeface="Helvetica" pitchFamily="84" charset="0"/>
              </a:rPr>
              <a:t>Progesterone</a:t>
            </a:r>
          </a:p>
        </p:txBody>
      </p:sp>
      <p:sp>
        <p:nvSpPr>
          <p:cNvPr id="10252" name="Rectangle 51"/>
          <p:cNvSpPr>
            <a:spLocks noChangeArrowheads="1"/>
          </p:cNvSpPr>
          <p:nvPr/>
        </p:nvSpPr>
        <p:spPr bwMode="auto">
          <a:xfrm>
            <a:off x="1403350" y="6073775"/>
            <a:ext cx="1492250" cy="365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9pPr>
          </a:lstStyle>
          <a:p>
            <a:r>
              <a:rPr lang="en-US" altLang="en-US" sz="900" b="1">
                <a:latin typeface="Helvetica" pitchFamily="84" charset="0"/>
              </a:rPr>
              <a:t>Days of one menstrual</a:t>
            </a:r>
          </a:p>
          <a:p>
            <a:r>
              <a:rPr lang="en-US" altLang="en-US" sz="900" b="1">
                <a:latin typeface="Helvetica" pitchFamily="84" charset="0"/>
              </a:rPr>
              <a:t>cycle (28 days, average)</a:t>
            </a:r>
          </a:p>
        </p:txBody>
      </p:sp>
      <p:sp>
        <p:nvSpPr>
          <p:cNvPr id="10253" name="Rectangle 52"/>
          <p:cNvSpPr>
            <a:spLocks noChangeArrowheads="1"/>
          </p:cNvSpPr>
          <p:nvPr/>
        </p:nvSpPr>
        <p:spPr bwMode="auto">
          <a:xfrm>
            <a:off x="3333750" y="6107113"/>
            <a:ext cx="755650" cy="365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9pPr>
          </a:lstStyle>
          <a:p>
            <a:pPr algn="ctr"/>
            <a:r>
              <a:rPr lang="en-US" altLang="en-US" sz="900" b="1">
                <a:latin typeface="Helvetica" pitchFamily="84" charset="0"/>
              </a:rPr>
              <a:t>Menstrual </a:t>
            </a:r>
          </a:p>
          <a:p>
            <a:pPr algn="ctr"/>
            <a:r>
              <a:rPr lang="en-US" altLang="en-US" sz="900" b="1">
                <a:latin typeface="Helvetica" pitchFamily="84" charset="0"/>
              </a:rPr>
              <a:t>phase</a:t>
            </a:r>
          </a:p>
        </p:txBody>
      </p:sp>
      <p:sp>
        <p:nvSpPr>
          <p:cNvPr id="10254" name="Rectangle 53"/>
          <p:cNvSpPr>
            <a:spLocks noChangeArrowheads="1"/>
          </p:cNvSpPr>
          <p:nvPr/>
        </p:nvSpPr>
        <p:spPr bwMode="auto">
          <a:xfrm>
            <a:off x="4625975" y="6107113"/>
            <a:ext cx="876300" cy="365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9pPr>
          </a:lstStyle>
          <a:p>
            <a:pPr algn="ctr"/>
            <a:r>
              <a:rPr lang="en-US" altLang="en-US" sz="900" b="1">
                <a:latin typeface="Helvetica" pitchFamily="84" charset="0"/>
              </a:rPr>
              <a:t>Proliferative </a:t>
            </a:r>
          </a:p>
          <a:p>
            <a:pPr algn="ctr"/>
            <a:r>
              <a:rPr lang="en-US" altLang="en-US" sz="900" b="1">
                <a:latin typeface="Helvetica" pitchFamily="84" charset="0"/>
              </a:rPr>
              <a:t>phase</a:t>
            </a:r>
          </a:p>
        </p:txBody>
      </p:sp>
      <p:sp>
        <p:nvSpPr>
          <p:cNvPr id="10255" name="Rectangle 54"/>
          <p:cNvSpPr>
            <a:spLocks noChangeArrowheads="1"/>
          </p:cNvSpPr>
          <p:nvPr/>
        </p:nvSpPr>
        <p:spPr bwMode="auto">
          <a:xfrm>
            <a:off x="6858000" y="6107113"/>
            <a:ext cx="742950" cy="365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9pPr>
          </a:lstStyle>
          <a:p>
            <a:pPr algn="ctr"/>
            <a:r>
              <a:rPr lang="en-US" altLang="en-US" sz="900" b="1">
                <a:latin typeface="Helvetica" pitchFamily="84" charset="0"/>
              </a:rPr>
              <a:t>Secretory </a:t>
            </a:r>
          </a:p>
          <a:p>
            <a:pPr algn="ctr"/>
            <a:r>
              <a:rPr lang="en-US" altLang="en-US" sz="900" b="1">
                <a:latin typeface="Helvetica" pitchFamily="84" charset="0"/>
              </a:rPr>
              <a:t>phase</a:t>
            </a:r>
          </a:p>
        </p:txBody>
      </p:sp>
      <p:sp>
        <p:nvSpPr>
          <p:cNvPr id="10256" name="Rectangle 55"/>
          <p:cNvSpPr>
            <a:spLocks noChangeArrowheads="1"/>
          </p:cNvSpPr>
          <p:nvPr/>
        </p:nvSpPr>
        <p:spPr bwMode="auto">
          <a:xfrm>
            <a:off x="8382000" y="6107113"/>
            <a:ext cx="311150" cy="22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9pPr>
          </a:lstStyle>
          <a:p>
            <a:r>
              <a:rPr lang="en-US" altLang="en-US" sz="900" b="1">
                <a:latin typeface="Helvetica" pitchFamily="84" charset="0"/>
              </a:rPr>
              <a:t>28</a:t>
            </a:r>
          </a:p>
        </p:txBody>
      </p:sp>
      <p:sp>
        <p:nvSpPr>
          <p:cNvPr id="10257" name="Rectangle 56"/>
          <p:cNvSpPr>
            <a:spLocks noChangeArrowheads="1"/>
          </p:cNvSpPr>
          <p:nvPr/>
        </p:nvSpPr>
        <p:spPr bwMode="auto">
          <a:xfrm>
            <a:off x="5791200" y="6107113"/>
            <a:ext cx="311150" cy="22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9pPr>
          </a:lstStyle>
          <a:p>
            <a:r>
              <a:rPr lang="en-US" altLang="en-US" sz="900" b="1">
                <a:latin typeface="Helvetica" pitchFamily="84" charset="0"/>
              </a:rPr>
              <a:t>14</a:t>
            </a:r>
          </a:p>
        </p:txBody>
      </p:sp>
      <p:sp>
        <p:nvSpPr>
          <p:cNvPr id="10258" name="Rectangle 57"/>
          <p:cNvSpPr>
            <a:spLocks noChangeArrowheads="1"/>
          </p:cNvSpPr>
          <p:nvPr/>
        </p:nvSpPr>
        <p:spPr bwMode="auto">
          <a:xfrm>
            <a:off x="4048125" y="6111875"/>
            <a:ext cx="247650" cy="22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9pPr>
          </a:lstStyle>
          <a:p>
            <a:r>
              <a:rPr lang="en-US" altLang="en-US" sz="900" b="1">
                <a:latin typeface="Helvetica" pitchFamily="84" charset="0"/>
              </a:rPr>
              <a:t>5</a:t>
            </a:r>
          </a:p>
        </p:txBody>
      </p:sp>
      <p:sp>
        <p:nvSpPr>
          <p:cNvPr id="10259" name="Rectangle 58"/>
          <p:cNvSpPr>
            <a:spLocks noChangeArrowheads="1"/>
          </p:cNvSpPr>
          <p:nvPr/>
        </p:nvSpPr>
        <p:spPr bwMode="auto">
          <a:xfrm>
            <a:off x="3133725" y="6116638"/>
            <a:ext cx="247650" cy="22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9pPr>
          </a:lstStyle>
          <a:p>
            <a:r>
              <a:rPr lang="en-US" altLang="en-US" sz="900" b="1">
                <a:latin typeface="Helvetica" pitchFamily="84" charset="0"/>
              </a:rPr>
              <a:t>1</a:t>
            </a:r>
          </a:p>
        </p:txBody>
      </p:sp>
      <p:sp>
        <p:nvSpPr>
          <p:cNvPr id="10260" name="Rectangle 59"/>
          <p:cNvSpPr>
            <a:spLocks noChangeArrowheads="1"/>
          </p:cNvSpPr>
          <p:nvPr/>
        </p:nvSpPr>
        <p:spPr bwMode="auto">
          <a:xfrm>
            <a:off x="3190875" y="4765675"/>
            <a:ext cx="914400" cy="22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9pPr>
          </a:lstStyle>
          <a:p>
            <a:r>
              <a:rPr lang="en-US" altLang="en-US" sz="900" b="1">
                <a:latin typeface="Helvetica" pitchFamily="84" charset="0"/>
              </a:rPr>
              <a:t>Uterine Cycle</a:t>
            </a:r>
          </a:p>
        </p:txBody>
      </p:sp>
      <p:sp>
        <p:nvSpPr>
          <p:cNvPr id="10261" name="Rectangle 60"/>
          <p:cNvSpPr>
            <a:spLocks noChangeArrowheads="1"/>
          </p:cNvSpPr>
          <p:nvPr/>
        </p:nvSpPr>
        <p:spPr bwMode="auto">
          <a:xfrm>
            <a:off x="4603750" y="3654425"/>
            <a:ext cx="679450" cy="22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9pPr>
          </a:lstStyle>
          <a:p>
            <a:r>
              <a:rPr lang="en-US" altLang="en-US" sz="900" b="1">
                <a:latin typeface="Helvetica" pitchFamily="84" charset="0"/>
              </a:rPr>
              <a:t>Estrogen</a:t>
            </a:r>
          </a:p>
        </p:txBody>
      </p:sp>
      <p:sp>
        <p:nvSpPr>
          <p:cNvPr id="10262" name="Rectangle 61"/>
          <p:cNvSpPr>
            <a:spLocks noChangeArrowheads="1"/>
          </p:cNvSpPr>
          <p:nvPr/>
        </p:nvSpPr>
        <p:spPr bwMode="auto">
          <a:xfrm>
            <a:off x="6661150" y="3381375"/>
            <a:ext cx="920750" cy="22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9pPr>
          </a:lstStyle>
          <a:p>
            <a:r>
              <a:rPr lang="en-US" altLang="en-US" sz="900" b="1">
                <a:latin typeface="Helvetica" pitchFamily="84" charset="0"/>
              </a:rPr>
              <a:t>Progesterone</a:t>
            </a:r>
          </a:p>
        </p:txBody>
      </p:sp>
      <p:sp>
        <p:nvSpPr>
          <p:cNvPr id="10263" name="Rectangle 62"/>
          <p:cNvSpPr>
            <a:spLocks noChangeArrowheads="1"/>
          </p:cNvSpPr>
          <p:nvPr/>
        </p:nvSpPr>
        <p:spPr bwMode="auto">
          <a:xfrm>
            <a:off x="7258050" y="1673225"/>
            <a:ext cx="990600" cy="22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9pPr>
          </a:lstStyle>
          <a:p>
            <a:r>
              <a:rPr lang="en-US" altLang="en-US" sz="900" b="1">
                <a:latin typeface="Helvetica" pitchFamily="84" charset="0"/>
              </a:rPr>
              <a:t>Corpus luteum</a:t>
            </a:r>
          </a:p>
        </p:txBody>
      </p:sp>
      <p:sp>
        <p:nvSpPr>
          <p:cNvPr id="10264" name="Rectangle 63"/>
          <p:cNvSpPr>
            <a:spLocks noChangeArrowheads="1"/>
          </p:cNvSpPr>
          <p:nvPr/>
        </p:nvSpPr>
        <p:spPr bwMode="auto">
          <a:xfrm>
            <a:off x="6477000" y="1638300"/>
            <a:ext cx="711200" cy="22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9pPr>
          </a:lstStyle>
          <a:p>
            <a:r>
              <a:rPr lang="en-US" altLang="en-US" sz="900" b="1">
                <a:latin typeface="Helvetica" pitchFamily="84" charset="0"/>
              </a:rPr>
              <a:t>Ovulation</a:t>
            </a:r>
          </a:p>
        </p:txBody>
      </p:sp>
      <p:sp>
        <p:nvSpPr>
          <p:cNvPr id="10265" name="Rectangle 64"/>
          <p:cNvSpPr>
            <a:spLocks noChangeArrowheads="1"/>
          </p:cNvSpPr>
          <p:nvPr/>
        </p:nvSpPr>
        <p:spPr bwMode="auto">
          <a:xfrm>
            <a:off x="4210050" y="1587500"/>
            <a:ext cx="1117600" cy="22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9pPr>
          </a:lstStyle>
          <a:p>
            <a:r>
              <a:rPr lang="en-US" altLang="en-US" sz="900" b="1">
                <a:latin typeface="Helvetica" pitchFamily="84" charset="0"/>
              </a:rPr>
              <a:t>Growth of follicle</a:t>
            </a:r>
          </a:p>
        </p:txBody>
      </p:sp>
      <p:sp>
        <p:nvSpPr>
          <p:cNvPr id="10266" name="Rectangle 65"/>
          <p:cNvSpPr>
            <a:spLocks noChangeArrowheads="1"/>
          </p:cNvSpPr>
          <p:nvPr/>
        </p:nvSpPr>
        <p:spPr bwMode="auto">
          <a:xfrm>
            <a:off x="3162300" y="1593850"/>
            <a:ext cx="946150" cy="22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9pPr>
          </a:lstStyle>
          <a:p>
            <a:r>
              <a:rPr lang="en-US" altLang="en-US" sz="900" b="1">
                <a:latin typeface="Helvetica" pitchFamily="84" charset="0"/>
              </a:rPr>
              <a:t>Ovarian Cycle</a:t>
            </a:r>
          </a:p>
        </p:txBody>
      </p:sp>
      <p:sp>
        <p:nvSpPr>
          <p:cNvPr id="10267" name="Rectangle 66"/>
          <p:cNvSpPr>
            <a:spLocks noChangeArrowheads="1"/>
          </p:cNvSpPr>
          <p:nvPr/>
        </p:nvSpPr>
        <p:spPr bwMode="auto">
          <a:xfrm>
            <a:off x="5219700" y="511175"/>
            <a:ext cx="336550" cy="228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9pPr>
          </a:lstStyle>
          <a:p>
            <a:r>
              <a:rPr lang="en-US" altLang="en-US" sz="900" b="1">
                <a:latin typeface="Helvetica" pitchFamily="84" charset="0"/>
              </a:rPr>
              <a:t>LH</a:t>
            </a:r>
          </a:p>
        </p:txBody>
      </p:sp>
      <p:sp>
        <p:nvSpPr>
          <p:cNvPr id="10268" name="Rectangle 67"/>
          <p:cNvSpPr>
            <a:spLocks noChangeArrowheads="1"/>
          </p:cNvSpPr>
          <p:nvPr/>
        </p:nvSpPr>
        <p:spPr bwMode="auto">
          <a:xfrm>
            <a:off x="5930900" y="265113"/>
            <a:ext cx="1225550" cy="352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9pPr>
          </a:lstStyle>
          <a:p>
            <a:pPr>
              <a:lnSpc>
                <a:spcPct val="95000"/>
              </a:lnSpc>
            </a:pPr>
            <a:r>
              <a:rPr lang="en-US" altLang="en-US" sz="900" b="1">
                <a:latin typeface="Helvetica" pitchFamily="84" charset="0"/>
              </a:rPr>
              <a:t>LH surge</a:t>
            </a:r>
          </a:p>
          <a:p>
            <a:pPr>
              <a:lnSpc>
                <a:spcPct val="95000"/>
              </a:lnSpc>
            </a:pPr>
            <a:r>
              <a:rPr lang="en-US" altLang="en-US" sz="900" b="1">
                <a:latin typeface="Helvetica" pitchFamily="84" charset="0"/>
              </a:rPr>
              <a:t>(triggers ovulation)</a:t>
            </a:r>
          </a:p>
        </p:txBody>
      </p:sp>
      <p:sp>
        <p:nvSpPr>
          <p:cNvPr id="10269" name="Line 68"/>
          <p:cNvSpPr>
            <a:spLocks noChangeShapeType="1"/>
          </p:cNvSpPr>
          <p:nvPr/>
        </p:nvSpPr>
        <p:spPr bwMode="auto">
          <a:xfrm flipH="1">
            <a:off x="1216025" y="3838575"/>
            <a:ext cx="30797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270" name="Line 69"/>
          <p:cNvSpPr>
            <a:spLocks noChangeShapeType="1"/>
          </p:cNvSpPr>
          <p:nvPr/>
        </p:nvSpPr>
        <p:spPr bwMode="auto">
          <a:xfrm flipV="1">
            <a:off x="3429000" y="1117600"/>
            <a:ext cx="0" cy="8413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271" name="Line 70"/>
          <p:cNvSpPr>
            <a:spLocks noChangeShapeType="1"/>
          </p:cNvSpPr>
          <p:nvPr/>
        </p:nvSpPr>
        <p:spPr bwMode="auto">
          <a:xfrm flipH="1">
            <a:off x="1016000" y="1173163"/>
            <a:ext cx="106363" cy="18573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272" name="Line 71"/>
          <p:cNvSpPr>
            <a:spLocks noChangeShapeType="1"/>
          </p:cNvSpPr>
          <p:nvPr/>
        </p:nvSpPr>
        <p:spPr bwMode="auto">
          <a:xfrm flipH="1">
            <a:off x="5241925" y="3778250"/>
            <a:ext cx="14605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273" name="Line 72"/>
          <p:cNvSpPr>
            <a:spLocks noChangeShapeType="1"/>
          </p:cNvSpPr>
          <p:nvPr/>
        </p:nvSpPr>
        <p:spPr bwMode="auto">
          <a:xfrm>
            <a:off x="6289675" y="1752600"/>
            <a:ext cx="24765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274" name="Line 73"/>
          <p:cNvSpPr>
            <a:spLocks noChangeShapeType="1"/>
          </p:cNvSpPr>
          <p:nvPr/>
        </p:nvSpPr>
        <p:spPr bwMode="auto">
          <a:xfrm flipH="1">
            <a:off x="7016750" y="1784350"/>
            <a:ext cx="288925" cy="3460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275" name="Line 74"/>
          <p:cNvSpPr>
            <a:spLocks noChangeShapeType="1"/>
          </p:cNvSpPr>
          <p:nvPr/>
        </p:nvSpPr>
        <p:spPr bwMode="auto">
          <a:xfrm flipH="1">
            <a:off x="5772150" y="365125"/>
            <a:ext cx="22542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276" name="Line 75"/>
          <p:cNvSpPr>
            <a:spLocks noChangeShapeType="1"/>
          </p:cNvSpPr>
          <p:nvPr/>
        </p:nvSpPr>
        <p:spPr bwMode="auto">
          <a:xfrm flipH="1">
            <a:off x="5476875" y="612775"/>
            <a:ext cx="10795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0277" name="AutoShape 76"/>
          <p:cNvSpPr>
            <a:spLocks/>
          </p:cNvSpPr>
          <p:nvPr/>
        </p:nvSpPr>
        <p:spPr bwMode="auto">
          <a:xfrm rot="-5400000">
            <a:off x="4287044" y="826294"/>
            <a:ext cx="74613" cy="2111375"/>
          </a:xfrm>
          <a:prstGeom prst="rightBracket">
            <a:avLst>
              <a:gd name="adj" fmla="val 129698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9pPr>
          </a:lstStyle>
          <a:p>
            <a:endParaRPr lang="en-US" altLang="en-US"/>
          </a:p>
        </p:txBody>
      </p:sp>
      <p:sp>
        <p:nvSpPr>
          <p:cNvPr id="10278" name="Line 77"/>
          <p:cNvSpPr>
            <a:spLocks noChangeShapeType="1"/>
          </p:cNvSpPr>
          <p:nvPr/>
        </p:nvSpPr>
        <p:spPr bwMode="auto">
          <a:xfrm>
            <a:off x="4772025" y="1778000"/>
            <a:ext cx="0" cy="635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</p:cSld>
  <p:clrMapOvr>
    <a:masterClrMapping/>
  </p:clrMapOvr>
  <p:transition advTm="60075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4" descr="Strip"/>
          <p:cNvSpPr>
            <a:spLocks noGrp="1" noChangeArrowheads="1"/>
          </p:cNvSpPr>
          <p:nvPr>
            <p:ph type="title" idx="4294967295"/>
          </p:nvPr>
        </p:nvSpPr>
        <p:spPr>
          <a:xfrm>
            <a:off x="0" y="0"/>
            <a:ext cx="9144000" cy="1282700"/>
          </a:xfrm>
        </p:spPr>
        <p:txBody>
          <a:bodyPr lIns="182880" tIns="91440" rIns="182880" bIns="91440">
            <a:spAutoFit/>
          </a:bodyPr>
          <a:lstStyle/>
          <a:p>
            <a:pPr eaLnBrk="1" hangingPunct="1"/>
            <a:r>
              <a:rPr lang="en-US" altLang="en-US"/>
              <a:t>Cyclic Changes in Hormone Levels Produce Menstrual cycle</a:t>
            </a:r>
          </a:p>
        </p:txBody>
      </p:sp>
      <p:sp>
        <p:nvSpPr>
          <p:cNvPr id="34819" name="Rectangle 5"/>
          <p:cNvSpPr>
            <a:spLocks noGrp="1" noChangeArrowheads="1"/>
          </p:cNvSpPr>
          <p:nvPr>
            <p:ph type="body" idx="4294967295"/>
          </p:nvPr>
        </p:nvSpPr>
        <p:spPr>
          <a:xfrm>
            <a:off x="395288" y="1600200"/>
            <a:ext cx="8305800" cy="4495800"/>
          </a:xfrm>
        </p:spPr>
        <p:txBody>
          <a:bodyPr/>
          <a:lstStyle/>
          <a:p>
            <a:pPr eaLnBrk="1" hangingPunct="1"/>
            <a:r>
              <a:rPr lang="en-US" altLang="en-US"/>
              <a:t>Cycles of hormones</a:t>
            </a:r>
            <a:endParaRPr lang="en-US" altLang="en-US" sz="2900"/>
          </a:p>
          <a:p>
            <a:pPr lvl="1" eaLnBrk="1" hangingPunct="1"/>
            <a:r>
              <a:rPr lang="en-US" altLang="en-US"/>
              <a:t>Positive feedback</a:t>
            </a:r>
          </a:p>
          <a:p>
            <a:pPr lvl="2" eaLnBrk="1" hangingPunct="1"/>
            <a:r>
              <a:rPr lang="en-US" altLang="en-US"/>
              <a:t>Causes an event to continue</a:t>
            </a:r>
          </a:p>
          <a:p>
            <a:pPr lvl="2" eaLnBrk="1" hangingPunct="1"/>
            <a:r>
              <a:rPr lang="en-US" altLang="en-US"/>
              <a:t>In proliferative phase, increasing estrogen causes surge in LH, which in turn causes ovulation</a:t>
            </a:r>
          </a:p>
          <a:p>
            <a:pPr lvl="1" eaLnBrk="1" hangingPunct="1"/>
            <a:r>
              <a:rPr lang="en-US" altLang="en-US"/>
              <a:t>Negative feedback</a:t>
            </a:r>
          </a:p>
          <a:p>
            <a:pPr lvl="2" eaLnBrk="1" hangingPunct="1"/>
            <a:r>
              <a:rPr lang="en-US" altLang="en-US"/>
              <a:t>Causes an event to be stopped / reversed</a:t>
            </a:r>
          </a:p>
          <a:p>
            <a:pPr lvl="2" eaLnBrk="1" hangingPunct="1"/>
            <a:r>
              <a:rPr lang="en-US" altLang="en-US"/>
              <a:t>In secretory phase, steady levels of estrogen and progesterone inhibit LH and FSH release</a:t>
            </a:r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  <p:custDataLst>
      <p:tags r:id="rId1"/>
    </p:custDataLst>
  </p:cSld>
  <p:clrMapOvr>
    <a:masterClrMapping/>
  </p:clrMapOvr>
  <p:transition advTm="98503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81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5" name="Picture 32" descr="16_08Figure-U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184"/>
          <a:stretch>
            <a:fillRect/>
          </a:stretch>
        </p:blipFill>
        <p:spPr bwMode="auto">
          <a:xfrm>
            <a:off x="2398713" y="65088"/>
            <a:ext cx="4346575" cy="6111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16" name="Rectangle 33"/>
          <p:cNvSpPr>
            <a:spLocks noChangeArrowheads="1"/>
          </p:cNvSpPr>
          <p:nvPr/>
        </p:nvSpPr>
        <p:spPr bwMode="auto">
          <a:xfrm rot="-5400000">
            <a:off x="1554957" y="910431"/>
            <a:ext cx="1884362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9pPr>
          </a:lstStyle>
          <a:p>
            <a:r>
              <a:rPr lang="en-US" altLang="en-US" sz="1000" b="1">
                <a:latin typeface="Helvetica" pitchFamily="84" charset="0"/>
              </a:rPr>
              <a:t>Anterior Pituitary Hormones</a:t>
            </a:r>
          </a:p>
        </p:txBody>
      </p:sp>
      <p:sp>
        <p:nvSpPr>
          <p:cNvPr id="13317" name="Rectangle 34"/>
          <p:cNvSpPr>
            <a:spLocks noChangeArrowheads="1"/>
          </p:cNvSpPr>
          <p:nvPr/>
        </p:nvSpPr>
        <p:spPr bwMode="auto">
          <a:xfrm>
            <a:off x="4710113" y="350838"/>
            <a:ext cx="1257300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9pPr>
          </a:lstStyle>
          <a:p>
            <a:r>
              <a:rPr lang="en-US" altLang="en-US" sz="1000" b="1">
                <a:latin typeface="Helvetica" pitchFamily="84" charset="0"/>
              </a:rPr>
              <a:t>LH surge</a:t>
            </a:r>
          </a:p>
          <a:p>
            <a:r>
              <a:rPr lang="en-US" altLang="en-US" sz="1000" b="1">
                <a:latin typeface="Helvetica" pitchFamily="84" charset="0"/>
              </a:rPr>
              <a:t>triggers ovulation</a:t>
            </a:r>
          </a:p>
        </p:txBody>
      </p:sp>
      <p:sp>
        <p:nvSpPr>
          <p:cNvPr id="13318" name="Rectangle 35"/>
          <p:cNvSpPr>
            <a:spLocks noChangeArrowheads="1"/>
          </p:cNvSpPr>
          <p:nvPr/>
        </p:nvSpPr>
        <p:spPr bwMode="auto">
          <a:xfrm>
            <a:off x="4381500" y="1560513"/>
            <a:ext cx="438150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9pPr>
          </a:lstStyle>
          <a:p>
            <a:r>
              <a:rPr lang="en-US" altLang="en-US" sz="1000" b="1">
                <a:latin typeface="Helvetica" pitchFamily="84" charset="0"/>
              </a:rPr>
              <a:t>FSH</a:t>
            </a:r>
          </a:p>
        </p:txBody>
      </p:sp>
      <p:sp>
        <p:nvSpPr>
          <p:cNvPr id="13319" name="Rectangle 36"/>
          <p:cNvSpPr>
            <a:spLocks noChangeArrowheads="1"/>
          </p:cNvSpPr>
          <p:nvPr/>
        </p:nvSpPr>
        <p:spPr bwMode="auto">
          <a:xfrm>
            <a:off x="2686050" y="993775"/>
            <a:ext cx="1243013" cy="3968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9pPr>
          </a:lstStyle>
          <a:p>
            <a:r>
              <a:rPr lang="en-US" altLang="en-US" sz="1000" b="1">
                <a:latin typeface="Helvetica" pitchFamily="84" charset="0"/>
              </a:rPr>
              <a:t>Estrogen triggers</a:t>
            </a:r>
          </a:p>
          <a:p>
            <a:r>
              <a:rPr lang="en-US" altLang="en-US" sz="1000" b="1">
                <a:latin typeface="Helvetica" pitchFamily="84" charset="0"/>
              </a:rPr>
              <a:t>LH surge</a:t>
            </a:r>
          </a:p>
        </p:txBody>
      </p:sp>
      <p:sp>
        <p:nvSpPr>
          <p:cNvPr id="13320" name="Rectangle 37"/>
          <p:cNvSpPr>
            <a:spLocks noChangeArrowheads="1"/>
          </p:cNvSpPr>
          <p:nvPr/>
        </p:nvSpPr>
        <p:spPr bwMode="auto">
          <a:xfrm>
            <a:off x="2638425" y="2354263"/>
            <a:ext cx="1603375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9pPr>
          </a:lstStyle>
          <a:p>
            <a:r>
              <a:rPr lang="en-US" altLang="en-US" sz="1000" b="1">
                <a:latin typeface="Helvetica" pitchFamily="84" charset="0"/>
              </a:rPr>
              <a:t>Estrogen stimulates LH</a:t>
            </a:r>
          </a:p>
        </p:txBody>
      </p:sp>
      <p:sp>
        <p:nvSpPr>
          <p:cNvPr id="13321" name="Rectangle 38"/>
          <p:cNvSpPr>
            <a:spLocks noChangeArrowheads="1"/>
          </p:cNvSpPr>
          <p:nvPr/>
        </p:nvSpPr>
        <p:spPr bwMode="auto">
          <a:xfrm>
            <a:off x="2635250" y="2843213"/>
            <a:ext cx="1425575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9pPr>
          </a:lstStyle>
          <a:p>
            <a:r>
              <a:rPr lang="en-US" altLang="en-US" sz="1000" b="1">
                <a:latin typeface="Helvetica" pitchFamily="84" charset="0"/>
              </a:rPr>
              <a:t>Estrogen inhibits LH</a:t>
            </a:r>
          </a:p>
        </p:txBody>
      </p:sp>
      <p:sp>
        <p:nvSpPr>
          <p:cNvPr id="13322" name="Rectangle 39"/>
          <p:cNvSpPr>
            <a:spLocks noChangeArrowheads="1"/>
          </p:cNvSpPr>
          <p:nvPr/>
        </p:nvSpPr>
        <p:spPr bwMode="auto">
          <a:xfrm>
            <a:off x="3252788" y="3275013"/>
            <a:ext cx="735012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9pPr>
          </a:lstStyle>
          <a:p>
            <a:r>
              <a:rPr lang="en-US" altLang="en-US" sz="1000" b="1">
                <a:latin typeface="Helvetica" pitchFamily="84" charset="0"/>
              </a:rPr>
              <a:t>Estrogen</a:t>
            </a:r>
          </a:p>
        </p:txBody>
      </p:sp>
      <p:sp>
        <p:nvSpPr>
          <p:cNvPr id="13323" name="Rectangle 40"/>
          <p:cNvSpPr>
            <a:spLocks noChangeArrowheads="1"/>
          </p:cNvSpPr>
          <p:nvPr/>
        </p:nvSpPr>
        <p:spPr bwMode="auto">
          <a:xfrm>
            <a:off x="4773613" y="3455988"/>
            <a:ext cx="1003300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9pPr>
          </a:lstStyle>
          <a:p>
            <a:r>
              <a:rPr lang="en-US" altLang="en-US" sz="1000" b="1">
                <a:latin typeface="Helvetica" pitchFamily="84" charset="0"/>
              </a:rPr>
              <a:t>Progesterone</a:t>
            </a:r>
          </a:p>
        </p:txBody>
      </p:sp>
      <p:sp>
        <p:nvSpPr>
          <p:cNvPr id="13324" name="Rectangle 41"/>
          <p:cNvSpPr>
            <a:spLocks noChangeArrowheads="1"/>
          </p:cNvSpPr>
          <p:nvPr/>
        </p:nvSpPr>
        <p:spPr bwMode="auto">
          <a:xfrm>
            <a:off x="5110163" y="4503738"/>
            <a:ext cx="1079500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9pPr>
          </a:lstStyle>
          <a:p>
            <a:r>
              <a:rPr lang="en-US" altLang="en-US" sz="1000" b="1">
                <a:latin typeface="Helvetica" pitchFamily="84" charset="0"/>
              </a:rPr>
              <a:t>Corpus luteum</a:t>
            </a:r>
          </a:p>
        </p:txBody>
      </p:sp>
      <p:sp>
        <p:nvSpPr>
          <p:cNvPr id="13325" name="Rectangle 42"/>
          <p:cNvSpPr>
            <a:spLocks noChangeArrowheads="1"/>
          </p:cNvSpPr>
          <p:nvPr/>
        </p:nvSpPr>
        <p:spPr bwMode="auto">
          <a:xfrm>
            <a:off x="3787775" y="4395788"/>
            <a:ext cx="769938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9pPr>
          </a:lstStyle>
          <a:p>
            <a:r>
              <a:rPr lang="en-US" altLang="en-US" sz="1000" b="1">
                <a:latin typeface="Helvetica" pitchFamily="84" charset="0"/>
              </a:rPr>
              <a:t>Ovulation</a:t>
            </a:r>
          </a:p>
        </p:txBody>
      </p:sp>
      <p:sp>
        <p:nvSpPr>
          <p:cNvPr id="13326" name="Rectangle 43"/>
          <p:cNvSpPr>
            <a:spLocks noChangeArrowheads="1"/>
          </p:cNvSpPr>
          <p:nvPr/>
        </p:nvSpPr>
        <p:spPr bwMode="auto">
          <a:xfrm>
            <a:off x="2984500" y="4473575"/>
            <a:ext cx="692150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9pPr>
          </a:lstStyle>
          <a:p>
            <a:r>
              <a:rPr lang="en-US" altLang="en-US" sz="1000" b="1">
                <a:latin typeface="Helvetica" pitchFamily="84" charset="0"/>
              </a:rPr>
              <a:t>Follicles</a:t>
            </a:r>
          </a:p>
        </p:txBody>
      </p:sp>
      <p:sp>
        <p:nvSpPr>
          <p:cNvPr id="13327" name="Rectangle 44"/>
          <p:cNvSpPr>
            <a:spLocks noChangeArrowheads="1"/>
          </p:cNvSpPr>
          <p:nvPr/>
        </p:nvSpPr>
        <p:spPr bwMode="auto">
          <a:xfrm rot="-5400000">
            <a:off x="2215356" y="5080794"/>
            <a:ext cx="544513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9pPr>
          </a:lstStyle>
          <a:p>
            <a:r>
              <a:rPr lang="en-US" altLang="en-US" sz="1000" b="1">
                <a:latin typeface="Helvetica" pitchFamily="84" charset="0"/>
              </a:rPr>
              <a:t>Ovary</a:t>
            </a:r>
          </a:p>
        </p:txBody>
      </p:sp>
      <p:sp>
        <p:nvSpPr>
          <p:cNvPr id="13328" name="Rectangle 45"/>
          <p:cNvSpPr>
            <a:spLocks noChangeArrowheads="1"/>
          </p:cNvSpPr>
          <p:nvPr/>
        </p:nvSpPr>
        <p:spPr bwMode="auto">
          <a:xfrm rot="-5400000">
            <a:off x="1827213" y="3008312"/>
            <a:ext cx="1320800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9pPr>
          </a:lstStyle>
          <a:p>
            <a:r>
              <a:rPr lang="en-US" altLang="en-US" sz="1000" b="1">
                <a:latin typeface="Helvetica" pitchFamily="84" charset="0"/>
              </a:rPr>
              <a:t>Ovarian Hormones</a:t>
            </a:r>
          </a:p>
        </p:txBody>
      </p:sp>
      <p:sp>
        <p:nvSpPr>
          <p:cNvPr id="13329" name="Line 46"/>
          <p:cNvSpPr>
            <a:spLocks noChangeShapeType="1"/>
          </p:cNvSpPr>
          <p:nvPr/>
        </p:nvSpPr>
        <p:spPr bwMode="auto">
          <a:xfrm flipH="1">
            <a:off x="4765675" y="1638300"/>
            <a:ext cx="144463" cy="26988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3330" name="Line 47"/>
          <p:cNvSpPr>
            <a:spLocks noChangeShapeType="1"/>
          </p:cNvSpPr>
          <p:nvPr/>
        </p:nvSpPr>
        <p:spPr bwMode="auto">
          <a:xfrm>
            <a:off x="4530725" y="465138"/>
            <a:ext cx="241300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3331" name="Line 48"/>
          <p:cNvSpPr>
            <a:spLocks noChangeShapeType="1"/>
          </p:cNvSpPr>
          <p:nvPr/>
        </p:nvSpPr>
        <p:spPr bwMode="auto">
          <a:xfrm flipH="1" flipV="1">
            <a:off x="3863975" y="1128713"/>
            <a:ext cx="428625" cy="269875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3332" name="Line 49"/>
          <p:cNvSpPr>
            <a:spLocks noChangeShapeType="1"/>
          </p:cNvSpPr>
          <p:nvPr/>
        </p:nvSpPr>
        <p:spPr bwMode="auto">
          <a:xfrm>
            <a:off x="3933825" y="3392488"/>
            <a:ext cx="1397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3333" name="Line 50"/>
          <p:cNvSpPr>
            <a:spLocks noChangeShapeType="1"/>
          </p:cNvSpPr>
          <p:nvPr/>
        </p:nvSpPr>
        <p:spPr bwMode="auto">
          <a:xfrm flipH="1">
            <a:off x="4670425" y="3570288"/>
            <a:ext cx="152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3334" name="Rectangle 51"/>
          <p:cNvSpPr>
            <a:spLocks noChangeArrowheads="1"/>
          </p:cNvSpPr>
          <p:nvPr/>
        </p:nvSpPr>
        <p:spPr bwMode="auto">
          <a:xfrm>
            <a:off x="4164013" y="6272213"/>
            <a:ext cx="1017587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9pPr>
          </a:lstStyle>
          <a:p>
            <a:r>
              <a:rPr lang="en-US" altLang="en-US" sz="1000" b="1">
                <a:latin typeface="Helvetica" pitchFamily="84" charset="0"/>
              </a:rPr>
              <a:t>Days of Cycle</a:t>
            </a:r>
          </a:p>
        </p:txBody>
      </p:sp>
      <p:sp>
        <p:nvSpPr>
          <p:cNvPr id="13335" name="Rectangle 52"/>
          <p:cNvSpPr>
            <a:spLocks noChangeArrowheads="1"/>
          </p:cNvSpPr>
          <p:nvPr/>
        </p:nvSpPr>
        <p:spPr bwMode="auto">
          <a:xfrm>
            <a:off x="2586038" y="6081713"/>
            <a:ext cx="254000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9pPr>
          </a:lstStyle>
          <a:p>
            <a:r>
              <a:rPr lang="en-US" altLang="en-US" sz="1000" b="1">
                <a:latin typeface="Helvetica" pitchFamily="84" charset="0"/>
              </a:rPr>
              <a:t>1</a:t>
            </a:r>
          </a:p>
        </p:txBody>
      </p:sp>
      <p:sp>
        <p:nvSpPr>
          <p:cNvPr id="13336" name="Rectangle 53"/>
          <p:cNvSpPr>
            <a:spLocks noChangeArrowheads="1"/>
          </p:cNvSpPr>
          <p:nvPr/>
        </p:nvSpPr>
        <p:spPr bwMode="auto">
          <a:xfrm>
            <a:off x="4475163" y="6075363"/>
            <a:ext cx="325437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9pPr>
          </a:lstStyle>
          <a:p>
            <a:r>
              <a:rPr lang="en-US" altLang="en-US" sz="1000" b="1">
                <a:latin typeface="Helvetica" pitchFamily="84" charset="0"/>
              </a:rPr>
              <a:t>14</a:t>
            </a:r>
          </a:p>
        </p:txBody>
      </p:sp>
      <p:sp>
        <p:nvSpPr>
          <p:cNvPr id="13337" name="Rectangle 54"/>
          <p:cNvSpPr>
            <a:spLocks noChangeArrowheads="1"/>
          </p:cNvSpPr>
          <p:nvPr/>
        </p:nvSpPr>
        <p:spPr bwMode="auto">
          <a:xfrm>
            <a:off x="6400800" y="6062663"/>
            <a:ext cx="325438" cy="24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1pPr>
            <a:lvl2pPr marL="742950" indent="-28575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2pPr>
            <a:lvl3pPr marL="11430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3pPr>
            <a:lvl4pPr marL="16002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4pPr>
            <a:lvl5pPr marL="2057400" indent="-228600"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800">
                <a:solidFill>
                  <a:schemeClr val="tx1"/>
                </a:solidFill>
                <a:latin typeface="Times New Roman" pitchFamily="84" charset="0"/>
                <a:ea typeface="ＭＳ Ｐゴシック" pitchFamily="84" charset="-128"/>
              </a:defRPr>
            </a:lvl9pPr>
          </a:lstStyle>
          <a:p>
            <a:r>
              <a:rPr lang="en-US" altLang="en-US" sz="1000" b="1">
                <a:latin typeface="Helvetica" pitchFamily="84" charset="0"/>
              </a:rPr>
              <a:t>28</a:t>
            </a:r>
          </a:p>
        </p:txBody>
      </p:sp>
      <p:sp>
        <p:nvSpPr>
          <p:cNvPr id="13338" name="Line 55"/>
          <p:cNvSpPr>
            <a:spLocks noChangeShapeType="1"/>
          </p:cNvSpPr>
          <p:nvPr/>
        </p:nvSpPr>
        <p:spPr bwMode="auto">
          <a:xfrm flipH="1" flipV="1">
            <a:off x="4525963" y="4538663"/>
            <a:ext cx="242887" cy="1619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3339" name="Line 56"/>
          <p:cNvSpPr>
            <a:spLocks noChangeShapeType="1"/>
          </p:cNvSpPr>
          <p:nvPr/>
        </p:nvSpPr>
        <p:spPr bwMode="auto">
          <a:xfrm flipV="1">
            <a:off x="5451475" y="4735513"/>
            <a:ext cx="0" cy="42227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3340" name="Freeform 57"/>
          <p:cNvSpPr>
            <a:spLocks/>
          </p:cNvSpPr>
          <p:nvPr/>
        </p:nvSpPr>
        <p:spPr bwMode="auto">
          <a:xfrm>
            <a:off x="3359150" y="4687888"/>
            <a:ext cx="492125" cy="403225"/>
          </a:xfrm>
          <a:custGeom>
            <a:avLst/>
            <a:gdLst>
              <a:gd name="T0" fmla="*/ 2147483647 w 310"/>
              <a:gd name="T1" fmla="*/ 2147483647 h 254"/>
              <a:gd name="T2" fmla="*/ 0 w 310"/>
              <a:gd name="T3" fmla="*/ 0 h 254"/>
              <a:gd name="T4" fmla="*/ 2147483647 w 310"/>
              <a:gd name="T5" fmla="*/ 2147483647 h 254"/>
              <a:gd name="T6" fmla="*/ 0 60000 65536"/>
              <a:gd name="T7" fmla="*/ 0 60000 65536"/>
              <a:gd name="T8" fmla="*/ 0 60000 6553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0" t="0" r="r" b="b"/>
            <a:pathLst>
              <a:path w="310" h="254">
                <a:moveTo>
                  <a:pt x="310" y="254"/>
                </a:moveTo>
                <a:lnTo>
                  <a:pt x="0" y="0"/>
                </a:lnTo>
                <a:lnTo>
                  <a:pt x="64" y="248"/>
                </a:ln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382000" y="6096000"/>
            <a:ext cx="609600" cy="6096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23567"/>
    </mc:Choice>
    <mc:Fallback xmlns="">
      <p:transition spd="slow" advTm="2356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5.5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4.2|12.7|10.1|11.9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5.1|7.7|5.1|4.1|5.6|5.1|11.3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8.7|26.2|10.2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7|28.8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2.7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53.8"/>
</p:tagLst>
</file>

<file path=ppt/theme/theme1.xml><?xml version="1.0" encoding="utf-8"?>
<a:theme xmlns:a="http://schemas.openxmlformats.org/drawingml/2006/main" name="Johnson_6e_PPT_template">
  <a:themeElements>
    <a:clrScheme name="Johnson_6e_PPT_templat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Johnson_6e_PPT_template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8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84" charset="0"/>
          </a:defRPr>
        </a:defPPr>
      </a:lstStyle>
    </a:lnDef>
  </a:objectDefaults>
  <a:extraClrSchemeLst>
    <a:extraClrScheme>
      <a:clrScheme name="Johnson_6e_PPT_templat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Johnson_6e_PPT_template-blank">
  <a:themeElements>
    <a:clrScheme name="Johnson_6e_PPT_template-blank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Johnson_6e_PPT_template-blank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8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84" charset="0"/>
          </a:defRPr>
        </a:defPPr>
      </a:lstStyle>
    </a:lnDef>
  </a:objectDefaults>
  <a:extraClrSchemeLst>
    <a:extraClrScheme>
      <a:clrScheme name="Johnson_6e_PPT_template-blank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-blank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-blank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-blank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-blank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-blank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-blank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-blank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-blank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-blank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-blank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-blank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Johnson_6e_PPT_template_2line">
  <a:themeElements>
    <a:clrScheme name="Johnson_6e_PPT_template_2line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Johnson_6e_PPT_template_2line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8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84" charset="0"/>
          </a:defRPr>
        </a:defPPr>
      </a:lstStyle>
    </a:lnDef>
  </a:objectDefaults>
  <a:extraClrSchemeLst>
    <a:extraClrScheme>
      <a:clrScheme name="Johnson_6e_PPT_template_2line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_2line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_2line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_2line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_2line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Johnson_6e_PPT_template_2line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_2line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_2line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_2line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_2line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_2line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Johnson_6e_PPT_template_2line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Harddrive:Applications:Microsoft Office 2004:Templates:My Templates:Johnson_6e_Lecture_template1.pot</Template>
  <TotalTime>6579</TotalTime>
  <Words>471</Words>
  <Application>Microsoft Office PowerPoint</Application>
  <PresentationFormat>On-screen Show (4:3)</PresentationFormat>
  <Paragraphs>141</Paragraphs>
  <Slides>9</Slides>
  <Notes>9</Notes>
  <HiddenSlides>0</HiddenSlides>
  <MMClips>9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9</vt:i4>
      </vt:variant>
    </vt:vector>
  </HeadingPairs>
  <TitlesOfParts>
    <vt:vector size="16" baseType="lpstr">
      <vt:lpstr>Arial</vt:lpstr>
      <vt:lpstr>Bookman Old Style</vt:lpstr>
      <vt:lpstr>Helvetica</vt:lpstr>
      <vt:lpstr>Times New Roman</vt:lpstr>
      <vt:lpstr>Johnson_6e_PPT_template</vt:lpstr>
      <vt:lpstr>Johnson_6e_PPT_template-blank</vt:lpstr>
      <vt:lpstr>Johnson_6e_PPT_template_2line</vt:lpstr>
      <vt:lpstr>Menstrual Cycle</vt:lpstr>
      <vt:lpstr>Ovarian Cycle: Oocytes Mature and are Released</vt:lpstr>
      <vt:lpstr>PowerPoint Presentation</vt:lpstr>
      <vt:lpstr>Ovarian Cycle: Oocytes Mature and are Released</vt:lpstr>
      <vt:lpstr>Uterine Cycle Prepares Uterus for Pregnancy </vt:lpstr>
      <vt:lpstr>Uterine Cycle Prepares Uterus for Pregnancy</vt:lpstr>
      <vt:lpstr>PowerPoint Presentation</vt:lpstr>
      <vt:lpstr>Cyclic Changes in Hormone Levels Produce Menstrual cycle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Nerve activates contraction</dc:title>
  <dc:creator>Gary</dc:creator>
  <cp:lastModifiedBy>Gary</cp:lastModifiedBy>
  <cp:revision>431</cp:revision>
  <cp:lastPrinted>2002-04-29T18:54:29Z</cp:lastPrinted>
  <dcterms:created xsi:type="dcterms:W3CDTF">2000-12-11T01:39:32Z</dcterms:created>
  <dcterms:modified xsi:type="dcterms:W3CDTF">2019-12-23T01:08:18Z</dcterms:modified>
</cp:coreProperties>
</file>