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  <p:sldMasterId id="2147483698" r:id="rId3"/>
  </p:sldMasterIdLst>
  <p:notesMasterIdLst>
    <p:notesMasterId r:id="rId12"/>
  </p:notesMasterIdLst>
  <p:handoutMasterIdLst>
    <p:handoutMasterId r:id="rId13"/>
  </p:handoutMasterIdLst>
  <p:sldIdLst>
    <p:sldId id="379" r:id="rId4"/>
    <p:sldId id="380" r:id="rId5"/>
    <p:sldId id="381" r:id="rId6"/>
    <p:sldId id="431" r:id="rId7"/>
    <p:sldId id="432" r:id="rId8"/>
    <p:sldId id="433" r:id="rId9"/>
    <p:sldId id="404" r:id="rId10"/>
    <p:sldId id="407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88227" autoAdjust="0"/>
  </p:normalViewPr>
  <p:slideViewPr>
    <p:cSldViewPr snapToGrid="0">
      <p:cViewPr>
        <p:scale>
          <a:sx n="100" d="100"/>
          <a:sy n="100" d="100"/>
        </p:scale>
        <p:origin x="-294" y="-294"/>
      </p:cViewPr>
      <p:guideLst>
        <p:guide orient="horz" pos="4128"/>
        <p:guide orient="horz" pos="943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50D01E6F-44B3-41CB-9CAC-5F267589A3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96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536E0B1A-F50F-4ED8-BF0B-151D2EC1AE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943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1E9E8837-3260-4972-AF75-36D3EE6AF23A}" type="slidenum">
              <a:rPr lang="en-US" altLang="en-US" sz="1200" smtClean="0">
                <a:latin typeface="Bookman Old Style" pitchFamily="84" charset="0"/>
              </a:rPr>
              <a:pPr/>
              <a:t>1</a:t>
            </a:fld>
            <a:endParaRPr lang="en-US" altLang="en-US" sz="1200" smtClean="0">
              <a:latin typeface="Bookman Old Style" pitchFamily="84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E3D3856E-53D8-4834-9D11-3E2372A76603}" type="slidenum">
              <a:rPr lang="en-US" altLang="en-US" sz="1200" smtClean="0">
                <a:latin typeface="Bookman Old Style" pitchFamily="84" charset="0"/>
              </a:rPr>
              <a:pPr/>
              <a:t>2</a:t>
            </a:fld>
            <a:endParaRPr lang="en-US" altLang="en-US" sz="1200" smtClean="0">
              <a:latin typeface="Bookman Old Style" pitchFamily="8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52C32253-71E1-48D8-B716-694941908785}" type="slidenum">
              <a:rPr lang="en-US" altLang="en-US" sz="1200" smtClean="0">
                <a:latin typeface="Bookman Old Style" pitchFamily="84" charset="0"/>
              </a:rPr>
              <a:pPr/>
              <a:t>3</a:t>
            </a:fld>
            <a:endParaRPr lang="en-US" altLang="en-US" sz="1200" smtClean="0">
              <a:latin typeface="Bookman Old Style" pitchFamily="8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7044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733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82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48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514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24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469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37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042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989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168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36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36657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16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87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812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39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71853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4433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14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10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893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3599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69527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72998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548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0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33475"/>
            <a:ext cx="40767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33475"/>
            <a:ext cx="40767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7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67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2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79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108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554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33475"/>
            <a:ext cx="83058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2.png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7" Type="http://schemas.openxmlformats.org/officeDocument/2006/relationships/image" Target="../media/image2.png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Female Reproductive System Produces Eggs and Supports Pregnancy</a:t>
            </a:r>
          </a:p>
        </p:txBody>
      </p:sp>
      <p:sp>
        <p:nvSpPr>
          <p:cNvPr id="22531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Ovaries</a:t>
            </a:r>
          </a:p>
          <a:p>
            <a:pPr lvl="1" eaLnBrk="1" hangingPunct="1"/>
            <a:r>
              <a:rPr lang="en-US" altLang="en-US" smtClean="0"/>
              <a:t>Release oocytes (immature eggs) and secrete the hormones estrogen and progesterone</a:t>
            </a:r>
          </a:p>
          <a:p>
            <a:pPr eaLnBrk="1" hangingPunct="1"/>
            <a:r>
              <a:rPr lang="en-US" altLang="en-US" smtClean="0"/>
              <a:t>Uterine Tube (oviduct / fallopian tube)</a:t>
            </a:r>
          </a:p>
          <a:p>
            <a:pPr lvl="1" eaLnBrk="1" hangingPunct="1"/>
            <a:r>
              <a:rPr lang="en-US" altLang="en-US" smtClean="0"/>
              <a:t>Leads from the ovary to the uterus</a:t>
            </a:r>
          </a:p>
          <a:p>
            <a:pPr lvl="1" eaLnBrk="1" hangingPunct="1"/>
            <a:r>
              <a:rPr lang="en-US" altLang="en-US" smtClean="0"/>
              <a:t>Fertilization occurs in the upper third of the uterine tube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54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Female Reproductive System Produces Eggs and Supports Pregnancy</a:t>
            </a:r>
          </a:p>
        </p:txBody>
      </p:sp>
      <p:sp>
        <p:nvSpPr>
          <p:cNvPr id="23555" name="Rectangle 7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Uterus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the hollow, pear-shaped organ where fertilized egg grows and develops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Layers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Endometrium</a:t>
            </a:r>
            <a:r>
              <a:rPr lang="en-US" altLang="en-US" smtClean="0"/>
              <a:t>: supports fertilized egg, part of it sloughs off during menstrual flow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Myometrium</a:t>
            </a:r>
            <a:r>
              <a:rPr lang="en-US" altLang="en-US" smtClean="0"/>
              <a:t>: smooth muscle, expands during pregnancy, constricts during labor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Cervix</a:t>
            </a:r>
            <a:r>
              <a:rPr lang="en-US" altLang="en-US" smtClean="0"/>
              <a:t>: the narrow opening in the lower part of the uterus that permits sperm to enter the uterus and allows the fetus to exit during birth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17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Female Reproductive System Produces Eggs and Supports Pregnancy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Vagina</a:t>
            </a:r>
          </a:p>
          <a:p>
            <a:pPr lvl="1" eaLnBrk="1" hangingPunct="1"/>
            <a:r>
              <a:rPr lang="en-US" altLang="en-US" smtClean="0"/>
              <a:t>Organ of sexual intercourse and birth canal</a:t>
            </a:r>
          </a:p>
          <a:p>
            <a:pPr eaLnBrk="1" hangingPunct="1"/>
            <a:r>
              <a:rPr lang="en-US" altLang="en-US" smtClean="0"/>
              <a:t>External genitalia</a:t>
            </a:r>
          </a:p>
          <a:p>
            <a:pPr lvl="1" eaLnBrk="1" hangingPunct="1"/>
            <a:r>
              <a:rPr lang="en-US" altLang="en-US" smtClean="0"/>
              <a:t>Labia majora and minora</a:t>
            </a:r>
          </a:p>
          <a:p>
            <a:pPr lvl="1" eaLnBrk="1" hangingPunct="1"/>
            <a:r>
              <a:rPr lang="en-US" altLang="en-US" smtClean="0"/>
              <a:t>Clitoris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43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6" descr="16_04a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5"/>
          <a:stretch>
            <a:fillRect/>
          </a:stretch>
        </p:blipFill>
        <p:spPr bwMode="auto">
          <a:xfrm>
            <a:off x="296863" y="652463"/>
            <a:ext cx="8548687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37"/>
          <p:cNvSpPr>
            <a:spLocks noChangeArrowheads="1"/>
          </p:cNvSpPr>
          <p:nvPr/>
        </p:nvSpPr>
        <p:spPr bwMode="auto">
          <a:xfrm>
            <a:off x="227013" y="1049338"/>
            <a:ext cx="1031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Fimbriae</a:t>
            </a:r>
          </a:p>
        </p:txBody>
      </p:sp>
      <p:sp>
        <p:nvSpPr>
          <p:cNvPr id="26629" name="Rectangle 38"/>
          <p:cNvSpPr>
            <a:spLocks noChangeArrowheads="1"/>
          </p:cNvSpPr>
          <p:nvPr/>
        </p:nvSpPr>
        <p:spPr bwMode="auto">
          <a:xfrm>
            <a:off x="-34925" y="568325"/>
            <a:ext cx="142240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Uterine Tube</a:t>
            </a:r>
          </a:p>
        </p:txBody>
      </p:sp>
      <p:sp>
        <p:nvSpPr>
          <p:cNvPr id="26630" name="Rectangle 39"/>
          <p:cNvSpPr>
            <a:spLocks noChangeArrowheads="1"/>
          </p:cNvSpPr>
          <p:nvPr/>
        </p:nvSpPr>
        <p:spPr bwMode="auto">
          <a:xfrm>
            <a:off x="227013" y="1462088"/>
            <a:ext cx="760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Ovary</a:t>
            </a:r>
          </a:p>
        </p:txBody>
      </p:sp>
      <p:sp>
        <p:nvSpPr>
          <p:cNvPr id="26631" name="Rectangle 40"/>
          <p:cNvSpPr>
            <a:spLocks noChangeArrowheads="1"/>
          </p:cNvSpPr>
          <p:nvPr/>
        </p:nvSpPr>
        <p:spPr bwMode="auto">
          <a:xfrm>
            <a:off x="227013" y="1925638"/>
            <a:ext cx="8270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Uterus</a:t>
            </a:r>
          </a:p>
        </p:txBody>
      </p:sp>
      <p:sp>
        <p:nvSpPr>
          <p:cNvPr id="7176" name="Rectangle 41"/>
          <p:cNvSpPr>
            <a:spLocks noChangeArrowheads="1"/>
          </p:cNvSpPr>
          <p:nvPr/>
        </p:nvSpPr>
        <p:spPr bwMode="auto">
          <a:xfrm>
            <a:off x="227013" y="2566988"/>
            <a:ext cx="1685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Urinary bladder</a:t>
            </a:r>
          </a:p>
        </p:txBody>
      </p:sp>
      <p:sp>
        <p:nvSpPr>
          <p:cNvPr id="7177" name="Rectangle 42"/>
          <p:cNvSpPr>
            <a:spLocks noChangeArrowheads="1"/>
          </p:cNvSpPr>
          <p:nvPr/>
        </p:nvSpPr>
        <p:spPr bwMode="auto">
          <a:xfrm>
            <a:off x="227013" y="3011488"/>
            <a:ext cx="1279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Pubic bone</a:t>
            </a:r>
          </a:p>
        </p:txBody>
      </p:sp>
      <p:sp>
        <p:nvSpPr>
          <p:cNvPr id="7178" name="Rectangle 43"/>
          <p:cNvSpPr>
            <a:spLocks noChangeArrowheads="1"/>
          </p:cNvSpPr>
          <p:nvPr/>
        </p:nvSpPr>
        <p:spPr bwMode="auto">
          <a:xfrm>
            <a:off x="227013" y="3424238"/>
            <a:ext cx="9064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Urethra</a:t>
            </a:r>
          </a:p>
        </p:txBody>
      </p:sp>
      <p:sp>
        <p:nvSpPr>
          <p:cNvPr id="26635" name="Rectangle 44"/>
          <p:cNvSpPr>
            <a:spLocks noChangeArrowheads="1"/>
          </p:cNvSpPr>
          <p:nvPr/>
        </p:nvSpPr>
        <p:spPr bwMode="auto">
          <a:xfrm>
            <a:off x="227013" y="3817938"/>
            <a:ext cx="8842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Clitoris</a:t>
            </a:r>
          </a:p>
        </p:txBody>
      </p:sp>
      <p:sp>
        <p:nvSpPr>
          <p:cNvPr id="26636" name="Rectangle 45"/>
          <p:cNvSpPr>
            <a:spLocks noChangeArrowheads="1"/>
          </p:cNvSpPr>
          <p:nvPr/>
        </p:nvSpPr>
        <p:spPr bwMode="auto">
          <a:xfrm>
            <a:off x="227013" y="4205288"/>
            <a:ext cx="16414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Labium minora</a:t>
            </a:r>
          </a:p>
        </p:txBody>
      </p:sp>
      <p:sp>
        <p:nvSpPr>
          <p:cNvPr id="26637" name="Rectangle 46"/>
          <p:cNvSpPr>
            <a:spLocks noChangeArrowheads="1"/>
          </p:cNvSpPr>
          <p:nvPr/>
        </p:nvSpPr>
        <p:spPr bwMode="auto">
          <a:xfrm>
            <a:off x="227013" y="4579938"/>
            <a:ext cx="1628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Labium majora</a:t>
            </a:r>
          </a:p>
        </p:txBody>
      </p:sp>
      <p:sp>
        <p:nvSpPr>
          <p:cNvPr id="7182" name="Rectangle 47"/>
          <p:cNvSpPr>
            <a:spLocks noChangeArrowheads="1"/>
          </p:cNvSpPr>
          <p:nvPr/>
        </p:nvSpPr>
        <p:spPr bwMode="auto">
          <a:xfrm>
            <a:off x="7867650" y="4192588"/>
            <a:ext cx="692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Anus</a:t>
            </a:r>
          </a:p>
        </p:txBody>
      </p:sp>
      <p:sp>
        <p:nvSpPr>
          <p:cNvPr id="26639" name="Rectangle 48"/>
          <p:cNvSpPr>
            <a:spLocks noChangeArrowheads="1"/>
          </p:cNvSpPr>
          <p:nvPr/>
        </p:nvSpPr>
        <p:spPr bwMode="auto">
          <a:xfrm>
            <a:off x="7861300" y="3513138"/>
            <a:ext cx="850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Vagina</a:t>
            </a:r>
          </a:p>
        </p:txBody>
      </p:sp>
      <p:sp>
        <p:nvSpPr>
          <p:cNvPr id="26640" name="Rectangle 49"/>
          <p:cNvSpPr>
            <a:spLocks noChangeArrowheads="1"/>
          </p:cNvSpPr>
          <p:nvPr/>
        </p:nvSpPr>
        <p:spPr bwMode="auto">
          <a:xfrm>
            <a:off x="7861300" y="2763838"/>
            <a:ext cx="804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Cervix</a:t>
            </a:r>
          </a:p>
        </p:txBody>
      </p:sp>
      <p:sp>
        <p:nvSpPr>
          <p:cNvPr id="7185" name="Rectangle 50"/>
          <p:cNvSpPr>
            <a:spLocks noChangeArrowheads="1"/>
          </p:cNvSpPr>
          <p:nvPr/>
        </p:nvSpPr>
        <p:spPr bwMode="auto">
          <a:xfrm>
            <a:off x="7867650" y="2128838"/>
            <a:ext cx="928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Rectum</a:t>
            </a:r>
          </a:p>
        </p:txBody>
      </p:sp>
      <p:sp>
        <p:nvSpPr>
          <p:cNvPr id="7186" name="Rectangle 51"/>
          <p:cNvSpPr>
            <a:spLocks noChangeArrowheads="1"/>
          </p:cNvSpPr>
          <p:nvPr/>
        </p:nvSpPr>
        <p:spPr bwMode="auto">
          <a:xfrm>
            <a:off x="7874000" y="1135063"/>
            <a:ext cx="1065213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600" b="1">
                <a:latin typeface="Helvetica" pitchFamily="84" charset="0"/>
              </a:rPr>
              <a:t>Vertebral</a:t>
            </a:r>
          </a:p>
          <a:p>
            <a:pPr>
              <a:lnSpc>
                <a:spcPct val="95000"/>
              </a:lnSpc>
            </a:pPr>
            <a:r>
              <a:rPr lang="en-US" altLang="en-US" sz="1600" b="1">
                <a:latin typeface="Helvetica" pitchFamily="84" charset="0"/>
              </a:rPr>
              <a:t>column</a:t>
            </a:r>
          </a:p>
        </p:txBody>
      </p:sp>
      <p:sp>
        <p:nvSpPr>
          <p:cNvPr id="7187" name="Rectangle 52"/>
          <p:cNvSpPr>
            <a:spLocks noChangeArrowheads="1"/>
          </p:cNvSpPr>
          <p:nvPr/>
        </p:nvSpPr>
        <p:spPr bwMode="auto">
          <a:xfrm>
            <a:off x="317500" y="5424488"/>
            <a:ext cx="8740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34950" indent="-2349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/>
            </a:pPr>
            <a:r>
              <a:rPr lang="en-US" altLang="en-US" sz="1600" b="1">
                <a:latin typeface="Helvetica" pitchFamily="84" charset="0"/>
              </a:rPr>
              <a:t>Sagittal section showing the components of the system in relation to other structures.</a:t>
            </a:r>
          </a:p>
        </p:txBody>
      </p:sp>
      <p:sp>
        <p:nvSpPr>
          <p:cNvPr id="26644" name="Freeform 53"/>
          <p:cNvSpPr>
            <a:spLocks/>
          </p:cNvSpPr>
          <p:nvPr/>
        </p:nvSpPr>
        <p:spPr bwMode="auto">
          <a:xfrm>
            <a:off x="1141413" y="838200"/>
            <a:ext cx="3263900" cy="201613"/>
          </a:xfrm>
          <a:custGeom>
            <a:avLst/>
            <a:gdLst>
              <a:gd name="T0" fmla="*/ 0 w 2056"/>
              <a:gd name="T1" fmla="*/ 0 h 128"/>
              <a:gd name="T2" fmla="*/ 2147483647 w 2056"/>
              <a:gd name="T3" fmla="*/ 0 h 128"/>
              <a:gd name="T4" fmla="*/ 2147483647 w 2056"/>
              <a:gd name="T5" fmla="*/ 2147483647 h 1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56" h="128">
                <a:moveTo>
                  <a:pt x="0" y="0"/>
                </a:moveTo>
                <a:lnTo>
                  <a:pt x="1564" y="0"/>
                </a:lnTo>
                <a:lnTo>
                  <a:pt x="2056" y="128"/>
                </a:lnTo>
              </a:path>
            </a:pathLst>
          </a:cu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Line 54"/>
          <p:cNvSpPr>
            <a:spLocks noChangeShapeType="1"/>
          </p:cNvSpPr>
          <p:nvPr/>
        </p:nvSpPr>
        <p:spPr bwMode="auto">
          <a:xfrm>
            <a:off x="1238250" y="1220788"/>
            <a:ext cx="33909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Freeform 55"/>
          <p:cNvSpPr>
            <a:spLocks/>
          </p:cNvSpPr>
          <p:nvPr/>
        </p:nvSpPr>
        <p:spPr bwMode="auto">
          <a:xfrm>
            <a:off x="933450" y="1417638"/>
            <a:ext cx="3824288" cy="215900"/>
          </a:xfrm>
          <a:custGeom>
            <a:avLst/>
            <a:gdLst>
              <a:gd name="T0" fmla="*/ 0 w 2409"/>
              <a:gd name="T1" fmla="*/ 2147483647 h 136"/>
              <a:gd name="T2" fmla="*/ 2147483647 w 2409"/>
              <a:gd name="T3" fmla="*/ 2147483647 h 136"/>
              <a:gd name="T4" fmla="*/ 2147483647 w 2409"/>
              <a:gd name="T5" fmla="*/ 0 h 1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09" h="136">
                <a:moveTo>
                  <a:pt x="0" y="136"/>
                </a:moveTo>
                <a:lnTo>
                  <a:pt x="2232" y="132"/>
                </a:lnTo>
                <a:lnTo>
                  <a:pt x="2409" y="0"/>
                </a:lnTo>
              </a:path>
            </a:pathLst>
          </a:cu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7" name="Line 56"/>
          <p:cNvSpPr>
            <a:spLocks noChangeShapeType="1"/>
          </p:cNvSpPr>
          <p:nvPr/>
        </p:nvSpPr>
        <p:spPr bwMode="auto">
          <a:xfrm>
            <a:off x="1003300" y="2103438"/>
            <a:ext cx="31813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2" name="Line 57"/>
          <p:cNvSpPr>
            <a:spLocks noChangeShapeType="1"/>
          </p:cNvSpPr>
          <p:nvPr/>
        </p:nvSpPr>
        <p:spPr bwMode="auto">
          <a:xfrm>
            <a:off x="1879600" y="2744788"/>
            <a:ext cx="1695450" cy="952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Line 58"/>
          <p:cNvSpPr>
            <a:spLocks noChangeShapeType="1"/>
          </p:cNvSpPr>
          <p:nvPr/>
        </p:nvSpPr>
        <p:spPr bwMode="auto">
          <a:xfrm>
            <a:off x="1441450" y="3189288"/>
            <a:ext cx="1778000" cy="1079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4" name="Line 59"/>
          <p:cNvSpPr>
            <a:spLocks noChangeShapeType="1"/>
          </p:cNvSpPr>
          <p:nvPr/>
        </p:nvSpPr>
        <p:spPr bwMode="auto">
          <a:xfrm>
            <a:off x="1098550" y="3608388"/>
            <a:ext cx="2921000" cy="4381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1" name="Line 60"/>
          <p:cNvSpPr>
            <a:spLocks noChangeShapeType="1"/>
          </p:cNvSpPr>
          <p:nvPr/>
        </p:nvSpPr>
        <p:spPr bwMode="auto">
          <a:xfrm>
            <a:off x="1073150" y="3995738"/>
            <a:ext cx="2324100" cy="127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2" name="Line 61"/>
          <p:cNvSpPr>
            <a:spLocks noChangeShapeType="1"/>
          </p:cNvSpPr>
          <p:nvPr/>
        </p:nvSpPr>
        <p:spPr bwMode="auto">
          <a:xfrm>
            <a:off x="1809750" y="4389438"/>
            <a:ext cx="17780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3" name="Line 62"/>
          <p:cNvSpPr>
            <a:spLocks noChangeShapeType="1"/>
          </p:cNvSpPr>
          <p:nvPr/>
        </p:nvSpPr>
        <p:spPr bwMode="auto">
          <a:xfrm>
            <a:off x="1797050" y="4757738"/>
            <a:ext cx="20955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8" name="Line 63"/>
          <p:cNvSpPr>
            <a:spLocks noChangeShapeType="1"/>
          </p:cNvSpPr>
          <p:nvPr/>
        </p:nvSpPr>
        <p:spPr bwMode="auto">
          <a:xfrm>
            <a:off x="5162550" y="4364038"/>
            <a:ext cx="2743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5" name="Line 64"/>
          <p:cNvSpPr>
            <a:spLocks noChangeShapeType="1"/>
          </p:cNvSpPr>
          <p:nvPr/>
        </p:nvSpPr>
        <p:spPr bwMode="auto">
          <a:xfrm>
            <a:off x="4546600" y="3684588"/>
            <a:ext cx="33591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6" name="Line 65"/>
          <p:cNvSpPr>
            <a:spLocks noChangeShapeType="1"/>
          </p:cNvSpPr>
          <p:nvPr/>
        </p:nvSpPr>
        <p:spPr bwMode="auto">
          <a:xfrm>
            <a:off x="5588000" y="2928938"/>
            <a:ext cx="23177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1" name="Line 66"/>
          <p:cNvSpPr>
            <a:spLocks noChangeShapeType="1"/>
          </p:cNvSpPr>
          <p:nvPr/>
        </p:nvSpPr>
        <p:spPr bwMode="auto">
          <a:xfrm>
            <a:off x="6210300" y="2293938"/>
            <a:ext cx="16954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2" name="Line 67"/>
          <p:cNvSpPr>
            <a:spLocks noChangeShapeType="1"/>
          </p:cNvSpPr>
          <p:nvPr/>
        </p:nvSpPr>
        <p:spPr bwMode="auto">
          <a:xfrm>
            <a:off x="6267450" y="1303338"/>
            <a:ext cx="1631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810"/>
    </mc:Choice>
    <mc:Fallback xmlns="">
      <p:transition spd="slow" advTm="133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628" grpId="0"/>
      <p:bldP spid="26629" grpId="0"/>
      <p:bldP spid="26630" grpId="0"/>
      <p:bldP spid="26631" grpId="0"/>
      <p:bldP spid="26635" grpId="0"/>
      <p:bldP spid="26636" grpId="0"/>
      <p:bldP spid="26637" grpId="0"/>
      <p:bldP spid="26639" grpId="0"/>
      <p:bldP spid="26640" grpId="0"/>
      <p:bldP spid="26644" grpId="0" animBg="1"/>
      <p:bldP spid="26645" grpId="0" animBg="1"/>
      <p:bldP spid="26646" grpId="0" animBg="1"/>
      <p:bldP spid="26647" grpId="0" animBg="1"/>
      <p:bldP spid="26651" grpId="0" animBg="1"/>
      <p:bldP spid="26652" grpId="0" animBg="1"/>
      <p:bldP spid="26653" grpId="0" animBg="1"/>
      <p:bldP spid="26655" grpId="0" animBg="1"/>
      <p:bldP spid="266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4" descr="16_04b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"/>
          <a:stretch>
            <a:fillRect/>
          </a:stretch>
        </p:blipFill>
        <p:spPr bwMode="auto">
          <a:xfrm>
            <a:off x="1276350" y="107950"/>
            <a:ext cx="6591300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25"/>
          <p:cNvSpPr>
            <a:spLocks noChangeArrowheads="1"/>
          </p:cNvSpPr>
          <p:nvPr/>
        </p:nvSpPr>
        <p:spPr bwMode="auto">
          <a:xfrm>
            <a:off x="1219200" y="273685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Uterus</a:t>
            </a:r>
          </a:p>
        </p:txBody>
      </p:sp>
      <p:sp>
        <p:nvSpPr>
          <p:cNvPr id="27653" name="Rectangle 26"/>
          <p:cNvSpPr>
            <a:spLocks noChangeArrowheads="1"/>
          </p:cNvSpPr>
          <p:nvPr/>
        </p:nvSpPr>
        <p:spPr bwMode="auto">
          <a:xfrm>
            <a:off x="3416300" y="100013"/>
            <a:ext cx="104457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Uterine </a:t>
            </a:r>
          </a:p>
          <a:p>
            <a:r>
              <a:rPr lang="en-US" altLang="en-US" sz="1800" b="1">
                <a:latin typeface="Helvetica" pitchFamily="84" charset="0"/>
              </a:rPr>
              <a:t>Tube</a:t>
            </a:r>
          </a:p>
        </p:txBody>
      </p:sp>
      <p:sp>
        <p:nvSpPr>
          <p:cNvPr id="8198" name="Rectangle 27"/>
          <p:cNvSpPr>
            <a:spLocks noChangeArrowheads="1"/>
          </p:cNvSpPr>
          <p:nvPr/>
        </p:nvSpPr>
        <p:spPr bwMode="auto">
          <a:xfrm>
            <a:off x="4865688" y="79375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Fimbriae</a:t>
            </a:r>
          </a:p>
        </p:txBody>
      </p:sp>
      <p:sp>
        <p:nvSpPr>
          <p:cNvPr id="27655" name="Rectangle 28"/>
          <p:cNvSpPr>
            <a:spLocks noChangeArrowheads="1"/>
          </p:cNvSpPr>
          <p:nvPr/>
        </p:nvSpPr>
        <p:spPr bwMode="auto">
          <a:xfrm>
            <a:off x="1217613" y="1820863"/>
            <a:ext cx="831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Ovary</a:t>
            </a:r>
          </a:p>
        </p:txBody>
      </p:sp>
      <p:sp>
        <p:nvSpPr>
          <p:cNvPr id="27656" name="Rectangle 29"/>
          <p:cNvSpPr>
            <a:spLocks noChangeArrowheads="1"/>
          </p:cNvSpPr>
          <p:nvPr/>
        </p:nvSpPr>
        <p:spPr bwMode="auto">
          <a:xfrm>
            <a:off x="6261100" y="2520950"/>
            <a:ext cx="165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Endometrium</a:t>
            </a:r>
          </a:p>
        </p:txBody>
      </p:sp>
      <p:sp>
        <p:nvSpPr>
          <p:cNvPr id="27657" name="Rectangle 30"/>
          <p:cNvSpPr>
            <a:spLocks noChangeArrowheads="1"/>
          </p:cNvSpPr>
          <p:nvPr/>
        </p:nvSpPr>
        <p:spPr bwMode="auto">
          <a:xfrm>
            <a:off x="6276975" y="3095625"/>
            <a:ext cx="154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Myometrium</a:t>
            </a:r>
          </a:p>
        </p:txBody>
      </p:sp>
      <p:sp>
        <p:nvSpPr>
          <p:cNvPr id="27658" name="Rectangle 31"/>
          <p:cNvSpPr>
            <a:spLocks noChangeArrowheads="1"/>
          </p:cNvSpPr>
          <p:nvPr/>
        </p:nvSpPr>
        <p:spPr bwMode="auto">
          <a:xfrm>
            <a:off x="1228725" y="4195763"/>
            <a:ext cx="882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Cervix</a:t>
            </a:r>
          </a:p>
        </p:txBody>
      </p:sp>
      <p:sp>
        <p:nvSpPr>
          <p:cNvPr id="27659" name="Rectangle 32"/>
          <p:cNvSpPr>
            <a:spLocks noChangeArrowheads="1"/>
          </p:cNvSpPr>
          <p:nvPr/>
        </p:nvSpPr>
        <p:spPr bwMode="auto">
          <a:xfrm>
            <a:off x="1219200" y="4751388"/>
            <a:ext cx="93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Vagina</a:t>
            </a:r>
          </a:p>
        </p:txBody>
      </p:sp>
      <p:sp>
        <p:nvSpPr>
          <p:cNvPr id="8204" name="Rectangle 33"/>
          <p:cNvSpPr>
            <a:spLocks noChangeArrowheads="1"/>
          </p:cNvSpPr>
          <p:nvPr/>
        </p:nvSpPr>
        <p:spPr bwMode="auto">
          <a:xfrm>
            <a:off x="1282700" y="6191250"/>
            <a:ext cx="39735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82575" indent="-282575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 startAt="2"/>
            </a:pPr>
            <a:r>
              <a:rPr lang="en-US" altLang="en-US" sz="1800" b="1">
                <a:latin typeface="Helvetica" pitchFamily="84" charset="0"/>
              </a:rPr>
              <a:t>Anterior view of internal organs.</a:t>
            </a:r>
          </a:p>
        </p:txBody>
      </p:sp>
      <p:sp>
        <p:nvSpPr>
          <p:cNvPr id="27661" name="Rectangle 34"/>
          <p:cNvSpPr>
            <a:spLocks noChangeArrowheads="1"/>
          </p:cNvSpPr>
          <p:nvPr/>
        </p:nvSpPr>
        <p:spPr bwMode="auto">
          <a:xfrm>
            <a:off x="1228725" y="3236913"/>
            <a:ext cx="17224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Cervical canal</a:t>
            </a:r>
          </a:p>
        </p:txBody>
      </p:sp>
      <p:sp>
        <p:nvSpPr>
          <p:cNvPr id="27662" name="Line 35"/>
          <p:cNvSpPr>
            <a:spLocks noChangeShapeType="1"/>
          </p:cNvSpPr>
          <p:nvPr/>
        </p:nvSpPr>
        <p:spPr bwMode="auto">
          <a:xfrm flipV="1">
            <a:off x="2009775" y="1639888"/>
            <a:ext cx="292100" cy="365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36"/>
          <p:cNvSpPr>
            <a:spLocks noChangeShapeType="1"/>
          </p:cNvSpPr>
          <p:nvPr/>
        </p:nvSpPr>
        <p:spPr bwMode="auto">
          <a:xfrm>
            <a:off x="2133600" y="2940050"/>
            <a:ext cx="18732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37"/>
          <p:cNvSpPr>
            <a:spLocks noChangeShapeType="1"/>
          </p:cNvSpPr>
          <p:nvPr/>
        </p:nvSpPr>
        <p:spPr bwMode="auto">
          <a:xfrm>
            <a:off x="2943225" y="3406775"/>
            <a:ext cx="17684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38"/>
          <p:cNvSpPr>
            <a:spLocks noChangeShapeType="1"/>
          </p:cNvSpPr>
          <p:nvPr/>
        </p:nvSpPr>
        <p:spPr bwMode="auto">
          <a:xfrm flipV="1">
            <a:off x="2095500" y="3810000"/>
            <a:ext cx="2571750" cy="584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39"/>
          <p:cNvSpPr>
            <a:spLocks noChangeShapeType="1"/>
          </p:cNvSpPr>
          <p:nvPr/>
        </p:nvSpPr>
        <p:spPr bwMode="auto">
          <a:xfrm>
            <a:off x="2128838" y="4945063"/>
            <a:ext cx="2257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Line 40"/>
          <p:cNvSpPr>
            <a:spLocks noChangeShapeType="1"/>
          </p:cNvSpPr>
          <p:nvPr/>
        </p:nvSpPr>
        <p:spPr bwMode="auto">
          <a:xfrm>
            <a:off x="4986338" y="3270250"/>
            <a:ext cx="12874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Line 41"/>
          <p:cNvSpPr>
            <a:spLocks noChangeShapeType="1"/>
          </p:cNvSpPr>
          <p:nvPr/>
        </p:nvSpPr>
        <p:spPr bwMode="auto">
          <a:xfrm>
            <a:off x="4906963" y="2693988"/>
            <a:ext cx="137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9" name="Line 42"/>
          <p:cNvSpPr>
            <a:spLocks noChangeShapeType="1"/>
          </p:cNvSpPr>
          <p:nvPr/>
        </p:nvSpPr>
        <p:spPr bwMode="auto">
          <a:xfrm>
            <a:off x="2836863" y="395288"/>
            <a:ext cx="660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4" name="Freeform 43"/>
          <p:cNvSpPr>
            <a:spLocks/>
          </p:cNvSpPr>
          <p:nvPr/>
        </p:nvSpPr>
        <p:spPr bwMode="auto">
          <a:xfrm>
            <a:off x="6007100" y="280988"/>
            <a:ext cx="1143000" cy="973137"/>
          </a:xfrm>
          <a:custGeom>
            <a:avLst/>
            <a:gdLst>
              <a:gd name="T0" fmla="*/ 2147483647 w 720"/>
              <a:gd name="T1" fmla="*/ 2147483647 h 613"/>
              <a:gd name="T2" fmla="*/ 0 w 720"/>
              <a:gd name="T3" fmla="*/ 0 h 613"/>
              <a:gd name="T4" fmla="*/ 2147483647 w 720"/>
              <a:gd name="T5" fmla="*/ 2147483647 h 61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0" h="613">
                <a:moveTo>
                  <a:pt x="683" y="613"/>
                </a:moveTo>
                <a:lnTo>
                  <a:pt x="0" y="0"/>
                </a:lnTo>
                <a:lnTo>
                  <a:pt x="720" y="42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50"/>
    </mc:Choice>
    <mc:Fallback xmlns="">
      <p:transition spd="slow" advTm="100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7652" grpId="0"/>
      <p:bldP spid="27653" grpId="0"/>
      <p:bldP spid="27655" grpId="0"/>
      <p:bldP spid="27656" grpId="0"/>
      <p:bldP spid="27657" grpId="0"/>
      <p:bldP spid="27658" grpId="0"/>
      <p:bldP spid="27659" grpId="0"/>
      <p:bldP spid="27661" grpId="0"/>
      <p:bldP spid="27662" grpId="0" animBg="1"/>
      <p:bldP spid="27663" grpId="0" animBg="1"/>
      <p:bldP spid="27664" grpId="0" animBg="1"/>
      <p:bldP spid="27665" grpId="0" animBg="1"/>
      <p:bldP spid="27666" grpId="0" animBg="1"/>
      <p:bldP spid="27667" grpId="0" animBg="1"/>
      <p:bldP spid="27668" grpId="0" animBg="1"/>
      <p:bldP spid="2766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19" descr="16_04c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98"/>
          <a:stretch>
            <a:fillRect/>
          </a:stretch>
        </p:blipFill>
        <p:spPr bwMode="auto">
          <a:xfrm>
            <a:off x="296863" y="327025"/>
            <a:ext cx="8548687" cy="569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0"/>
          <p:cNvSpPr>
            <a:spLocks noChangeArrowheads="1"/>
          </p:cNvSpPr>
          <p:nvPr/>
        </p:nvSpPr>
        <p:spPr bwMode="auto">
          <a:xfrm>
            <a:off x="4060825" y="1136650"/>
            <a:ext cx="7254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Mons</a:t>
            </a:r>
          </a:p>
          <a:p>
            <a:r>
              <a:rPr lang="en-US" altLang="en-US" sz="1600" b="1">
                <a:latin typeface="Helvetica" pitchFamily="84" charset="0"/>
              </a:rPr>
              <a:t>pubis</a:t>
            </a:r>
          </a:p>
        </p:txBody>
      </p:sp>
      <p:sp>
        <p:nvSpPr>
          <p:cNvPr id="9221" name="Rectangle 21"/>
          <p:cNvSpPr>
            <a:spLocks noChangeArrowheads="1"/>
          </p:cNvSpPr>
          <p:nvPr/>
        </p:nvSpPr>
        <p:spPr bwMode="auto">
          <a:xfrm>
            <a:off x="241300" y="2608263"/>
            <a:ext cx="1628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Labium majora</a:t>
            </a:r>
          </a:p>
        </p:txBody>
      </p:sp>
      <p:sp>
        <p:nvSpPr>
          <p:cNvPr id="9222" name="Rectangle 22"/>
          <p:cNvSpPr>
            <a:spLocks noChangeArrowheads="1"/>
          </p:cNvSpPr>
          <p:nvPr/>
        </p:nvSpPr>
        <p:spPr bwMode="auto">
          <a:xfrm>
            <a:off x="241300" y="2954338"/>
            <a:ext cx="16414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Labium minora</a:t>
            </a: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41300" y="3297238"/>
            <a:ext cx="1754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Vaginal opening</a:t>
            </a:r>
          </a:p>
        </p:txBody>
      </p:sp>
      <p:sp>
        <p:nvSpPr>
          <p:cNvPr id="9224" name="Rectangle 24"/>
          <p:cNvSpPr>
            <a:spLocks noChangeArrowheads="1"/>
          </p:cNvSpPr>
          <p:nvPr/>
        </p:nvSpPr>
        <p:spPr bwMode="auto">
          <a:xfrm>
            <a:off x="7040563" y="2017713"/>
            <a:ext cx="8842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Clitoris</a:t>
            </a:r>
          </a:p>
        </p:txBody>
      </p:sp>
      <p:sp>
        <p:nvSpPr>
          <p:cNvPr id="9225" name="Rectangle 25"/>
          <p:cNvSpPr>
            <a:spLocks noChangeArrowheads="1"/>
          </p:cNvSpPr>
          <p:nvPr/>
        </p:nvSpPr>
        <p:spPr bwMode="auto">
          <a:xfrm>
            <a:off x="7040563" y="2513013"/>
            <a:ext cx="1809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Urethral opening</a:t>
            </a:r>
          </a:p>
        </p:txBody>
      </p:sp>
      <p:sp>
        <p:nvSpPr>
          <p:cNvPr id="9226" name="Rectangle 26"/>
          <p:cNvSpPr>
            <a:spLocks noChangeArrowheads="1"/>
          </p:cNvSpPr>
          <p:nvPr/>
        </p:nvSpPr>
        <p:spPr bwMode="auto">
          <a:xfrm>
            <a:off x="7045325" y="4195763"/>
            <a:ext cx="692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600" b="1">
                <a:latin typeface="Helvetica" pitchFamily="84" charset="0"/>
              </a:rPr>
              <a:t>Anus</a:t>
            </a:r>
          </a:p>
        </p:txBody>
      </p:sp>
      <p:sp>
        <p:nvSpPr>
          <p:cNvPr id="9227" name="Rectangle 27"/>
          <p:cNvSpPr>
            <a:spLocks noChangeArrowheads="1"/>
          </p:cNvSpPr>
          <p:nvPr/>
        </p:nvSpPr>
        <p:spPr bwMode="auto">
          <a:xfrm>
            <a:off x="1682750" y="5919788"/>
            <a:ext cx="39100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5425" indent="-225425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 startAt="3"/>
            </a:pPr>
            <a:r>
              <a:rPr lang="en-US" altLang="en-US" sz="1600" b="1">
                <a:latin typeface="Helvetica" pitchFamily="84" charset="0"/>
              </a:rPr>
              <a:t>Vulva: The female external genitalia.</a:t>
            </a:r>
          </a:p>
        </p:txBody>
      </p:sp>
      <p:sp>
        <p:nvSpPr>
          <p:cNvPr id="9228" name="Line 28"/>
          <p:cNvSpPr>
            <a:spLocks noChangeShapeType="1"/>
          </p:cNvSpPr>
          <p:nvPr/>
        </p:nvSpPr>
        <p:spPr bwMode="auto">
          <a:xfrm>
            <a:off x="1876425" y="2782888"/>
            <a:ext cx="1955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29"/>
          <p:cNvSpPr>
            <a:spLocks noChangeShapeType="1"/>
          </p:cNvSpPr>
          <p:nvPr/>
        </p:nvSpPr>
        <p:spPr bwMode="auto">
          <a:xfrm>
            <a:off x="1881188" y="3144838"/>
            <a:ext cx="2222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30"/>
          <p:cNvSpPr>
            <a:spLocks noChangeShapeType="1"/>
          </p:cNvSpPr>
          <p:nvPr/>
        </p:nvSpPr>
        <p:spPr bwMode="auto">
          <a:xfrm>
            <a:off x="1974850" y="3465513"/>
            <a:ext cx="24479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31"/>
          <p:cNvSpPr>
            <a:spLocks noChangeShapeType="1"/>
          </p:cNvSpPr>
          <p:nvPr/>
        </p:nvSpPr>
        <p:spPr bwMode="auto">
          <a:xfrm>
            <a:off x="4459288" y="2174875"/>
            <a:ext cx="26003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32"/>
          <p:cNvSpPr>
            <a:spLocks noChangeShapeType="1"/>
          </p:cNvSpPr>
          <p:nvPr/>
        </p:nvSpPr>
        <p:spPr bwMode="auto">
          <a:xfrm>
            <a:off x="4465638" y="2689225"/>
            <a:ext cx="25876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33"/>
          <p:cNvSpPr>
            <a:spLocks noChangeShapeType="1"/>
          </p:cNvSpPr>
          <p:nvPr/>
        </p:nvSpPr>
        <p:spPr bwMode="auto">
          <a:xfrm>
            <a:off x="4438650" y="4357688"/>
            <a:ext cx="2613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63"/>
    </mc:Choice>
    <mc:Fallback xmlns="">
      <p:transition spd="slow" advTm="46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Mammary Glands Nourish the Infant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4294967295"/>
          </p:nvPr>
        </p:nvSpPr>
        <p:spPr>
          <a:xfrm>
            <a:off x="393700" y="1123950"/>
            <a:ext cx="7772400" cy="5029200"/>
          </a:xfrm>
        </p:spPr>
        <p:txBody>
          <a:bodyPr/>
          <a:lstStyle/>
          <a:p>
            <a:pPr eaLnBrk="1" hangingPunct="1"/>
            <a:r>
              <a:rPr lang="en-US" altLang="en-US" sz="2900" smtClean="0"/>
              <a:t>Breasts contain mammary glands</a:t>
            </a:r>
          </a:p>
          <a:p>
            <a:pPr eaLnBrk="1" hangingPunct="1"/>
            <a:r>
              <a:rPr lang="en-US" altLang="en-US" sz="2900" smtClean="0"/>
              <a:t>Technically, mammary glands are modified sweat glands, part of the integumentary system</a:t>
            </a:r>
          </a:p>
          <a:p>
            <a:pPr eaLnBrk="1" hangingPunct="1"/>
            <a:r>
              <a:rPr lang="en-US" altLang="en-US" sz="2900" smtClean="0"/>
              <a:t>Specialized for lactation (production of milk)</a:t>
            </a:r>
          </a:p>
          <a:p>
            <a:pPr eaLnBrk="1" hangingPunct="1"/>
            <a:r>
              <a:rPr lang="en-US" altLang="en-US" sz="2900" smtClean="0"/>
              <a:t>Hormonal control of lactation:</a:t>
            </a:r>
          </a:p>
          <a:p>
            <a:pPr lvl="1" eaLnBrk="1" hangingPunct="1"/>
            <a:r>
              <a:rPr lang="en-US" altLang="en-US" smtClean="0"/>
              <a:t>Prolactin (anterior pituitary hormone) – stimulates milk production</a:t>
            </a:r>
          </a:p>
          <a:p>
            <a:pPr lvl="1" eaLnBrk="1" hangingPunct="1"/>
            <a:r>
              <a:rPr lang="en-US" altLang="en-US" smtClean="0"/>
              <a:t>Oxytocin (posterior pituitary hormone) – stimulates contractions that eject milk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45"/>
    </mc:Choice>
    <mc:Fallback xmlns="">
      <p:transition spd="slow" advTm="68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8" descr="16_05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8"/>
          <a:stretch>
            <a:fillRect/>
          </a:stretch>
        </p:blipFill>
        <p:spPr bwMode="auto">
          <a:xfrm>
            <a:off x="296863" y="608013"/>
            <a:ext cx="8548687" cy="522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39"/>
          <p:cNvSpPr>
            <a:spLocks noChangeArrowheads="1"/>
          </p:cNvSpPr>
          <p:nvPr/>
        </p:nvSpPr>
        <p:spPr bwMode="auto">
          <a:xfrm>
            <a:off x="4327525" y="784225"/>
            <a:ext cx="993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Skin (cut)</a:t>
            </a:r>
          </a:p>
        </p:txBody>
      </p:sp>
      <p:sp>
        <p:nvSpPr>
          <p:cNvPr id="11269" name="Rectangle 40"/>
          <p:cNvSpPr>
            <a:spLocks noChangeArrowheads="1"/>
          </p:cNvSpPr>
          <p:nvPr/>
        </p:nvSpPr>
        <p:spPr bwMode="auto">
          <a:xfrm>
            <a:off x="4413250" y="1193800"/>
            <a:ext cx="78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Muscle</a:t>
            </a:r>
          </a:p>
        </p:txBody>
      </p:sp>
      <p:sp>
        <p:nvSpPr>
          <p:cNvPr id="11270" name="Rectangle 41"/>
          <p:cNvSpPr>
            <a:spLocks noChangeArrowheads="1"/>
          </p:cNvSpPr>
          <p:nvPr/>
        </p:nvSpPr>
        <p:spPr bwMode="auto">
          <a:xfrm>
            <a:off x="4457700" y="1606550"/>
            <a:ext cx="1171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Fatty tissue</a:t>
            </a:r>
          </a:p>
        </p:txBody>
      </p:sp>
      <p:sp>
        <p:nvSpPr>
          <p:cNvPr id="30727" name="Rectangle 42"/>
          <p:cNvSpPr>
            <a:spLocks noChangeArrowheads="1"/>
          </p:cNvSpPr>
          <p:nvPr/>
        </p:nvSpPr>
        <p:spPr bwMode="auto">
          <a:xfrm>
            <a:off x="4773613" y="2014538"/>
            <a:ext cx="677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Ducts</a:t>
            </a:r>
          </a:p>
        </p:txBody>
      </p:sp>
      <p:sp>
        <p:nvSpPr>
          <p:cNvPr id="11272" name="Rectangle 43"/>
          <p:cNvSpPr>
            <a:spLocks noChangeArrowheads="1"/>
          </p:cNvSpPr>
          <p:nvPr/>
        </p:nvSpPr>
        <p:spPr bwMode="auto">
          <a:xfrm>
            <a:off x="4900613" y="2432050"/>
            <a:ext cx="7381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Areola</a:t>
            </a:r>
          </a:p>
        </p:txBody>
      </p:sp>
      <p:sp>
        <p:nvSpPr>
          <p:cNvPr id="30729" name="Rectangle 44"/>
          <p:cNvSpPr>
            <a:spLocks noChangeArrowheads="1"/>
          </p:cNvSpPr>
          <p:nvPr/>
        </p:nvSpPr>
        <p:spPr bwMode="auto">
          <a:xfrm>
            <a:off x="4892675" y="2844800"/>
            <a:ext cx="7270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Nipple</a:t>
            </a:r>
          </a:p>
        </p:txBody>
      </p:sp>
      <p:sp>
        <p:nvSpPr>
          <p:cNvPr id="30730" name="Rectangle 45"/>
          <p:cNvSpPr>
            <a:spLocks noChangeArrowheads="1"/>
          </p:cNvSpPr>
          <p:nvPr/>
        </p:nvSpPr>
        <p:spPr bwMode="auto">
          <a:xfrm>
            <a:off x="4641850" y="3257550"/>
            <a:ext cx="15081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Milk-producing </a:t>
            </a:r>
          </a:p>
          <a:p>
            <a:r>
              <a:rPr lang="en-US" altLang="en-US" sz="1400" b="1">
                <a:latin typeface="Helvetica" pitchFamily="84" charset="0"/>
              </a:rPr>
              <a:t>lobules</a:t>
            </a:r>
          </a:p>
        </p:txBody>
      </p:sp>
      <p:sp>
        <p:nvSpPr>
          <p:cNvPr id="11275" name="Rectangle 46"/>
          <p:cNvSpPr>
            <a:spLocks noChangeArrowheads="1"/>
          </p:cNvSpPr>
          <p:nvPr/>
        </p:nvSpPr>
        <p:spPr bwMode="auto">
          <a:xfrm>
            <a:off x="4413250" y="3870325"/>
            <a:ext cx="1704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Connective tissue</a:t>
            </a:r>
          </a:p>
        </p:txBody>
      </p:sp>
      <p:sp>
        <p:nvSpPr>
          <p:cNvPr id="11276" name="Rectangle 47"/>
          <p:cNvSpPr>
            <a:spLocks noChangeArrowheads="1"/>
          </p:cNvSpPr>
          <p:nvPr/>
        </p:nvSpPr>
        <p:spPr bwMode="auto">
          <a:xfrm>
            <a:off x="4735513" y="4300538"/>
            <a:ext cx="469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Rib</a:t>
            </a:r>
          </a:p>
        </p:txBody>
      </p:sp>
      <p:sp>
        <p:nvSpPr>
          <p:cNvPr id="11277" name="Rectangle 48"/>
          <p:cNvSpPr>
            <a:spLocks noChangeArrowheads="1"/>
          </p:cNvSpPr>
          <p:nvPr/>
        </p:nvSpPr>
        <p:spPr bwMode="auto">
          <a:xfrm>
            <a:off x="4719638" y="4691063"/>
            <a:ext cx="619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Lung</a:t>
            </a:r>
          </a:p>
        </p:txBody>
      </p:sp>
      <p:sp>
        <p:nvSpPr>
          <p:cNvPr id="11278" name="Rectangle 49"/>
          <p:cNvSpPr>
            <a:spLocks noChangeArrowheads="1"/>
          </p:cNvSpPr>
          <p:nvPr/>
        </p:nvSpPr>
        <p:spPr bwMode="auto">
          <a:xfrm>
            <a:off x="4457700" y="5121275"/>
            <a:ext cx="153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Mammary gland</a:t>
            </a:r>
          </a:p>
        </p:txBody>
      </p:sp>
      <p:sp>
        <p:nvSpPr>
          <p:cNvPr id="11279" name="Rectangle 50"/>
          <p:cNvSpPr>
            <a:spLocks noChangeArrowheads="1"/>
          </p:cNvSpPr>
          <p:nvPr/>
        </p:nvSpPr>
        <p:spPr bwMode="auto">
          <a:xfrm>
            <a:off x="4438650" y="5578475"/>
            <a:ext cx="1260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b) Side view.</a:t>
            </a:r>
          </a:p>
        </p:txBody>
      </p:sp>
      <p:sp>
        <p:nvSpPr>
          <p:cNvPr id="11280" name="Rectangle 51"/>
          <p:cNvSpPr>
            <a:spLocks noChangeArrowheads="1"/>
          </p:cNvSpPr>
          <p:nvPr/>
        </p:nvSpPr>
        <p:spPr bwMode="auto">
          <a:xfrm>
            <a:off x="238125" y="5588000"/>
            <a:ext cx="13382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15900" indent="-2159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/>
            </a:pPr>
            <a:r>
              <a:rPr lang="en-US" altLang="en-US" sz="1400" b="1">
                <a:latin typeface="Helvetica" pitchFamily="84" charset="0"/>
              </a:rPr>
              <a:t>Front view.</a:t>
            </a:r>
          </a:p>
        </p:txBody>
      </p:sp>
      <p:sp>
        <p:nvSpPr>
          <p:cNvPr id="11281" name="Line 52"/>
          <p:cNvSpPr>
            <a:spLocks noChangeShapeType="1"/>
          </p:cNvSpPr>
          <p:nvPr/>
        </p:nvSpPr>
        <p:spPr bwMode="auto">
          <a:xfrm flipV="1">
            <a:off x="2293938" y="927100"/>
            <a:ext cx="2084387" cy="3381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53"/>
          <p:cNvSpPr>
            <a:spLocks noChangeShapeType="1"/>
          </p:cNvSpPr>
          <p:nvPr/>
        </p:nvSpPr>
        <p:spPr bwMode="auto">
          <a:xfrm flipV="1">
            <a:off x="1504950" y="1349375"/>
            <a:ext cx="2962275" cy="5238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Line 54"/>
          <p:cNvSpPr>
            <a:spLocks noChangeShapeType="1"/>
          </p:cNvSpPr>
          <p:nvPr/>
        </p:nvSpPr>
        <p:spPr bwMode="auto">
          <a:xfrm flipV="1">
            <a:off x="1711325" y="1758950"/>
            <a:ext cx="2800350" cy="4794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0" name="Line 55"/>
          <p:cNvSpPr>
            <a:spLocks noChangeShapeType="1"/>
          </p:cNvSpPr>
          <p:nvPr/>
        </p:nvSpPr>
        <p:spPr bwMode="auto">
          <a:xfrm flipV="1">
            <a:off x="2470150" y="2171700"/>
            <a:ext cx="2333625" cy="8699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Line 56"/>
          <p:cNvSpPr>
            <a:spLocks noChangeShapeType="1"/>
          </p:cNvSpPr>
          <p:nvPr/>
        </p:nvSpPr>
        <p:spPr bwMode="auto">
          <a:xfrm flipV="1">
            <a:off x="3098800" y="2587625"/>
            <a:ext cx="1841500" cy="5238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2" name="Line 57"/>
          <p:cNvSpPr>
            <a:spLocks noChangeShapeType="1"/>
          </p:cNvSpPr>
          <p:nvPr/>
        </p:nvSpPr>
        <p:spPr bwMode="auto">
          <a:xfrm flipV="1">
            <a:off x="3041650" y="3006725"/>
            <a:ext cx="1905000" cy="3746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3" name="Line 58"/>
          <p:cNvSpPr>
            <a:spLocks noChangeShapeType="1"/>
          </p:cNvSpPr>
          <p:nvPr/>
        </p:nvSpPr>
        <p:spPr bwMode="auto">
          <a:xfrm flipV="1">
            <a:off x="2057400" y="3406775"/>
            <a:ext cx="2638425" cy="7461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8" name="Line 59"/>
          <p:cNvSpPr>
            <a:spLocks noChangeShapeType="1"/>
          </p:cNvSpPr>
          <p:nvPr/>
        </p:nvSpPr>
        <p:spPr bwMode="auto">
          <a:xfrm flipV="1">
            <a:off x="2698750" y="4022725"/>
            <a:ext cx="1768475" cy="3429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9" name="Line 60"/>
          <p:cNvSpPr>
            <a:spLocks noChangeShapeType="1"/>
          </p:cNvSpPr>
          <p:nvPr/>
        </p:nvSpPr>
        <p:spPr bwMode="auto">
          <a:xfrm>
            <a:off x="5280025" y="946150"/>
            <a:ext cx="13557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0" name="Line 61"/>
          <p:cNvSpPr>
            <a:spLocks noChangeShapeType="1"/>
          </p:cNvSpPr>
          <p:nvPr/>
        </p:nvSpPr>
        <p:spPr bwMode="auto">
          <a:xfrm>
            <a:off x="5172075" y="1352550"/>
            <a:ext cx="10128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1" name="Line 62"/>
          <p:cNvSpPr>
            <a:spLocks noChangeShapeType="1"/>
          </p:cNvSpPr>
          <p:nvPr/>
        </p:nvSpPr>
        <p:spPr bwMode="auto">
          <a:xfrm>
            <a:off x="5565775" y="1781175"/>
            <a:ext cx="11017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8" name="Line 63"/>
          <p:cNvSpPr>
            <a:spLocks noChangeShapeType="1"/>
          </p:cNvSpPr>
          <p:nvPr/>
        </p:nvSpPr>
        <p:spPr bwMode="auto">
          <a:xfrm>
            <a:off x="5397500" y="2184400"/>
            <a:ext cx="2889250" cy="13239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9" name="Line 64"/>
          <p:cNvSpPr>
            <a:spLocks noChangeShapeType="1"/>
          </p:cNvSpPr>
          <p:nvPr/>
        </p:nvSpPr>
        <p:spPr bwMode="auto">
          <a:xfrm>
            <a:off x="6048375" y="3457575"/>
            <a:ext cx="1193800" cy="2667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4" name="Line 65"/>
          <p:cNvSpPr>
            <a:spLocks noChangeShapeType="1"/>
          </p:cNvSpPr>
          <p:nvPr/>
        </p:nvSpPr>
        <p:spPr bwMode="auto">
          <a:xfrm>
            <a:off x="6067425" y="4044950"/>
            <a:ext cx="2222500" cy="4159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5" name="Line 66"/>
          <p:cNvSpPr>
            <a:spLocks noChangeShapeType="1"/>
          </p:cNvSpPr>
          <p:nvPr/>
        </p:nvSpPr>
        <p:spPr bwMode="auto">
          <a:xfrm>
            <a:off x="5143500" y="4457700"/>
            <a:ext cx="15081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6" name="Line 67"/>
          <p:cNvSpPr>
            <a:spLocks noChangeShapeType="1"/>
          </p:cNvSpPr>
          <p:nvPr/>
        </p:nvSpPr>
        <p:spPr bwMode="auto">
          <a:xfrm>
            <a:off x="5267325" y="4860925"/>
            <a:ext cx="12001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7" name="Line 68"/>
          <p:cNvSpPr>
            <a:spLocks noChangeShapeType="1"/>
          </p:cNvSpPr>
          <p:nvPr/>
        </p:nvSpPr>
        <p:spPr bwMode="auto">
          <a:xfrm flipV="1">
            <a:off x="5927725" y="4841875"/>
            <a:ext cx="1743075" cy="4286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8" name="AutoShape 69"/>
          <p:cNvSpPr>
            <a:spLocks/>
          </p:cNvSpPr>
          <p:nvPr/>
        </p:nvSpPr>
        <p:spPr bwMode="auto">
          <a:xfrm rot="-5400000">
            <a:off x="7556500" y="4156075"/>
            <a:ext cx="152400" cy="1212850"/>
          </a:xfrm>
          <a:prstGeom prst="leftBracket">
            <a:avLst>
              <a:gd name="adj" fmla="val 906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41"/>
    </mc:Choice>
    <mc:Fallback xmlns="">
      <p:transition spd="slow" advTm="63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27" grpId="0"/>
      <p:bldP spid="30729" grpId="0"/>
      <p:bldP spid="30730" grpId="0"/>
      <p:bldP spid="30740" grpId="0" animBg="1"/>
      <p:bldP spid="30742" grpId="0" animBg="1"/>
      <p:bldP spid="30743" grpId="0" animBg="1"/>
      <p:bldP spid="30748" grpId="0" animBg="1"/>
      <p:bldP spid="3074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1|34.6|28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|0|38.3|5.5|17.6|6.6|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2|1|4.2|3.7|20|11|2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1|19.8|4.6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Harddrive:Applications:Microsoft Office 2004:Templates:My Templates:Johnson_6e_Lecture_template1.pot</Template>
  <TotalTime>6569</TotalTime>
  <Words>302</Words>
  <Application>Microsoft Office PowerPoint</Application>
  <PresentationFormat>On-screen Show (4:3)</PresentationFormat>
  <Paragraphs>80</Paragraphs>
  <Slides>8</Slides>
  <Notes>8</Notes>
  <HiddenSlides>0</HiddenSlides>
  <MMClips>8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Johnson_6e_PPT_template</vt:lpstr>
      <vt:lpstr>Johnson_6e_PPT_template-blank</vt:lpstr>
      <vt:lpstr>Johnson_6e_PPT_template_2line</vt:lpstr>
      <vt:lpstr>Female Reproductive System Produces Eggs and Supports Pregnancy</vt:lpstr>
      <vt:lpstr>Female Reproductive System Produces Eggs and Supports Pregnancy</vt:lpstr>
      <vt:lpstr>Female Reproductive System Produces Eggs and Supports Pregnancy</vt:lpstr>
      <vt:lpstr>PowerPoint Presentation</vt:lpstr>
      <vt:lpstr>PowerPoint Presentation</vt:lpstr>
      <vt:lpstr>PowerPoint Presentation</vt:lpstr>
      <vt:lpstr>Mammary Glands Nourish the Infant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432</cp:revision>
  <cp:lastPrinted>2002-04-29T18:54:29Z</cp:lastPrinted>
  <dcterms:created xsi:type="dcterms:W3CDTF">2000-12-11T01:39:32Z</dcterms:created>
  <dcterms:modified xsi:type="dcterms:W3CDTF">2016-09-01T13:18:35Z</dcterms:modified>
</cp:coreProperties>
</file>