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6" r:id="rId1"/>
    <p:sldMasterId id="2147483698" r:id="rId2"/>
  </p:sldMasterIdLst>
  <p:notesMasterIdLst>
    <p:notesMasterId r:id="rId8"/>
  </p:notesMasterIdLst>
  <p:handoutMasterIdLst>
    <p:handoutMasterId r:id="rId9"/>
  </p:handoutMasterIdLst>
  <p:sldIdLst>
    <p:sldId id="374" r:id="rId3"/>
    <p:sldId id="402" r:id="rId4"/>
    <p:sldId id="376" r:id="rId5"/>
    <p:sldId id="399" r:id="rId6"/>
    <p:sldId id="403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943">
          <p15:clr>
            <a:srgbClr val="A4A3A4"/>
          </p15:clr>
        </p15:guide>
        <p15:guide id="3" pos="2880">
          <p15:clr>
            <a:srgbClr val="A4A3A4"/>
          </p15:clr>
        </p15:guide>
        <p15:guide id="4" pos="3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88227" autoAdjust="0"/>
  </p:normalViewPr>
  <p:slideViewPr>
    <p:cSldViewPr snapToGrid="0">
      <p:cViewPr varScale="1">
        <p:scale>
          <a:sx n="130" d="100"/>
          <a:sy n="130" d="100"/>
        </p:scale>
        <p:origin x="1068" y="120"/>
      </p:cViewPr>
      <p:guideLst>
        <p:guide orient="horz" pos="4128"/>
        <p:guide orient="horz" pos="943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D0FFE20E-FB72-4B8C-AF45-5212CD75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45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14C505CA-8B64-416F-804A-288C0B2E25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54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338214F2-37D3-45F0-AD75-17B962EFBD24}" type="slidenum">
              <a:rPr lang="en-US" altLang="en-US" sz="1200" smtClean="0">
                <a:latin typeface="Bookman Old Style" pitchFamily="84" charset="0"/>
              </a:rPr>
              <a:pPr/>
              <a:t>1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0F8BA233-46ED-42B9-9699-F1A515EB571A}" type="slidenum">
              <a:rPr lang="en-US" altLang="en-US" sz="1200" smtClean="0">
                <a:latin typeface="Bookman Old Style" pitchFamily="84" charset="0"/>
              </a:rPr>
              <a:pPr/>
              <a:t>3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ECDFA9C7-AC8B-410B-933B-62FC2DA19C5A}" type="slidenum">
              <a:rPr lang="en-US" altLang="en-US" sz="1200" smtClean="0">
                <a:latin typeface="Bookman Old Style" pitchFamily="84" charset="0"/>
              </a:rPr>
              <a:pPr/>
              <a:t>4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727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1364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436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0849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3897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4167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8352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0473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5427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8334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3099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43792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8300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60173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32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8819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7464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127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8465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1040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690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135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1.png"/><Relationship Id="rId2" Type="http://schemas.microsoft.com/office/2007/relationships/media" Target="../media/media5.wav"/><Relationship Id="rId1" Type="http://schemas.openxmlformats.org/officeDocument/2006/relationships/tags" Target="../tags/tag4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Sperm Production Requires Several Cell Divisions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411288"/>
            <a:ext cx="8561388" cy="5167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900"/>
              <a:t>Several cell divisions (mitosis and meiosis) in seminiferous tubules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900"/>
              <a:t>Purpose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Produce a large number of sperm with half the number of chromosomes of somatic cells (haploid)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900"/>
              <a:t>Sequence of cell types, leading to sperm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/>
              <a:t>Spermatogonia (2</a:t>
            </a:r>
            <a:r>
              <a:rPr lang="en-US" altLang="en-US" i="1"/>
              <a:t>n</a:t>
            </a:r>
            <a:r>
              <a:rPr lang="en-US" altLang="en-US"/>
              <a:t>), primary spermatocyte (2</a:t>
            </a:r>
            <a:r>
              <a:rPr lang="en-US" altLang="en-US" i="1"/>
              <a:t>n</a:t>
            </a:r>
            <a:r>
              <a:rPr lang="en-US" altLang="en-US"/>
              <a:t>), secondary spermatocyte (</a:t>
            </a:r>
            <a:r>
              <a:rPr lang="en-US" altLang="en-US" i="1"/>
              <a:t>n</a:t>
            </a:r>
            <a:r>
              <a:rPr lang="en-US" altLang="en-US"/>
              <a:t>), spermatids (</a:t>
            </a:r>
            <a:r>
              <a:rPr lang="en-US" altLang="en-US" i="1"/>
              <a:t>n</a:t>
            </a:r>
            <a:r>
              <a:rPr lang="en-US" altLang="en-US"/>
              <a:t>), sperm (</a:t>
            </a:r>
            <a:r>
              <a:rPr lang="en-US" altLang="en-US" i="1"/>
              <a:t>n</a:t>
            </a:r>
            <a:r>
              <a:rPr lang="en-US" altLang="en-US"/>
              <a:t>)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z="2900"/>
              <a:t>Sertoli cells provide support, nourishment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73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61" descr="16_02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9"/>
          <a:stretch>
            <a:fillRect/>
          </a:stretch>
        </p:blipFill>
        <p:spPr bwMode="auto">
          <a:xfrm>
            <a:off x="706438" y="50800"/>
            <a:ext cx="7731125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Line 62"/>
          <p:cNvSpPr>
            <a:spLocks noChangeShapeType="1"/>
          </p:cNvSpPr>
          <p:nvPr/>
        </p:nvSpPr>
        <p:spPr bwMode="auto">
          <a:xfrm flipV="1">
            <a:off x="1847850" y="561975"/>
            <a:ext cx="711200" cy="301625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63"/>
          <p:cNvSpPr>
            <a:spLocks noChangeShapeType="1"/>
          </p:cNvSpPr>
          <p:nvPr/>
        </p:nvSpPr>
        <p:spPr bwMode="auto">
          <a:xfrm flipH="1">
            <a:off x="1939925" y="773113"/>
            <a:ext cx="628650" cy="722312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Line 64"/>
          <p:cNvSpPr>
            <a:spLocks noChangeShapeType="1"/>
          </p:cNvSpPr>
          <p:nvPr/>
        </p:nvSpPr>
        <p:spPr bwMode="auto">
          <a:xfrm>
            <a:off x="2778125" y="2381250"/>
            <a:ext cx="0" cy="16510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7" name="Line 65"/>
          <p:cNvSpPr>
            <a:spLocks noChangeShapeType="1"/>
          </p:cNvSpPr>
          <p:nvPr/>
        </p:nvSpPr>
        <p:spPr bwMode="auto">
          <a:xfrm flipV="1">
            <a:off x="4495800" y="963613"/>
            <a:ext cx="0" cy="327025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8" name="Line 66"/>
          <p:cNvSpPr>
            <a:spLocks noChangeShapeType="1"/>
          </p:cNvSpPr>
          <p:nvPr/>
        </p:nvSpPr>
        <p:spPr bwMode="auto">
          <a:xfrm flipV="1">
            <a:off x="5148263" y="671513"/>
            <a:ext cx="0" cy="931862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9" name="Line 67"/>
          <p:cNvSpPr>
            <a:spLocks noChangeShapeType="1"/>
          </p:cNvSpPr>
          <p:nvPr/>
        </p:nvSpPr>
        <p:spPr bwMode="auto">
          <a:xfrm flipV="1">
            <a:off x="5862638" y="963613"/>
            <a:ext cx="0" cy="733425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0" name="Line 68"/>
          <p:cNvSpPr>
            <a:spLocks noChangeShapeType="1"/>
          </p:cNvSpPr>
          <p:nvPr/>
        </p:nvSpPr>
        <p:spPr bwMode="auto">
          <a:xfrm flipV="1">
            <a:off x="6480175" y="676275"/>
            <a:ext cx="0" cy="949325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1" name="Line 69"/>
          <p:cNvSpPr>
            <a:spLocks noChangeShapeType="1"/>
          </p:cNvSpPr>
          <p:nvPr/>
        </p:nvSpPr>
        <p:spPr bwMode="auto">
          <a:xfrm flipV="1">
            <a:off x="7632700" y="682625"/>
            <a:ext cx="0" cy="530225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2" name="Line 70"/>
          <p:cNvSpPr>
            <a:spLocks noChangeShapeType="1"/>
          </p:cNvSpPr>
          <p:nvPr/>
        </p:nvSpPr>
        <p:spPr bwMode="auto">
          <a:xfrm flipV="1">
            <a:off x="8159750" y="968375"/>
            <a:ext cx="0" cy="873125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3" name="Freeform 71"/>
          <p:cNvSpPr>
            <a:spLocks/>
          </p:cNvSpPr>
          <p:nvPr/>
        </p:nvSpPr>
        <p:spPr bwMode="auto">
          <a:xfrm>
            <a:off x="2308225" y="3787775"/>
            <a:ext cx="1339850" cy="615950"/>
          </a:xfrm>
          <a:custGeom>
            <a:avLst/>
            <a:gdLst>
              <a:gd name="T0" fmla="*/ 0 w 844"/>
              <a:gd name="T1" fmla="*/ 0 h 388"/>
              <a:gd name="T2" fmla="*/ 2147483647 w 844"/>
              <a:gd name="T3" fmla="*/ 2147483647 h 388"/>
              <a:gd name="T4" fmla="*/ 2147483647 w 844"/>
              <a:gd name="T5" fmla="*/ 2147483647 h 3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44" h="388">
                <a:moveTo>
                  <a:pt x="0" y="0"/>
                </a:moveTo>
                <a:lnTo>
                  <a:pt x="844" y="184"/>
                </a:lnTo>
                <a:lnTo>
                  <a:pt x="654" y="388"/>
                </a:lnTo>
              </a:path>
            </a:pathLst>
          </a:custGeom>
          <a:noFill/>
          <a:ln w="222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4" name="Line 72"/>
          <p:cNvSpPr>
            <a:spLocks noChangeShapeType="1"/>
          </p:cNvSpPr>
          <p:nvPr/>
        </p:nvSpPr>
        <p:spPr bwMode="auto">
          <a:xfrm>
            <a:off x="2667000" y="4727575"/>
            <a:ext cx="981075" cy="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5" name="Line 73"/>
          <p:cNvSpPr>
            <a:spLocks noChangeShapeType="1"/>
          </p:cNvSpPr>
          <p:nvPr/>
        </p:nvSpPr>
        <p:spPr bwMode="auto">
          <a:xfrm flipV="1">
            <a:off x="6022975" y="3968750"/>
            <a:ext cx="552450" cy="161925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Line 74"/>
          <p:cNvSpPr>
            <a:spLocks noChangeShapeType="1"/>
          </p:cNvSpPr>
          <p:nvPr/>
        </p:nvSpPr>
        <p:spPr bwMode="auto">
          <a:xfrm flipV="1">
            <a:off x="4800600" y="4473575"/>
            <a:ext cx="1781175" cy="606425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7" name="Line 75"/>
          <p:cNvSpPr>
            <a:spLocks noChangeShapeType="1"/>
          </p:cNvSpPr>
          <p:nvPr/>
        </p:nvSpPr>
        <p:spPr bwMode="auto">
          <a:xfrm flipV="1">
            <a:off x="5584825" y="5022850"/>
            <a:ext cx="987425" cy="14605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8" name="Line 76"/>
          <p:cNvSpPr>
            <a:spLocks noChangeShapeType="1"/>
          </p:cNvSpPr>
          <p:nvPr/>
        </p:nvSpPr>
        <p:spPr bwMode="auto">
          <a:xfrm>
            <a:off x="5956300" y="5600700"/>
            <a:ext cx="619125" cy="0"/>
          </a:xfrm>
          <a:prstGeom prst="line">
            <a:avLst/>
          </a:prstGeom>
          <a:noFill/>
          <a:ln w="222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9" name="Line 77"/>
          <p:cNvSpPr>
            <a:spLocks noChangeShapeType="1"/>
          </p:cNvSpPr>
          <p:nvPr/>
        </p:nvSpPr>
        <p:spPr bwMode="auto">
          <a:xfrm flipV="1">
            <a:off x="1847850" y="561975"/>
            <a:ext cx="711200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0" name="Line 78"/>
          <p:cNvSpPr>
            <a:spLocks noChangeShapeType="1"/>
          </p:cNvSpPr>
          <p:nvPr/>
        </p:nvSpPr>
        <p:spPr bwMode="auto">
          <a:xfrm flipH="1">
            <a:off x="1939925" y="773113"/>
            <a:ext cx="628650" cy="722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1" name="Line 79"/>
          <p:cNvSpPr>
            <a:spLocks noChangeShapeType="1"/>
          </p:cNvSpPr>
          <p:nvPr/>
        </p:nvSpPr>
        <p:spPr bwMode="auto">
          <a:xfrm>
            <a:off x="2778125" y="2381250"/>
            <a:ext cx="0" cy="165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2" name="Line 80"/>
          <p:cNvSpPr>
            <a:spLocks noChangeShapeType="1"/>
          </p:cNvSpPr>
          <p:nvPr/>
        </p:nvSpPr>
        <p:spPr bwMode="auto">
          <a:xfrm flipV="1">
            <a:off x="4495800" y="963613"/>
            <a:ext cx="0" cy="327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3" name="Line 81"/>
          <p:cNvSpPr>
            <a:spLocks noChangeShapeType="1"/>
          </p:cNvSpPr>
          <p:nvPr/>
        </p:nvSpPr>
        <p:spPr bwMode="auto">
          <a:xfrm flipV="1">
            <a:off x="5148263" y="671513"/>
            <a:ext cx="0" cy="931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4" name="Line 82"/>
          <p:cNvSpPr>
            <a:spLocks noChangeShapeType="1"/>
          </p:cNvSpPr>
          <p:nvPr/>
        </p:nvSpPr>
        <p:spPr bwMode="auto">
          <a:xfrm flipV="1">
            <a:off x="5862638" y="963613"/>
            <a:ext cx="0" cy="733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5" name="Line 83"/>
          <p:cNvSpPr>
            <a:spLocks noChangeShapeType="1"/>
          </p:cNvSpPr>
          <p:nvPr/>
        </p:nvSpPr>
        <p:spPr bwMode="auto">
          <a:xfrm flipV="1">
            <a:off x="6480175" y="676275"/>
            <a:ext cx="0" cy="949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6" name="Line 84"/>
          <p:cNvSpPr>
            <a:spLocks noChangeShapeType="1"/>
          </p:cNvSpPr>
          <p:nvPr/>
        </p:nvSpPr>
        <p:spPr bwMode="auto">
          <a:xfrm flipV="1">
            <a:off x="7632700" y="682625"/>
            <a:ext cx="0" cy="53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7" name="Line 85"/>
          <p:cNvSpPr>
            <a:spLocks noChangeShapeType="1"/>
          </p:cNvSpPr>
          <p:nvPr/>
        </p:nvSpPr>
        <p:spPr bwMode="auto">
          <a:xfrm flipV="1">
            <a:off x="8159750" y="968375"/>
            <a:ext cx="0" cy="873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8" name="Freeform 86"/>
          <p:cNvSpPr>
            <a:spLocks/>
          </p:cNvSpPr>
          <p:nvPr/>
        </p:nvSpPr>
        <p:spPr bwMode="auto">
          <a:xfrm>
            <a:off x="2308225" y="3787775"/>
            <a:ext cx="1339850" cy="615950"/>
          </a:xfrm>
          <a:custGeom>
            <a:avLst/>
            <a:gdLst>
              <a:gd name="T0" fmla="*/ 0 w 844"/>
              <a:gd name="T1" fmla="*/ 0 h 388"/>
              <a:gd name="T2" fmla="*/ 2147483647 w 844"/>
              <a:gd name="T3" fmla="*/ 2147483647 h 388"/>
              <a:gd name="T4" fmla="*/ 2147483647 w 844"/>
              <a:gd name="T5" fmla="*/ 2147483647 h 38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44" h="388">
                <a:moveTo>
                  <a:pt x="0" y="0"/>
                </a:moveTo>
                <a:lnTo>
                  <a:pt x="844" y="184"/>
                </a:lnTo>
                <a:lnTo>
                  <a:pt x="654" y="388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69" name="Line 87"/>
          <p:cNvSpPr>
            <a:spLocks noChangeShapeType="1"/>
          </p:cNvSpPr>
          <p:nvPr/>
        </p:nvSpPr>
        <p:spPr bwMode="auto">
          <a:xfrm>
            <a:off x="2667000" y="4727575"/>
            <a:ext cx="981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0" name="Line 88"/>
          <p:cNvSpPr>
            <a:spLocks noChangeShapeType="1"/>
          </p:cNvSpPr>
          <p:nvPr/>
        </p:nvSpPr>
        <p:spPr bwMode="auto">
          <a:xfrm flipV="1">
            <a:off x="6022975" y="3968750"/>
            <a:ext cx="552450" cy="16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1" name="Line 89"/>
          <p:cNvSpPr>
            <a:spLocks noChangeShapeType="1"/>
          </p:cNvSpPr>
          <p:nvPr/>
        </p:nvSpPr>
        <p:spPr bwMode="auto">
          <a:xfrm flipV="1">
            <a:off x="4800600" y="4473575"/>
            <a:ext cx="1781175" cy="606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2" name="Line 90"/>
          <p:cNvSpPr>
            <a:spLocks noChangeShapeType="1"/>
          </p:cNvSpPr>
          <p:nvPr/>
        </p:nvSpPr>
        <p:spPr bwMode="auto">
          <a:xfrm flipV="1">
            <a:off x="5584825" y="5022850"/>
            <a:ext cx="987425" cy="146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3" name="Line 91"/>
          <p:cNvSpPr>
            <a:spLocks noChangeShapeType="1"/>
          </p:cNvSpPr>
          <p:nvPr/>
        </p:nvSpPr>
        <p:spPr bwMode="auto">
          <a:xfrm>
            <a:off x="5956300" y="5600700"/>
            <a:ext cx="619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4" name="Rectangle 92"/>
          <p:cNvSpPr>
            <a:spLocks noChangeArrowheads="1"/>
          </p:cNvSpPr>
          <p:nvPr/>
        </p:nvSpPr>
        <p:spPr bwMode="auto">
          <a:xfrm>
            <a:off x="2500313" y="457200"/>
            <a:ext cx="97948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Ductus deferens</a:t>
            </a:r>
          </a:p>
        </p:txBody>
      </p:sp>
      <p:sp>
        <p:nvSpPr>
          <p:cNvPr id="10275" name="Rectangle 93"/>
          <p:cNvSpPr>
            <a:spLocks noChangeArrowheads="1"/>
          </p:cNvSpPr>
          <p:nvPr/>
        </p:nvSpPr>
        <p:spPr bwMode="auto">
          <a:xfrm>
            <a:off x="2501900" y="671513"/>
            <a:ext cx="725488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Epididymis</a:t>
            </a:r>
          </a:p>
        </p:txBody>
      </p:sp>
      <p:sp>
        <p:nvSpPr>
          <p:cNvPr id="10276" name="Rectangle 94"/>
          <p:cNvSpPr>
            <a:spLocks noChangeArrowheads="1"/>
          </p:cNvSpPr>
          <p:nvPr/>
        </p:nvSpPr>
        <p:spPr bwMode="auto">
          <a:xfrm>
            <a:off x="2495550" y="2508250"/>
            <a:ext cx="815975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Uncoiled</a:t>
            </a:r>
          </a:p>
          <a:p>
            <a:r>
              <a:rPr lang="en-US" altLang="en-US" sz="800" b="1">
                <a:latin typeface="Helvetica" pitchFamily="84" charset="0"/>
              </a:rPr>
              <a:t>seminiferous</a:t>
            </a:r>
          </a:p>
          <a:p>
            <a:r>
              <a:rPr lang="en-US" altLang="en-US" sz="800" b="1">
                <a:latin typeface="Helvetica" pitchFamily="84" charset="0"/>
              </a:rPr>
              <a:t>tubule</a:t>
            </a:r>
          </a:p>
        </p:txBody>
      </p:sp>
      <p:sp>
        <p:nvSpPr>
          <p:cNvPr id="10277" name="Rectangle 95"/>
          <p:cNvSpPr>
            <a:spLocks noChangeArrowheads="1"/>
          </p:cNvSpPr>
          <p:nvPr/>
        </p:nvSpPr>
        <p:spPr bwMode="auto">
          <a:xfrm>
            <a:off x="660400" y="3152775"/>
            <a:ext cx="22415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20650" indent="-1206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buFont typeface="Helvetica" pitchFamily="84" charset="0"/>
              <a:buAutoNum type="alphaLcParenR"/>
            </a:pPr>
            <a:r>
              <a:rPr lang="en-US" altLang="en-US" sz="800" b="1">
                <a:latin typeface="Helvetica" pitchFamily="84" charset="0"/>
              </a:rPr>
              <a:t>Partial cross section of a testis showing</a:t>
            </a:r>
          </a:p>
          <a:p>
            <a:r>
              <a:rPr lang="en-US" altLang="en-US" sz="800" b="1">
                <a:latin typeface="Helvetica" pitchFamily="84" charset="0"/>
              </a:rPr>
              <a:t>	the coiled seminiferous tubules. </a:t>
            </a:r>
          </a:p>
        </p:txBody>
      </p:sp>
      <p:sp>
        <p:nvSpPr>
          <p:cNvPr id="10278" name="Rectangle 96"/>
          <p:cNvSpPr>
            <a:spLocks noChangeArrowheads="1"/>
          </p:cNvSpPr>
          <p:nvPr/>
        </p:nvSpPr>
        <p:spPr bwMode="auto">
          <a:xfrm>
            <a:off x="3590925" y="3975100"/>
            <a:ext cx="92392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Interstitial cells</a:t>
            </a:r>
          </a:p>
        </p:txBody>
      </p:sp>
      <p:sp>
        <p:nvSpPr>
          <p:cNvPr id="10279" name="Rectangle 97"/>
          <p:cNvSpPr>
            <a:spLocks noChangeArrowheads="1"/>
          </p:cNvSpPr>
          <p:nvPr/>
        </p:nvSpPr>
        <p:spPr bwMode="auto">
          <a:xfrm>
            <a:off x="3590925" y="4616450"/>
            <a:ext cx="84455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Tubule lumen</a:t>
            </a:r>
          </a:p>
        </p:txBody>
      </p:sp>
      <p:sp>
        <p:nvSpPr>
          <p:cNvPr id="10280" name="Rectangle 98"/>
          <p:cNvSpPr>
            <a:spLocks noChangeArrowheads="1"/>
          </p:cNvSpPr>
          <p:nvPr/>
        </p:nvSpPr>
        <p:spPr bwMode="auto">
          <a:xfrm>
            <a:off x="660400" y="5915025"/>
            <a:ext cx="28225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31763" indent="-131763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buFont typeface="Helvetica" pitchFamily="84" charset="0"/>
              <a:buAutoNum type="alphaLcParenR" startAt="3"/>
            </a:pPr>
            <a:r>
              <a:rPr lang="en-US" altLang="en-US" sz="800" b="1">
                <a:latin typeface="Helvetica" pitchFamily="84" charset="0"/>
              </a:rPr>
              <a:t>A cross section through a seminiferous tubule</a:t>
            </a:r>
          </a:p>
          <a:p>
            <a:r>
              <a:rPr lang="en-US" altLang="en-US" sz="800" b="1">
                <a:latin typeface="Helvetica" pitchFamily="84" charset="0"/>
              </a:rPr>
              <a:t>	(</a:t>
            </a:r>
            <a:r>
              <a:rPr lang="en-US" altLang="en-US" sz="800" b="1">
                <a:latin typeface="Helvetica" pitchFamily="84" charset="0"/>
                <a:sym typeface="Symbol" pitchFamily="84" charset="2"/>
              </a:rPr>
              <a:t></a:t>
            </a:r>
            <a:r>
              <a:rPr lang="en-US" altLang="en-US" sz="800" b="1">
                <a:latin typeface="Helvetica" pitchFamily="84" charset="0"/>
              </a:rPr>
              <a:t>100) showing the location of the testosterone-</a:t>
            </a:r>
          </a:p>
          <a:p>
            <a:r>
              <a:rPr lang="en-US" altLang="en-US" sz="800" b="1">
                <a:latin typeface="Helvetica" pitchFamily="84" charset="0"/>
              </a:rPr>
              <a:t>	producing interstitial cells between the tubules.</a:t>
            </a:r>
          </a:p>
          <a:p>
            <a:r>
              <a:rPr lang="en-US" altLang="en-US" sz="800" b="1">
                <a:latin typeface="Helvetica" pitchFamily="84" charset="0"/>
              </a:rPr>
              <a:t>	Mature sperm are visible within the lumen of tubule.</a:t>
            </a:r>
          </a:p>
        </p:txBody>
      </p:sp>
      <p:sp>
        <p:nvSpPr>
          <p:cNvPr id="10281" name="Rectangle 99"/>
          <p:cNvSpPr>
            <a:spLocks noChangeArrowheads="1"/>
          </p:cNvSpPr>
          <p:nvPr/>
        </p:nvSpPr>
        <p:spPr bwMode="auto">
          <a:xfrm>
            <a:off x="4067175" y="5927725"/>
            <a:ext cx="323056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33350" indent="-1333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buFont typeface="Helvetica" pitchFamily="84" charset="0"/>
              <a:buAutoNum type="alphaLcParenR" startAt="4"/>
            </a:pPr>
            <a:r>
              <a:rPr lang="en-US" altLang="en-US" sz="800" b="1">
                <a:latin typeface="Helvetica" pitchFamily="84" charset="0"/>
              </a:rPr>
              <a:t>Illustration of a sperm, showing the head, midpiece, and tail.</a:t>
            </a:r>
          </a:p>
        </p:txBody>
      </p:sp>
      <p:sp>
        <p:nvSpPr>
          <p:cNvPr id="10282" name="Rectangle 100"/>
          <p:cNvSpPr>
            <a:spLocks noChangeArrowheads="1"/>
          </p:cNvSpPr>
          <p:nvPr/>
        </p:nvSpPr>
        <p:spPr bwMode="auto">
          <a:xfrm>
            <a:off x="6518275" y="5429250"/>
            <a:ext cx="1765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Acrosome contains the enzymes</a:t>
            </a:r>
          </a:p>
          <a:p>
            <a:r>
              <a:rPr lang="en-US" altLang="en-US" sz="800" b="1">
                <a:latin typeface="Helvetica" pitchFamily="84" charset="0"/>
              </a:rPr>
              <a:t>that assist fertilization</a:t>
            </a:r>
          </a:p>
        </p:txBody>
      </p:sp>
      <p:sp>
        <p:nvSpPr>
          <p:cNvPr id="10283" name="Rectangle 101"/>
          <p:cNvSpPr>
            <a:spLocks noChangeArrowheads="1"/>
          </p:cNvSpPr>
          <p:nvPr/>
        </p:nvSpPr>
        <p:spPr bwMode="auto">
          <a:xfrm>
            <a:off x="6518275" y="4845050"/>
            <a:ext cx="1403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Head contains the male’s</a:t>
            </a:r>
          </a:p>
          <a:p>
            <a:r>
              <a:rPr lang="en-US" altLang="en-US" sz="800" b="1">
                <a:latin typeface="Helvetica" pitchFamily="84" charset="0"/>
              </a:rPr>
              <a:t>chromosomes</a:t>
            </a:r>
          </a:p>
        </p:txBody>
      </p:sp>
      <p:sp>
        <p:nvSpPr>
          <p:cNvPr id="10284" name="Rectangle 102"/>
          <p:cNvSpPr>
            <a:spLocks noChangeArrowheads="1"/>
          </p:cNvSpPr>
          <p:nvPr/>
        </p:nvSpPr>
        <p:spPr bwMode="auto">
          <a:xfrm>
            <a:off x="6518275" y="4295775"/>
            <a:ext cx="1838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Midpiece contains mitochondria</a:t>
            </a:r>
          </a:p>
          <a:p>
            <a:r>
              <a:rPr lang="en-US" altLang="en-US" sz="800" b="1">
                <a:latin typeface="Helvetica" pitchFamily="84" charset="0"/>
              </a:rPr>
              <a:t>that produce energy for the sperm</a:t>
            </a:r>
          </a:p>
        </p:txBody>
      </p:sp>
      <p:sp>
        <p:nvSpPr>
          <p:cNvPr id="10285" name="Rectangle 103"/>
          <p:cNvSpPr>
            <a:spLocks noChangeArrowheads="1"/>
          </p:cNvSpPr>
          <p:nvPr/>
        </p:nvSpPr>
        <p:spPr bwMode="auto">
          <a:xfrm>
            <a:off x="6518275" y="3784600"/>
            <a:ext cx="13811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Tail whiplike movements</a:t>
            </a:r>
          </a:p>
          <a:p>
            <a:r>
              <a:rPr lang="en-US" altLang="en-US" sz="800" b="1">
                <a:latin typeface="Helvetica" pitchFamily="84" charset="0"/>
              </a:rPr>
              <a:t>propel the sperm </a:t>
            </a:r>
          </a:p>
        </p:txBody>
      </p:sp>
      <p:sp>
        <p:nvSpPr>
          <p:cNvPr id="10286" name="Rectangle 104"/>
          <p:cNvSpPr>
            <a:spLocks noChangeArrowheads="1"/>
          </p:cNvSpPr>
          <p:nvPr/>
        </p:nvSpPr>
        <p:spPr bwMode="auto">
          <a:xfrm>
            <a:off x="4067175" y="3149600"/>
            <a:ext cx="4048125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27000" indent="-1270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buFont typeface="Helvetica" pitchFamily="84" charset="0"/>
              <a:buAutoNum type="alphaLcParenR" startAt="2"/>
            </a:pPr>
            <a:r>
              <a:rPr lang="en-US" altLang="en-US" sz="800" b="1">
                <a:latin typeface="Helvetica" pitchFamily="84" charset="0"/>
              </a:rPr>
              <a:t>Sperm originate from undifferentiated spermatogonia located near the</a:t>
            </a:r>
          </a:p>
          <a:p>
            <a:r>
              <a:rPr lang="en-US" altLang="en-US" sz="800" b="1">
                <a:latin typeface="Helvetica" pitchFamily="84" charset="0"/>
              </a:rPr>
              <a:t>	outer surface of a seminiferous tubule. The production of sperm is supported</a:t>
            </a:r>
          </a:p>
          <a:p>
            <a:r>
              <a:rPr lang="en-US" altLang="en-US" sz="800" b="1">
                <a:latin typeface="Helvetica" pitchFamily="84" charset="0"/>
              </a:rPr>
              <a:t>	by Sertoli cells.</a:t>
            </a:r>
          </a:p>
        </p:txBody>
      </p:sp>
      <p:sp>
        <p:nvSpPr>
          <p:cNvPr id="10287" name="Rectangle 105"/>
          <p:cNvSpPr>
            <a:spLocks noChangeArrowheads="1"/>
          </p:cNvSpPr>
          <p:nvPr/>
        </p:nvSpPr>
        <p:spPr bwMode="auto">
          <a:xfrm>
            <a:off x="5289550" y="1177925"/>
            <a:ext cx="5286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Sertoli </a:t>
            </a:r>
          </a:p>
          <a:p>
            <a:r>
              <a:rPr lang="en-US" altLang="en-US" sz="800" b="1">
                <a:latin typeface="Helvetica" pitchFamily="84" charset="0"/>
              </a:rPr>
              <a:t>cell</a:t>
            </a:r>
          </a:p>
        </p:txBody>
      </p:sp>
      <p:sp>
        <p:nvSpPr>
          <p:cNvPr id="10288" name="Rectangle 106"/>
          <p:cNvSpPr>
            <a:spLocks noChangeArrowheads="1"/>
          </p:cNvSpPr>
          <p:nvPr/>
        </p:nvSpPr>
        <p:spPr bwMode="auto">
          <a:xfrm>
            <a:off x="4098925" y="663575"/>
            <a:ext cx="1019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Spermatogonium</a:t>
            </a:r>
          </a:p>
          <a:p>
            <a:r>
              <a:rPr lang="en-US" altLang="en-US" sz="800" b="1">
                <a:latin typeface="Helvetica" pitchFamily="84" charset="0"/>
              </a:rPr>
              <a:t>(diploid)</a:t>
            </a:r>
          </a:p>
        </p:txBody>
      </p:sp>
      <p:sp>
        <p:nvSpPr>
          <p:cNvPr id="10289" name="Rectangle 107"/>
          <p:cNvSpPr>
            <a:spLocks noChangeArrowheads="1"/>
          </p:cNvSpPr>
          <p:nvPr/>
        </p:nvSpPr>
        <p:spPr bwMode="auto">
          <a:xfrm>
            <a:off x="4733925" y="374650"/>
            <a:ext cx="8445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Primary </a:t>
            </a:r>
          </a:p>
          <a:p>
            <a:r>
              <a:rPr lang="en-US" altLang="en-US" sz="800" b="1">
                <a:latin typeface="Helvetica" pitchFamily="84" charset="0"/>
              </a:rPr>
              <a:t>spermatocyte</a:t>
            </a:r>
          </a:p>
        </p:txBody>
      </p:sp>
      <p:sp>
        <p:nvSpPr>
          <p:cNvPr id="10290" name="Rectangle 108"/>
          <p:cNvSpPr>
            <a:spLocks noChangeArrowheads="1"/>
          </p:cNvSpPr>
          <p:nvPr/>
        </p:nvSpPr>
        <p:spPr bwMode="auto">
          <a:xfrm>
            <a:off x="5445125" y="666750"/>
            <a:ext cx="8445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Secondary </a:t>
            </a:r>
          </a:p>
          <a:p>
            <a:r>
              <a:rPr lang="en-US" altLang="en-US" sz="800" b="1">
                <a:latin typeface="Helvetica" pitchFamily="84" charset="0"/>
              </a:rPr>
              <a:t>spermatocyte</a:t>
            </a:r>
          </a:p>
        </p:txBody>
      </p:sp>
      <p:sp>
        <p:nvSpPr>
          <p:cNvPr id="10291" name="Rectangle 109"/>
          <p:cNvSpPr>
            <a:spLocks noChangeArrowheads="1"/>
          </p:cNvSpPr>
          <p:nvPr/>
        </p:nvSpPr>
        <p:spPr bwMode="auto">
          <a:xfrm>
            <a:off x="6121400" y="374650"/>
            <a:ext cx="1003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Early spermatids</a:t>
            </a:r>
          </a:p>
          <a:p>
            <a:r>
              <a:rPr lang="en-US" altLang="en-US" sz="800" b="1">
                <a:latin typeface="Helvetica" pitchFamily="84" charset="0"/>
              </a:rPr>
              <a:t>(haploid)</a:t>
            </a:r>
          </a:p>
        </p:txBody>
      </p:sp>
      <p:sp>
        <p:nvSpPr>
          <p:cNvPr id="10292" name="Rectangle 110"/>
          <p:cNvSpPr>
            <a:spLocks noChangeArrowheads="1"/>
          </p:cNvSpPr>
          <p:nvPr/>
        </p:nvSpPr>
        <p:spPr bwMode="auto">
          <a:xfrm>
            <a:off x="6775450" y="673100"/>
            <a:ext cx="7254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Late</a:t>
            </a:r>
          </a:p>
          <a:p>
            <a:r>
              <a:rPr lang="en-US" altLang="en-US" sz="800" b="1">
                <a:latin typeface="Helvetica" pitchFamily="84" charset="0"/>
              </a:rPr>
              <a:t>spermatids</a:t>
            </a:r>
          </a:p>
        </p:txBody>
      </p:sp>
      <p:sp>
        <p:nvSpPr>
          <p:cNvPr id="10293" name="Rectangle 111"/>
          <p:cNvSpPr>
            <a:spLocks noChangeArrowheads="1"/>
          </p:cNvSpPr>
          <p:nvPr/>
        </p:nvSpPr>
        <p:spPr bwMode="auto">
          <a:xfrm>
            <a:off x="7264400" y="374650"/>
            <a:ext cx="9747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Immature sperm</a:t>
            </a:r>
          </a:p>
          <a:p>
            <a:r>
              <a:rPr lang="en-US" altLang="en-US" sz="800" b="1">
                <a:latin typeface="Helvetica" pitchFamily="84" charset="0"/>
              </a:rPr>
              <a:t>(haploid)</a:t>
            </a:r>
          </a:p>
        </p:txBody>
      </p:sp>
      <p:sp>
        <p:nvSpPr>
          <p:cNvPr id="10294" name="Rectangle 112"/>
          <p:cNvSpPr>
            <a:spLocks noChangeArrowheads="1"/>
          </p:cNvSpPr>
          <p:nvPr/>
        </p:nvSpPr>
        <p:spPr bwMode="auto">
          <a:xfrm>
            <a:off x="7908925" y="673100"/>
            <a:ext cx="5175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Tubule</a:t>
            </a:r>
          </a:p>
          <a:p>
            <a:r>
              <a:rPr lang="en-US" altLang="en-US" sz="800" b="1">
                <a:latin typeface="Helvetica" pitchFamily="84" charset="0"/>
              </a:rPr>
              <a:t>lumen </a:t>
            </a:r>
          </a:p>
        </p:txBody>
      </p:sp>
      <p:sp>
        <p:nvSpPr>
          <p:cNvPr id="10295" name="Rectangle 113"/>
          <p:cNvSpPr>
            <a:spLocks noChangeArrowheads="1"/>
          </p:cNvSpPr>
          <p:nvPr/>
        </p:nvSpPr>
        <p:spPr bwMode="auto">
          <a:xfrm>
            <a:off x="6165850" y="2768600"/>
            <a:ext cx="64135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Meiosis II</a:t>
            </a:r>
          </a:p>
        </p:txBody>
      </p:sp>
      <p:sp>
        <p:nvSpPr>
          <p:cNvPr id="10296" name="Rectangle 114"/>
          <p:cNvSpPr>
            <a:spLocks noChangeArrowheads="1"/>
          </p:cNvSpPr>
          <p:nvPr/>
        </p:nvSpPr>
        <p:spPr bwMode="auto">
          <a:xfrm>
            <a:off x="5470525" y="2768600"/>
            <a:ext cx="61277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Meiosis I</a:t>
            </a:r>
          </a:p>
        </p:txBody>
      </p:sp>
      <p:sp>
        <p:nvSpPr>
          <p:cNvPr id="10297" name="Rectangle 115"/>
          <p:cNvSpPr>
            <a:spLocks noChangeArrowheads="1"/>
          </p:cNvSpPr>
          <p:nvPr/>
        </p:nvSpPr>
        <p:spPr bwMode="auto">
          <a:xfrm>
            <a:off x="4846638" y="2768600"/>
            <a:ext cx="5334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>
                <a:latin typeface="Helvetica" pitchFamily="84" charset="0"/>
              </a:rPr>
              <a:t>Mitosis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606"/>
    </mc:Choice>
    <mc:Fallback xmlns="">
      <p:transition spd="slow" advTm="80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Testosterone Affects Male Reproductive Capacity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95288" y="1585913"/>
            <a:ext cx="8305800" cy="4495800"/>
          </a:xfrm>
        </p:spPr>
        <p:txBody>
          <a:bodyPr/>
          <a:lstStyle/>
          <a:p>
            <a:r>
              <a:rPr lang="en-US" altLang="en-US"/>
              <a:t>Testosterone</a:t>
            </a:r>
            <a:endParaRPr lang="en-US" altLang="en-US" sz="2900"/>
          </a:p>
          <a:p>
            <a:pPr lvl="1"/>
            <a:r>
              <a:rPr lang="en-US" altLang="en-US"/>
              <a:t>Steroid hormone produced by </a:t>
            </a:r>
            <a:r>
              <a:rPr lang="en-US" altLang="en-US" b="1"/>
              <a:t>interstitial cells </a:t>
            </a:r>
            <a:r>
              <a:rPr lang="en-US" altLang="en-US"/>
              <a:t>in testes (between seminiferous tubules)</a:t>
            </a:r>
          </a:p>
          <a:p>
            <a:pPr lvl="1"/>
            <a:r>
              <a:rPr lang="en-US" altLang="en-US"/>
              <a:t>Function	</a:t>
            </a:r>
          </a:p>
          <a:p>
            <a:pPr lvl="2"/>
            <a:r>
              <a:rPr lang="en-US" altLang="en-US"/>
              <a:t>controls growth and function of male reproductive tissues</a:t>
            </a:r>
          </a:p>
          <a:p>
            <a:pPr lvl="2"/>
            <a:r>
              <a:rPr lang="en-US" altLang="en-US"/>
              <a:t>stimulates aggression and sexual behavior</a:t>
            </a:r>
          </a:p>
          <a:p>
            <a:pPr lvl="2"/>
            <a:r>
              <a:rPr lang="en-US" altLang="en-US"/>
              <a:t>secondary sexual characteristics</a:t>
            </a:r>
          </a:p>
          <a:p>
            <a:pPr lvl="1"/>
            <a:r>
              <a:rPr lang="en-US" altLang="en-US"/>
              <a:t>Determines rate of sperm formation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69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Testosterone Affects Male Reproductive Capacity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Hormones that regulate testosterone and sperm production</a:t>
            </a:r>
            <a:endParaRPr lang="en-US" altLang="en-US" sz="2900"/>
          </a:p>
          <a:p>
            <a:pPr lvl="1">
              <a:lnSpc>
                <a:spcPct val="90000"/>
              </a:lnSpc>
            </a:pPr>
            <a:r>
              <a:rPr lang="en-US" altLang="en-US"/>
              <a:t>Gonadotropin-releasing hormone (</a:t>
            </a:r>
            <a:r>
              <a:rPr lang="en-US" altLang="en-US" b="1"/>
              <a:t>GnRH</a:t>
            </a:r>
            <a:r>
              <a:rPr lang="en-US" altLang="en-US"/>
              <a:t>) from hypothalamus</a:t>
            </a:r>
          </a:p>
          <a:p>
            <a:pPr lvl="1">
              <a:lnSpc>
                <a:spcPct val="90000"/>
              </a:lnSpc>
            </a:pPr>
            <a:r>
              <a:rPr lang="en-US" altLang="en-US" b="1"/>
              <a:t>LH</a:t>
            </a:r>
            <a:r>
              <a:rPr lang="en-US" altLang="en-US"/>
              <a:t> (from anterior pituitary) stimulates production of testosterone</a:t>
            </a:r>
          </a:p>
          <a:p>
            <a:pPr lvl="1">
              <a:lnSpc>
                <a:spcPct val="90000"/>
              </a:lnSpc>
            </a:pPr>
            <a:r>
              <a:rPr lang="en-US" altLang="en-US" b="1"/>
              <a:t>FSH</a:t>
            </a:r>
            <a:r>
              <a:rPr lang="en-US" altLang="en-US"/>
              <a:t> (from anterior pituitary) may enhance sperm formation with Sertoli cells</a:t>
            </a:r>
          </a:p>
          <a:p>
            <a:pPr lvl="1">
              <a:lnSpc>
                <a:spcPct val="90000"/>
              </a:lnSpc>
            </a:pPr>
            <a:r>
              <a:rPr lang="en-US" altLang="en-US" b="1"/>
              <a:t>Inhibin</a:t>
            </a:r>
            <a:r>
              <a:rPr lang="en-US" altLang="en-US"/>
              <a:t>: produced by Sertoli cells, inhibits secretion of FSH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037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18" descr="16_03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12"/>
          <a:stretch>
            <a:fillRect/>
          </a:stretch>
        </p:blipFill>
        <p:spPr bwMode="auto">
          <a:xfrm>
            <a:off x="1846263" y="107950"/>
            <a:ext cx="5451475" cy="634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19"/>
          <p:cNvSpPr>
            <a:spLocks noChangeArrowheads="1"/>
          </p:cNvSpPr>
          <p:nvPr/>
        </p:nvSpPr>
        <p:spPr bwMode="auto">
          <a:xfrm>
            <a:off x="2009775" y="3367088"/>
            <a:ext cx="1300163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Testosterone</a:t>
            </a:r>
          </a:p>
        </p:txBody>
      </p:sp>
      <p:sp>
        <p:nvSpPr>
          <p:cNvPr id="20485" name="Rectangle 20"/>
          <p:cNvSpPr>
            <a:spLocks noChangeArrowheads="1"/>
          </p:cNvSpPr>
          <p:nvPr/>
        </p:nvSpPr>
        <p:spPr bwMode="auto">
          <a:xfrm>
            <a:off x="2559050" y="842963"/>
            <a:ext cx="19621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Anterior pituitary </a:t>
            </a:r>
            <a:r>
              <a:rPr lang="en-US" altLang="en-US" sz="1400" b="1">
                <a:latin typeface="Symbol" pitchFamily="84" charset="2"/>
                <a:sym typeface="Symbol" pitchFamily="84" charset="2"/>
              </a:rPr>
              <a:t></a:t>
            </a:r>
            <a:endParaRPr lang="en-US" altLang="en-US" sz="1400" b="1">
              <a:latin typeface="Helvetica" pitchFamily="8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secretes LH and FSH</a:t>
            </a:r>
          </a:p>
        </p:txBody>
      </p:sp>
      <p:sp>
        <p:nvSpPr>
          <p:cNvPr id="20486" name="Rectangle 21"/>
          <p:cNvSpPr>
            <a:spLocks noChangeArrowheads="1"/>
          </p:cNvSpPr>
          <p:nvPr/>
        </p:nvSpPr>
        <p:spPr bwMode="auto">
          <a:xfrm>
            <a:off x="5686425" y="207963"/>
            <a:ext cx="15557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Hypothalamus </a:t>
            </a:r>
            <a:r>
              <a:rPr lang="en-US" altLang="en-US" sz="1400" b="1">
                <a:latin typeface="Symbol" pitchFamily="84" charset="2"/>
                <a:sym typeface="Symbol" pitchFamily="84" charset="2"/>
              </a:rPr>
              <a:t></a:t>
            </a:r>
            <a:endParaRPr lang="en-US" altLang="en-US" sz="1400" b="1">
              <a:latin typeface="Helvetica" pitchFamily="8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secretes GnRH</a:t>
            </a:r>
          </a:p>
        </p:txBody>
      </p:sp>
      <p:sp>
        <p:nvSpPr>
          <p:cNvPr id="20487" name="Rectangle 22"/>
          <p:cNvSpPr>
            <a:spLocks noChangeArrowheads="1"/>
          </p:cNvSpPr>
          <p:nvPr/>
        </p:nvSpPr>
        <p:spPr bwMode="auto">
          <a:xfrm>
            <a:off x="5019675" y="990600"/>
            <a:ext cx="687388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GnRH</a:t>
            </a:r>
          </a:p>
        </p:txBody>
      </p:sp>
      <p:sp>
        <p:nvSpPr>
          <p:cNvPr id="20488" name="Rectangle 23"/>
          <p:cNvSpPr>
            <a:spLocks noChangeArrowheads="1"/>
          </p:cNvSpPr>
          <p:nvPr/>
        </p:nvSpPr>
        <p:spPr bwMode="auto">
          <a:xfrm>
            <a:off x="4924425" y="2719388"/>
            <a:ext cx="539750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FSH</a:t>
            </a:r>
          </a:p>
        </p:txBody>
      </p:sp>
      <p:sp>
        <p:nvSpPr>
          <p:cNvPr id="20489" name="Rectangle 24"/>
          <p:cNvSpPr>
            <a:spLocks noChangeArrowheads="1"/>
          </p:cNvSpPr>
          <p:nvPr/>
        </p:nvSpPr>
        <p:spPr bwMode="auto">
          <a:xfrm>
            <a:off x="5938838" y="3362325"/>
            <a:ext cx="766762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Inhibin</a:t>
            </a:r>
          </a:p>
        </p:txBody>
      </p:sp>
      <p:sp>
        <p:nvSpPr>
          <p:cNvPr id="20490" name="Rectangle 25"/>
          <p:cNvSpPr>
            <a:spLocks noChangeArrowheads="1"/>
          </p:cNvSpPr>
          <p:nvPr/>
        </p:nvSpPr>
        <p:spPr bwMode="auto">
          <a:xfrm>
            <a:off x="3317875" y="2676525"/>
            <a:ext cx="420688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LH</a:t>
            </a:r>
          </a:p>
        </p:txBody>
      </p:sp>
      <p:sp>
        <p:nvSpPr>
          <p:cNvPr id="20491" name="Rectangle 26"/>
          <p:cNvSpPr>
            <a:spLocks noChangeArrowheads="1"/>
          </p:cNvSpPr>
          <p:nvPr/>
        </p:nvSpPr>
        <p:spPr bwMode="auto">
          <a:xfrm>
            <a:off x="4322763" y="4356100"/>
            <a:ext cx="1941512" cy="81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Testes </a:t>
            </a:r>
            <a:r>
              <a:rPr lang="en-US" altLang="en-US" sz="1400" b="1">
                <a:latin typeface="Symbol" pitchFamily="84" charset="2"/>
                <a:sym typeface="Symbol" pitchFamily="84" charset="2"/>
              </a:rPr>
              <a:t></a:t>
            </a:r>
            <a:r>
              <a:rPr lang="en-US" altLang="en-US" sz="1400" b="1">
                <a:latin typeface="Helvetica" pitchFamily="84" charset="0"/>
              </a:rPr>
              <a:t> Sertoli cells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produce inhibin and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stimulate sperm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production.</a:t>
            </a:r>
          </a:p>
        </p:txBody>
      </p:sp>
      <p:sp>
        <p:nvSpPr>
          <p:cNvPr id="20492" name="Rectangle 27"/>
          <p:cNvSpPr>
            <a:spLocks noChangeArrowheads="1"/>
          </p:cNvSpPr>
          <p:nvPr/>
        </p:nvSpPr>
        <p:spPr bwMode="auto">
          <a:xfrm>
            <a:off x="2246313" y="3938588"/>
            <a:ext cx="1793875" cy="66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Testes </a:t>
            </a:r>
            <a:r>
              <a:rPr lang="en-US" altLang="en-US" sz="1400" b="1">
                <a:latin typeface="Symbol" pitchFamily="84" charset="2"/>
                <a:sym typeface="Symbol" pitchFamily="84" charset="2"/>
              </a:rPr>
              <a:t></a:t>
            </a:r>
            <a:r>
              <a:rPr lang="en-US" altLang="en-US" sz="1400" b="1">
                <a:latin typeface="Helvetica" pitchFamily="84" charset="0"/>
              </a:rPr>
              <a:t> Interstitial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cells produce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testosterone</a:t>
            </a:r>
          </a:p>
        </p:txBody>
      </p:sp>
      <p:sp>
        <p:nvSpPr>
          <p:cNvPr id="13325" name="Rectangle 28"/>
          <p:cNvSpPr>
            <a:spLocks noChangeArrowheads="1"/>
          </p:cNvSpPr>
          <p:nvPr/>
        </p:nvSpPr>
        <p:spPr bwMode="auto">
          <a:xfrm>
            <a:off x="2073275" y="5375275"/>
            <a:ext cx="130016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Testosterone</a:t>
            </a:r>
          </a:p>
        </p:txBody>
      </p:sp>
      <p:sp>
        <p:nvSpPr>
          <p:cNvPr id="13326" name="Rectangle 29"/>
          <p:cNvSpPr>
            <a:spLocks noChangeArrowheads="1"/>
          </p:cNvSpPr>
          <p:nvPr/>
        </p:nvSpPr>
        <p:spPr bwMode="auto">
          <a:xfrm>
            <a:off x="4208463" y="5900738"/>
            <a:ext cx="738187" cy="28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Sperm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704"/>
    </mc:Choice>
    <mc:Fallback xmlns="">
      <p:transition spd="slow" advTm="587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484" grpId="0"/>
      <p:bldP spid="20485" grpId="0"/>
      <p:bldP spid="20486" grpId="0"/>
      <p:bldP spid="20487" grpId="0"/>
      <p:bldP spid="20488" grpId="0"/>
      <p:bldP spid="20489" grpId="0"/>
      <p:bldP spid="20490" grpId="0"/>
      <p:bldP spid="20491" grpId="0"/>
      <p:bldP spid="2049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3|62.5|2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5|28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9|5.9|30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4.9|6.4|25.2"/>
</p:tagLst>
</file>

<file path=ppt/theme/theme1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Harddrive:Applications:Microsoft Office 2004:Templates:My Templates:Johnson_6e_Lecture_template1.pot</Template>
  <TotalTime>6590</TotalTime>
  <Words>362</Words>
  <Application>Microsoft Office PowerPoint</Application>
  <PresentationFormat>On-screen Show (4:3)</PresentationFormat>
  <Paragraphs>86</Paragraphs>
  <Slides>5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Bookman Old Style</vt:lpstr>
      <vt:lpstr>Helvetica</vt:lpstr>
      <vt:lpstr>Symbol</vt:lpstr>
      <vt:lpstr>Times New Roman</vt:lpstr>
      <vt:lpstr>Johnson_6e_PPT_template-blank</vt:lpstr>
      <vt:lpstr>Johnson_6e_PPT_template_2line</vt:lpstr>
      <vt:lpstr>Sperm Production Requires Several Cell Divisions</vt:lpstr>
      <vt:lpstr>PowerPoint Presentation</vt:lpstr>
      <vt:lpstr>Testosterone Affects Male Reproductive Capacity</vt:lpstr>
      <vt:lpstr>Testosterone Affects Male Reproductive Capacity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435</cp:revision>
  <cp:lastPrinted>2002-04-29T18:54:29Z</cp:lastPrinted>
  <dcterms:created xsi:type="dcterms:W3CDTF">2000-12-11T01:39:32Z</dcterms:created>
  <dcterms:modified xsi:type="dcterms:W3CDTF">2019-12-23T01:23:19Z</dcterms:modified>
</cp:coreProperties>
</file>