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4" r:id="rId1"/>
    <p:sldMasterId id="2147483696" r:id="rId2"/>
  </p:sldMasterIdLst>
  <p:notesMasterIdLst>
    <p:notesMasterId r:id="rId8"/>
  </p:notesMasterIdLst>
  <p:handoutMasterIdLst>
    <p:handoutMasterId r:id="rId9"/>
  </p:handoutMasterIdLst>
  <p:sldIdLst>
    <p:sldId id="402" r:id="rId3"/>
    <p:sldId id="372" r:id="rId4"/>
    <p:sldId id="400" r:id="rId5"/>
    <p:sldId id="373" r:id="rId6"/>
    <p:sldId id="401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88227" autoAdjust="0"/>
  </p:normalViewPr>
  <p:slideViewPr>
    <p:cSldViewPr snapToGrid="0">
      <p:cViewPr>
        <p:scale>
          <a:sx n="100" d="100"/>
          <a:sy n="100" d="100"/>
        </p:scale>
        <p:origin x="-294" y="-294"/>
      </p:cViewPr>
      <p:guideLst>
        <p:guide orient="horz" pos="4128"/>
        <p:guide orient="horz" pos="943"/>
        <p:guide pos="2880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D0FFE20E-FB72-4B8C-AF45-5212CD75D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845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14C505CA-8B64-416F-804A-288C0B2E25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547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6592750C-E04B-4277-9210-4F830A85B06C}" type="slidenum">
              <a:rPr lang="en-US" altLang="en-US" sz="1200" smtClean="0">
                <a:latin typeface="Bookman Old Style" pitchFamily="84" charset="0"/>
              </a:rPr>
              <a:pPr/>
              <a:t>2</a:t>
            </a:fld>
            <a:endParaRPr lang="en-US" altLang="en-US" sz="1200" smtClean="0">
              <a:latin typeface="Bookman Old Style" pitchFamily="84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C40EB9F7-526F-4D08-B81A-F1E3407DA057}" type="slidenum">
              <a:rPr lang="en-US" altLang="en-US" sz="1200" smtClean="0">
                <a:latin typeface="Bookman Old Style" pitchFamily="84" charset="0"/>
              </a:rPr>
              <a:pPr/>
              <a:t>4</a:t>
            </a:fld>
            <a:endParaRPr lang="en-US" altLang="en-US" sz="1200" smtClean="0">
              <a:latin typeface="Bookman Old Style" pitchFamily="84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030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1031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1032"/>
          <p:cNvSpPr txBox="1">
            <a:spLocks noChangeArrowheads="1"/>
          </p:cNvSpPr>
          <p:nvPr/>
        </p:nvSpPr>
        <p:spPr bwMode="auto">
          <a:xfrm rot="16200000">
            <a:off x="-492125" y="968375"/>
            <a:ext cx="20653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1033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7043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87044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2408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601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507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720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727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79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8819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64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76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65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1040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8170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6902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13538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3642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436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7012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33475"/>
            <a:ext cx="4076700" cy="4962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33475"/>
            <a:ext cx="4076700" cy="4962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9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9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021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022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3623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0357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33475"/>
            <a:ext cx="83058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91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3.png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279400" y="96838"/>
            <a:ext cx="8650288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 smtClean="0"/>
              <a:t>The Reproductive System</a:t>
            </a:r>
            <a:endParaRPr lang="en-US" altLang="en-US" kern="0" dirty="0"/>
          </a:p>
        </p:txBody>
      </p:sp>
      <p:pic>
        <p:nvPicPr>
          <p:cNvPr id="101378" name="Picture 2" descr="P:\BIO102 - Human Biology Online\15- Reproductive\94931-004-4DED6AD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1905000"/>
            <a:ext cx="5715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4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Male Reproductive System Delivers Sperm</a:t>
            </a:r>
          </a:p>
        </p:txBody>
      </p:sp>
      <p:sp>
        <p:nvSpPr>
          <p:cNvPr id="6147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98463" y="811213"/>
            <a:ext cx="8116887" cy="5489575"/>
          </a:xfrm>
        </p:spPr>
        <p:txBody>
          <a:bodyPr/>
          <a:lstStyle/>
          <a:p>
            <a:pPr eaLnBrk="1" hangingPunct="1"/>
            <a:r>
              <a:rPr lang="en-US" altLang="en-US" sz="3000" b="1" smtClean="0"/>
              <a:t>Testes</a:t>
            </a:r>
            <a:r>
              <a:rPr lang="en-US" altLang="en-US" sz="3000" smtClean="0"/>
              <a:t> produce sperm</a:t>
            </a:r>
            <a:endParaRPr lang="en-US" altLang="en-US" sz="2900" smtClean="0"/>
          </a:p>
          <a:p>
            <a:pPr lvl="1" eaLnBrk="1" hangingPunct="1"/>
            <a:r>
              <a:rPr lang="en-US" altLang="en-US" b="1" smtClean="0"/>
              <a:t>Scrotum</a:t>
            </a:r>
            <a:endParaRPr lang="en-US" altLang="en-US" smtClean="0"/>
          </a:p>
          <a:p>
            <a:pPr lvl="2" eaLnBrk="1" hangingPunct="1"/>
            <a:r>
              <a:rPr lang="en-US" altLang="en-US" smtClean="0"/>
              <a:t>sac of skin and smooth muscle that holds the testes</a:t>
            </a:r>
          </a:p>
          <a:p>
            <a:pPr lvl="2" eaLnBrk="1" hangingPunct="1"/>
            <a:r>
              <a:rPr lang="en-US" altLang="en-US" smtClean="0"/>
              <a:t>Maintains testes at a slightly lower temperature</a:t>
            </a:r>
          </a:p>
          <a:p>
            <a:pPr lvl="1" eaLnBrk="1" hangingPunct="1"/>
            <a:r>
              <a:rPr lang="en-US" altLang="en-US" b="1" smtClean="0"/>
              <a:t>Seminiferous tubules </a:t>
            </a:r>
            <a:r>
              <a:rPr lang="en-US" altLang="en-US" smtClean="0"/>
              <a:t>within testes</a:t>
            </a:r>
          </a:p>
          <a:p>
            <a:pPr lvl="2" eaLnBrk="1" hangingPunct="1"/>
            <a:r>
              <a:rPr lang="en-US" altLang="en-US" smtClean="0"/>
              <a:t>produce sperm</a:t>
            </a:r>
          </a:p>
          <a:p>
            <a:pPr eaLnBrk="1" hangingPunct="1"/>
            <a:r>
              <a:rPr lang="en-US" altLang="en-US" sz="3000" b="1" smtClean="0"/>
              <a:t>Epididymis</a:t>
            </a:r>
            <a:r>
              <a:rPr lang="en-US" altLang="en-US" sz="3000" smtClean="0"/>
              <a:t> and </a:t>
            </a:r>
            <a:r>
              <a:rPr lang="en-US" altLang="en-US" sz="3000" b="1" smtClean="0"/>
              <a:t>ductus deferens</a:t>
            </a:r>
            <a:endParaRPr lang="en-US" altLang="en-US" sz="3000" smtClean="0"/>
          </a:p>
          <a:p>
            <a:pPr lvl="1" eaLnBrk="1" hangingPunct="1"/>
            <a:r>
              <a:rPr lang="en-US" altLang="en-US" sz="2600" smtClean="0"/>
              <a:t>sperm become motile and are stored here</a:t>
            </a:r>
          </a:p>
          <a:p>
            <a:pPr eaLnBrk="1" hangingPunct="1"/>
            <a:r>
              <a:rPr lang="en-US" altLang="en-US" sz="3000" b="1" smtClean="0"/>
              <a:t>Ductus deferens</a:t>
            </a:r>
            <a:endParaRPr lang="en-US" altLang="en-US" sz="3000" smtClean="0"/>
          </a:p>
          <a:p>
            <a:pPr lvl="1" eaLnBrk="1" hangingPunct="1"/>
            <a:r>
              <a:rPr lang="en-US" altLang="en-US" sz="2600" smtClean="0"/>
              <a:t>transports sperm to where it becomes the ejaculatory duct</a:t>
            </a:r>
            <a:endParaRPr lang="en-US" altLang="en-US" sz="2500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58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Male Reproductive System Delivers Sperm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395288" y="1082675"/>
            <a:ext cx="8305800" cy="4962525"/>
          </a:xfrm>
        </p:spPr>
        <p:txBody>
          <a:bodyPr/>
          <a:lstStyle/>
          <a:p>
            <a:pPr eaLnBrk="1" hangingPunct="1"/>
            <a:r>
              <a:rPr lang="en-US" altLang="en-US" smtClean="0"/>
              <a:t>Route of sperm through male reproductive structures</a:t>
            </a:r>
          </a:p>
          <a:p>
            <a:pPr marL="971550" lvl="1" indent="-514350" eaLnBrk="1" hangingPunct="1">
              <a:buFontTx/>
              <a:buAutoNum type="arabicPeriod"/>
            </a:pPr>
            <a:r>
              <a:rPr lang="en-US" altLang="en-US" smtClean="0"/>
              <a:t>Seminiferous tubules</a:t>
            </a:r>
          </a:p>
          <a:p>
            <a:pPr marL="971550" lvl="1" indent="-514350" eaLnBrk="1" hangingPunct="1">
              <a:buFontTx/>
              <a:buAutoNum type="arabicPeriod"/>
            </a:pPr>
            <a:r>
              <a:rPr lang="en-US" altLang="en-US" smtClean="0"/>
              <a:t>Epididymis</a:t>
            </a:r>
          </a:p>
          <a:p>
            <a:pPr marL="971550" lvl="1" indent="-514350" eaLnBrk="1" hangingPunct="1">
              <a:buFontTx/>
              <a:buAutoNum type="arabicPeriod"/>
            </a:pPr>
            <a:r>
              <a:rPr lang="en-US" altLang="en-US" smtClean="0"/>
              <a:t>Ductus deferens</a:t>
            </a:r>
          </a:p>
          <a:p>
            <a:pPr marL="971550" lvl="1" indent="-514350" eaLnBrk="1" hangingPunct="1">
              <a:buFontTx/>
              <a:buAutoNum type="arabicPeriod"/>
            </a:pPr>
            <a:r>
              <a:rPr lang="en-US" altLang="en-US" smtClean="0"/>
              <a:t>Ejaculatory duct</a:t>
            </a:r>
          </a:p>
          <a:p>
            <a:pPr marL="971550" lvl="1" indent="-514350" eaLnBrk="1" hangingPunct="1">
              <a:buFontTx/>
              <a:buAutoNum type="arabicPeriod"/>
            </a:pPr>
            <a:r>
              <a:rPr lang="en-US" altLang="en-US" smtClean="0"/>
              <a:t>Penis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26"/>
    </mc:Choice>
    <mc:Fallback xmlns="">
      <p:transition spd="slow" advTm="39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Accessory Glands Help Sperm Survive</a:t>
            </a:r>
          </a:p>
        </p:txBody>
      </p:sp>
      <p:sp>
        <p:nvSpPr>
          <p:cNvPr id="819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1069975"/>
            <a:ext cx="8305800" cy="4962525"/>
          </a:xfrm>
        </p:spPr>
        <p:txBody>
          <a:bodyPr/>
          <a:lstStyle/>
          <a:p>
            <a:pPr eaLnBrk="1" hangingPunct="1"/>
            <a:r>
              <a:rPr lang="en-US" altLang="en-US" smtClean="0"/>
              <a:t>Seminal vesicles	</a:t>
            </a:r>
          </a:p>
          <a:p>
            <a:pPr lvl="1" eaLnBrk="1" hangingPunct="1"/>
            <a:r>
              <a:rPr lang="en-US" altLang="en-US" smtClean="0"/>
              <a:t>Secrete fructose (provides source of energy for sperm) and most of seminal fluid</a:t>
            </a:r>
          </a:p>
          <a:p>
            <a:pPr eaLnBrk="1" hangingPunct="1"/>
            <a:r>
              <a:rPr lang="en-US" altLang="en-US" smtClean="0"/>
              <a:t>Prostate gland</a:t>
            </a:r>
          </a:p>
          <a:p>
            <a:pPr lvl="1" eaLnBrk="1" hangingPunct="1"/>
            <a:r>
              <a:rPr lang="en-US" altLang="en-US" smtClean="0"/>
              <a:t>Secretes watery alkaline fluid to raise vaginal pH</a:t>
            </a:r>
          </a:p>
          <a:p>
            <a:pPr eaLnBrk="1" hangingPunct="1"/>
            <a:r>
              <a:rPr lang="en-US" altLang="en-US" smtClean="0"/>
              <a:t>Bulbourethral gland</a:t>
            </a:r>
          </a:p>
          <a:p>
            <a:pPr lvl="1" eaLnBrk="1" hangingPunct="1"/>
            <a:r>
              <a:rPr lang="en-US" altLang="en-US" smtClean="0"/>
              <a:t>Secretes lubricating mucus</a:t>
            </a:r>
          </a:p>
          <a:p>
            <a:pPr lvl="1" eaLnBrk="1" hangingPunct="1"/>
            <a:r>
              <a:rPr lang="en-US" altLang="en-US" smtClean="0"/>
              <a:t>Cleanses urethra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441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60" descr="16_01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72"/>
          <a:stretch>
            <a:fillRect/>
          </a:stretch>
        </p:blipFill>
        <p:spPr bwMode="auto">
          <a:xfrm>
            <a:off x="296863" y="1247775"/>
            <a:ext cx="8548687" cy="380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61"/>
          <p:cNvSpPr>
            <a:spLocks noChangeArrowheads="1"/>
          </p:cNvSpPr>
          <p:nvPr/>
        </p:nvSpPr>
        <p:spPr bwMode="auto">
          <a:xfrm>
            <a:off x="242888" y="1489075"/>
            <a:ext cx="663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Urinary </a:t>
            </a:r>
          </a:p>
          <a:p>
            <a:r>
              <a:rPr lang="en-US" altLang="en-US" sz="1000" b="1">
                <a:latin typeface="Helvetica" pitchFamily="84" charset="0"/>
              </a:rPr>
              <a:t>bladder</a:t>
            </a:r>
          </a:p>
        </p:txBody>
      </p:sp>
      <p:sp>
        <p:nvSpPr>
          <p:cNvPr id="8197" name="Rectangle 62"/>
          <p:cNvSpPr>
            <a:spLocks noChangeArrowheads="1"/>
          </p:cNvSpPr>
          <p:nvPr/>
        </p:nvSpPr>
        <p:spPr bwMode="auto">
          <a:xfrm>
            <a:off x="242888" y="1971675"/>
            <a:ext cx="841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Pubic </a:t>
            </a:r>
          </a:p>
          <a:p>
            <a:r>
              <a:rPr lang="en-US" altLang="en-US" sz="1000" b="1">
                <a:latin typeface="Helvetica" pitchFamily="84" charset="0"/>
              </a:rPr>
              <a:t>symphysis</a:t>
            </a:r>
          </a:p>
        </p:txBody>
      </p:sp>
      <p:sp>
        <p:nvSpPr>
          <p:cNvPr id="9222" name="Rectangle 63"/>
          <p:cNvSpPr>
            <a:spLocks noChangeArrowheads="1"/>
          </p:cNvSpPr>
          <p:nvPr/>
        </p:nvSpPr>
        <p:spPr bwMode="auto">
          <a:xfrm>
            <a:off x="242888" y="2447925"/>
            <a:ext cx="7127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Ductus</a:t>
            </a:r>
          </a:p>
          <a:p>
            <a:r>
              <a:rPr lang="en-US" altLang="en-US" sz="1000" b="1">
                <a:latin typeface="Helvetica" pitchFamily="84" charset="0"/>
              </a:rPr>
              <a:t>deferens</a:t>
            </a:r>
          </a:p>
        </p:txBody>
      </p:sp>
      <p:sp>
        <p:nvSpPr>
          <p:cNvPr id="9223" name="Rectangle 64"/>
          <p:cNvSpPr>
            <a:spLocks noChangeArrowheads="1"/>
          </p:cNvSpPr>
          <p:nvPr/>
        </p:nvSpPr>
        <p:spPr bwMode="auto">
          <a:xfrm>
            <a:off x="242888" y="2995613"/>
            <a:ext cx="5222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Penis</a:t>
            </a:r>
          </a:p>
        </p:txBody>
      </p:sp>
      <p:sp>
        <p:nvSpPr>
          <p:cNvPr id="9224" name="Rectangle 65"/>
          <p:cNvSpPr>
            <a:spLocks noChangeArrowheads="1"/>
          </p:cNvSpPr>
          <p:nvPr/>
        </p:nvSpPr>
        <p:spPr bwMode="auto">
          <a:xfrm>
            <a:off x="247650" y="3409950"/>
            <a:ext cx="677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Erectile </a:t>
            </a:r>
          </a:p>
          <a:p>
            <a:r>
              <a:rPr lang="en-US" altLang="en-US" sz="1000" b="1">
                <a:latin typeface="Helvetica" pitchFamily="84" charset="0"/>
              </a:rPr>
              <a:t>tissue</a:t>
            </a:r>
          </a:p>
        </p:txBody>
      </p:sp>
      <p:sp>
        <p:nvSpPr>
          <p:cNvPr id="9225" name="Rectangle 66"/>
          <p:cNvSpPr>
            <a:spLocks noChangeArrowheads="1"/>
          </p:cNvSpPr>
          <p:nvPr/>
        </p:nvSpPr>
        <p:spPr bwMode="auto">
          <a:xfrm>
            <a:off x="290513" y="4462463"/>
            <a:ext cx="55086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Testis</a:t>
            </a:r>
          </a:p>
        </p:txBody>
      </p:sp>
      <p:sp>
        <p:nvSpPr>
          <p:cNvPr id="8202" name="Rectangle 67"/>
          <p:cNvSpPr>
            <a:spLocks noChangeArrowheads="1"/>
          </p:cNvSpPr>
          <p:nvPr/>
        </p:nvSpPr>
        <p:spPr bwMode="auto">
          <a:xfrm>
            <a:off x="288925" y="4973638"/>
            <a:ext cx="17938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55575" indent="-155575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buFont typeface="Helvetica" pitchFamily="84" charset="0"/>
              <a:buAutoNum type="alphaLcParenR"/>
            </a:pPr>
            <a:r>
              <a:rPr lang="en-US" altLang="en-US" sz="1000" b="1">
                <a:latin typeface="Helvetica" pitchFamily="84" charset="0"/>
              </a:rPr>
              <a:t>A sagittal cutaway view.</a:t>
            </a:r>
          </a:p>
        </p:txBody>
      </p:sp>
      <p:sp>
        <p:nvSpPr>
          <p:cNvPr id="9227" name="Rectangle 68"/>
          <p:cNvSpPr>
            <a:spLocks noChangeArrowheads="1"/>
          </p:cNvSpPr>
          <p:nvPr/>
        </p:nvSpPr>
        <p:spPr bwMode="auto">
          <a:xfrm>
            <a:off x="1739900" y="4584700"/>
            <a:ext cx="6985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Scrotum</a:t>
            </a:r>
          </a:p>
        </p:txBody>
      </p:sp>
      <p:sp>
        <p:nvSpPr>
          <p:cNvPr id="8204" name="Rectangle 69"/>
          <p:cNvSpPr>
            <a:spLocks noChangeArrowheads="1"/>
          </p:cNvSpPr>
          <p:nvPr/>
        </p:nvSpPr>
        <p:spPr bwMode="auto">
          <a:xfrm>
            <a:off x="2957513" y="3629025"/>
            <a:ext cx="501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Anus</a:t>
            </a:r>
          </a:p>
        </p:txBody>
      </p:sp>
      <p:sp>
        <p:nvSpPr>
          <p:cNvPr id="9229" name="Rectangle 70"/>
          <p:cNvSpPr>
            <a:spLocks noChangeArrowheads="1"/>
          </p:cNvSpPr>
          <p:nvPr/>
        </p:nvSpPr>
        <p:spPr bwMode="auto">
          <a:xfrm>
            <a:off x="2933700" y="3886200"/>
            <a:ext cx="635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Urethra</a:t>
            </a:r>
          </a:p>
        </p:txBody>
      </p:sp>
      <p:sp>
        <p:nvSpPr>
          <p:cNvPr id="8206" name="Rectangle 71"/>
          <p:cNvSpPr>
            <a:spLocks noChangeArrowheads="1"/>
          </p:cNvSpPr>
          <p:nvPr/>
        </p:nvSpPr>
        <p:spPr bwMode="auto">
          <a:xfrm>
            <a:off x="4376738" y="1271588"/>
            <a:ext cx="7699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Vertebral </a:t>
            </a:r>
          </a:p>
          <a:p>
            <a:r>
              <a:rPr lang="en-US" altLang="en-US" sz="1000" b="1">
                <a:latin typeface="Helvetica" pitchFamily="84" charset="0"/>
              </a:rPr>
              <a:t>column</a:t>
            </a:r>
          </a:p>
        </p:txBody>
      </p:sp>
      <p:sp>
        <p:nvSpPr>
          <p:cNvPr id="8207" name="Rectangle 72"/>
          <p:cNvSpPr>
            <a:spLocks noChangeArrowheads="1"/>
          </p:cNvSpPr>
          <p:nvPr/>
        </p:nvSpPr>
        <p:spPr bwMode="auto">
          <a:xfrm>
            <a:off x="4379913" y="1952625"/>
            <a:ext cx="558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Ureter</a:t>
            </a:r>
          </a:p>
        </p:txBody>
      </p:sp>
      <p:sp>
        <p:nvSpPr>
          <p:cNvPr id="8208" name="Rectangle 73"/>
          <p:cNvSpPr>
            <a:spLocks noChangeArrowheads="1"/>
          </p:cNvSpPr>
          <p:nvPr/>
        </p:nvSpPr>
        <p:spPr bwMode="auto">
          <a:xfrm>
            <a:off x="4381500" y="2247900"/>
            <a:ext cx="649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Rectum</a:t>
            </a:r>
          </a:p>
        </p:txBody>
      </p:sp>
      <p:sp>
        <p:nvSpPr>
          <p:cNvPr id="9233" name="Rectangle 74"/>
          <p:cNvSpPr>
            <a:spLocks noChangeArrowheads="1"/>
          </p:cNvSpPr>
          <p:nvPr/>
        </p:nvSpPr>
        <p:spPr bwMode="auto">
          <a:xfrm>
            <a:off x="4381500" y="2560638"/>
            <a:ext cx="706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Seminal </a:t>
            </a:r>
          </a:p>
          <a:p>
            <a:r>
              <a:rPr lang="en-US" altLang="en-US" sz="1000" b="1">
                <a:latin typeface="Helvetica" pitchFamily="84" charset="0"/>
              </a:rPr>
              <a:t>vesicle</a:t>
            </a:r>
          </a:p>
        </p:txBody>
      </p:sp>
      <p:sp>
        <p:nvSpPr>
          <p:cNvPr id="9234" name="Rectangle 75"/>
          <p:cNvSpPr>
            <a:spLocks noChangeArrowheads="1"/>
          </p:cNvSpPr>
          <p:nvPr/>
        </p:nvSpPr>
        <p:spPr bwMode="auto">
          <a:xfrm>
            <a:off x="4381500" y="3024188"/>
            <a:ext cx="904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Ejaculatory </a:t>
            </a:r>
          </a:p>
          <a:p>
            <a:r>
              <a:rPr lang="en-US" altLang="en-US" sz="1000" b="1">
                <a:latin typeface="Helvetica" pitchFamily="84" charset="0"/>
              </a:rPr>
              <a:t>duct</a:t>
            </a:r>
          </a:p>
        </p:txBody>
      </p:sp>
      <p:sp>
        <p:nvSpPr>
          <p:cNvPr id="9235" name="Rectangle 76"/>
          <p:cNvSpPr>
            <a:spLocks noChangeArrowheads="1"/>
          </p:cNvSpPr>
          <p:nvPr/>
        </p:nvSpPr>
        <p:spPr bwMode="auto">
          <a:xfrm>
            <a:off x="4376738" y="3405188"/>
            <a:ext cx="727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Prostate </a:t>
            </a:r>
          </a:p>
          <a:p>
            <a:r>
              <a:rPr lang="en-US" altLang="en-US" sz="1000" b="1">
                <a:latin typeface="Helvetica" pitchFamily="84" charset="0"/>
              </a:rPr>
              <a:t>gland</a:t>
            </a:r>
          </a:p>
        </p:txBody>
      </p:sp>
      <p:sp>
        <p:nvSpPr>
          <p:cNvPr id="9236" name="Rectangle 77"/>
          <p:cNvSpPr>
            <a:spLocks noChangeArrowheads="1"/>
          </p:cNvSpPr>
          <p:nvPr/>
        </p:nvSpPr>
        <p:spPr bwMode="auto">
          <a:xfrm>
            <a:off x="4381500" y="3800475"/>
            <a:ext cx="1016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Bulbourethral</a:t>
            </a:r>
          </a:p>
          <a:p>
            <a:r>
              <a:rPr lang="en-US" altLang="en-US" sz="1000" b="1">
                <a:latin typeface="Helvetica" pitchFamily="84" charset="0"/>
              </a:rPr>
              <a:t>gland</a:t>
            </a:r>
          </a:p>
        </p:txBody>
      </p:sp>
      <p:sp>
        <p:nvSpPr>
          <p:cNvPr id="9237" name="Rectangle 78"/>
          <p:cNvSpPr>
            <a:spLocks noChangeArrowheads="1"/>
          </p:cNvSpPr>
          <p:nvPr/>
        </p:nvSpPr>
        <p:spPr bwMode="auto">
          <a:xfrm>
            <a:off x="4386263" y="4156075"/>
            <a:ext cx="8620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Epididymis</a:t>
            </a:r>
          </a:p>
        </p:txBody>
      </p:sp>
      <p:sp>
        <p:nvSpPr>
          <p:cNvPr id="8214" name="Rectangle 79"/>
          <p:cNvSpPr>
            <a:spLocks noChangeArrowheads="1"/>
          </p:cNvSpPr>
          <p:nvPr/>
        </p:nvSpPr>
        <p:spPr bwMode="auto">
          <a:xfrm>
            <a:off x="5110163" y="4979988"/>
            <a:ext cx="3759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52400" indent="-1524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buFont typeface="Helvetica" pitchFamily="84" charset="0"/>
              <a:buAutoNum type="alphaLcParenR" startAt="2"/>
            </a:pPr>
            <a:r>
              <a:rPr lang="en-US" altLang="en-US" sz="1000" b="1">
                <a:latin typeface="Helvetica" pitchFamily="84" charset="0"/>
              </a:rPr>
              <a:t>A posterior view of the reproductive organs and bladder.</a:t>
            </a:r>
          </a:p>
        </p:txBody>
      </p:sp>
      <p:sp>
        <p:nvSpPr>
          <p:cNvPr id="8215" name="Rectangle 80"/>
          <p:cNvSpPr>
            <a:spLocks noChangeArrowheads="1"/>
          </p:cNvSpPr>
          <p:nvPr/>
        </p:nvSpPr>
        <p:spPr bwMode="auto">
          <a:xfrm>
            <a:off x="7575550" y="4570413"/>
            <a:ext cx="1101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Uncoiled semi-</a:t>
            </a:r>
          </a:p>
          <a:p>
            <a:r>
              <a:rPr lang="en-US" altLang="en-US" sz="1000" b="1">
                <a:latin typeface="Helvetica" pitchFamily="84" charset="0"/>
              </a:rPr>
              <a:t>niferous tubule</a:t>
            </a:r>
          </a:p>
        </p:txBody>
      </p:sp>
      <p:sp>
        <p:nvSpPr>
          <p:cNvPr id="9240" name="Rectangle 81"/>
          <p:cNvSpPr>
            <a:spLocks noChangeArrowheads="1"/>
          </p:cNvSpPr>
          <p:nvPr/>
        </p:nvSpPr>
        <p:spPr bwMode="auto">
          <a:xfrm>
            <a:off x="6572250" y="4572000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Penis</a:t>
            </a:r>
          </a:p>
        </p:txBody>
      </p:sp>
      <p:sp>
        <p:nvSpPr>
          <p:cNvPr id="9241" name="Rectangle 82"/>
          <p:cNvSpPr>
            <a:spLocks noChangeArrowheads="1"/>
          </p:cNvSpPr>
          <p:nvPr/>
        </p:nvSpPr>
        <p:spPr bwMode="auto">
          <a:xfrm>
            <a:off x="5895975" y="4572000"/>
            <a:ext cx="5508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Testis</a:t>
            </a:r>
          </a:p>
        </p:txBody>
      </p:sp>
      <p:sp>
        <p:nvSpPr>
          <p:cNvPr id="9242" name="Rectangle 83"/>
          <p:cNvSpPr>
            <a:spLocks noChangeArrowheads="1"/>
          </p:cNvSpPr>
          <p:nvPr/>
        </p:nvSpPr>
        <p:spPr bwMode="auto">
          <a:xfrm>
            <a:off x="7575550" y="3090863"/>
            <a:ext cx="635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Urethra</a:t>
            </a:r>
          </a:p>
        </p:txBody>
      </p:sp>
      <p:sp>
        <p:nvSpPr>
          <p:cNvPr id="9243" name="Rectangle 84"/>
          <p:cNvSpPr>
            <a:spLocks noChangeArrowheads="1"/>
          </p:cNvSpPr>
          <p:nvPr/>
        </p:nvSpPr>
        <p:spPr bwMode="auto">
          <a:xfrm>
            <a:off x="7572375" y="2636838"/>
            <a:ext cx="10525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Bulbourethral </a:t>
            </a:r>
          </a:p>
          <a:p>
            <a:r>
              <a:rPr lang="en-US" altLang="en-US" sz="1000" b="1">
                <a:latin typeface="Helvetica" pitchFamily="84" charset="0"/>
              </a:rPr>
              <a:t>gland</a:t>
            </a:r>
          </a:p>
        </p:txBody>
      </p:sp>
      <p:sp>
        <p:nvSpPr>
          <p:cNvPr id="9244" name="Rectangle 85"/>
          <p:cNvSpPr>
            <a:spLocks noChangeArrowheads="1"/>
          </p:cNvSpPr>
          <p:nvPr/>
        </p:nvSpPr>
        <p:spPr bwMode="auto">
          <a:xfrm>
            <a:off x="7572375" y="2403475"/>
            <a:ext cx="1066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Prostate gland</a:t>
            </a:r>
          </a:p>
        </p:txBody>
      </p:sp>
      <p:sp>
        <p:nvSpPr>
          <p:cNvPr id="9245" name="Rectangle 86"/>
          <p:cNvSpPr>
            <a:spLocks noChangeArrowheads="1"/>
          </p:cNvSpPr>
          <p:nvPr/>
        </p:nvSpPr>
        <p:spPr bwMode="auto">
          <a:xfrm>
            <a:off x="7572375" y="2008188"/>
            <a:ext cx="6715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Seminal</a:t>
            </a:r>
          </a:p>
          <a:p>
            <a:r>
              <a:rPr lang="en-US" altLang="en-US" sz="1000" b="1">
                <a:latin typeface="Helvetica" pitchFamily="84" charset="0"/>
              </a:rPr>
              <a:t>vesicle</a:t>
            </a:r>
          </a:p>
        </p:txBody>
      </p:sp>
      <p:sp>
        <p:nvSpPr>
          <p:cNvPr id="9246" name="Rectangle 87"/>
          <p:cNvSpPr>
            <a:spLocks noChangeArrowheads="1"/>
          </p:cNvSpPr>
          <p:nvPr/>
        </p:nvSpPr>
        <p:spPr bwMode="auto">
          <a:xfrm>
            <a:off x="5116513" y="2076450"/>
            <a:ext cx="7127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Ductus </a:t>
            </a:r>
          </a:p>
          <a:p>
            <a:r>
              <a:rPr lang="en-US" altLang="en-US" sz="1000" b="1">
                <a:latin typeface="Helvetica" pitchFamily="84" charset="0"/>
              </a:rPr>
              <a:t>deferens</a:t>
            </a:r>
          </a:p>
        </p:txBody>
      </p:sp>
      <p:sp>
        <p:nvSpPr>
          <p:cNvPr id="8223" name="Line 88"/>
          <p:cNvSpPr>
            <a:spLocks noChangeShapeType="1"/>
          </p:cNvSpPr>
          <p:nvPr/>
        </p:nvSpPr>
        <p:spPr bwMode="auto">
          <a:xfrm flipH="1" flipV="1">
            <a:off x="809625" y="1633538"/>
            <a:ext cx="1168400" cy="3429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4" name="Line 89"/>
          <p:cNvSpPr>
            <a:spLocks noChangeShapeType="1"/>
          </p:cNvSpPr>
          <p:nvPr/>
        </p:nvSpPr>
        <p:spPr bwMode="auto">
          <a:xfrm flipH="1" flipV="1">
            <a:off x="712788" y="2119313"/>
            <a:ext cx="977900" cy="2286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9" name="Line 90"/>
          <p:cNvSpPr>
            <a:spLocks noChangeShapeType="1"/>
          </p:cNvSpPr>
          <p:nvPr/>
        </p:nvSpPr>
        <p:spPr bwMode="auto">
          <a:xfrm>
            <a:off x="803275" y="2579688"/>
            <a:ext cx="11271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0" name="Line 91"/>
          <p:cNvSpPr>
            <a:spLocks noChangeShapeType="1"/>
          </p:cNvSpPr>
          <p:nvPr/>
        </p:nvSpPr>
        <p:spPr bwMode="auto">
          <a:xfrm>
            <a:off x="711200" y="3119438"/>
            <a:ext cx="4889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1" name="Line 92"/>
          <p:cNvSpPr>
            <a:spLocks noChangeShapeType="1"/>
          </p:cNvSpPr>
          <p:nvPr/>
        </p:nvSpPr>
        <p:spPr bwMode="auto">
          <a:xfrm>
            <a:off x="838200" y="3529013"/>
            <a:ext cx="4095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2" name="Line 93"/>
          <p:cNvSpPr>
            <a:spLocks noChangeShapeType="1"/>
          </p:cNvSpPr>
          <p:nvPr/>
        </p:nvSpPr>
        <p:spPr bwMode="auto">
          <a:xfrm flipV="1">
            <a:off x="787400" y="4167188"/>
            <a:ext cx="1152525" cy="4127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3" name="Line 94"/>
          <p:cNvSpPr>
            <a:spLocks noChangeShapeType="1"/>
          </p:cNvSpPr>
          <p:nvPr/>
        </p:nvSpPr>
        <p:spPr bwMode="auto">
          <a:xfrm>
            <a:off x="2060575" y="4408488"/>
            <a:ext cx="0" cy="2095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4" name="Line 95"/>
          <p:cNvSpPr>
            <a:spLocks noChangeShapeType="1"/>
          </p:cNvSpPr>
          <p:nvPr/>
        </p:nvSpPr>
        <p:spPr bwMode="auto">
          <a:xfrm>
            <a:off x="2187575" y="4056063"/>
            <a:ext cx="2247900" cy="2190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5" name="Line 96"/>
          <p:cNvSpPr>
            <a:spLocks noChangeShapeType="1"/>
          </p:cNvSpPr>
          <p:nvPr/>
        </p:nvSpPr>
        <p:spPr bwMode="auto">
          <a:xfrm>
            <a:off x="2165350" y="3217863"/>
            <a:ext cx="835025" cy="7905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6" name="Line 97"/>
          <p:cNvSpPr>
            <a:spLocks noChangeShapeType="1"/>
          </p:cNvSpPr>
          <p:nvPr/>
        </p:nvSpPr>
        <p:spPr bwMode="auto">
          <a:xfrm>
            <a:off x="2701925" y="3109913"/>
            <a:ext cx="1743075" cy="8096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7" name="Line 98"/>
          <p:cNvSpPr>
            <a:spLocks noChangeShapeType="1"/>
          </p:cNvSpPr>
          <p:nvPr/>
        </p:nvSpPr>
        <p:spPr bwMode="auto">
          <a:xfrm>
            <a:off x="2743200" y="2843213"/>
            <a:ext cx="1708150" cy="6889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8" name="Line 99"/>
          <p:cNvSpPr>
            <a:spLocks noChangeShapeType="1"/>
          </p:cNvSpPr>
          <p:nvPr/>
        </p:nvSpPr>
        <p:spPr bwMode="auto">
          <a:xfrm>
            <a:off x="2698750" y="2620963"/>
            <a:ext cx="1752600" cy="5207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9" name="Line 100"/>
          <p:cNvSpPr>
            <a:spLocks noChangeShapeType="1"/>
          </p:cNvSpPr>
          <p:nvPr/>
        </p:nvSpPr>
        <p:spPr bwMode="auto">
          <a:xfrm>
            <a:off x="2965450" y="2449513"/>
            <a:ext cx="1482725" cy="2381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36" name="Line 101"/>
          <p:cNvSpPr>
            <a:spLocks noChangeShapeType="1"/>
          </p:cNvSpPr>
          <p:nvPr/>
        </p:nvSpPr>
        <p:spPr bwMode="auto">
          <a:xfrm>
            <a:off x="3575050" y="2363788"/>
            <a:ext cx="8731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37" name="Line 102"/>
          <p:cNvSpPr>
            <a:spLocks noChangeShapeType="1"/>
          </p:cNvSpPr>
          <p:nvPr/>
        </p:nvSpPr>
        <p:spPr bwMode="auto">
          <a:xfrm>
            <a:off x="2936875" y="2065338"/>
            <a:ext cx="15176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38" name="Line 103"/>
          <p:cNvSpPr>
            <a:spLocks noChangeShapeType="1"/>
          </p:cNvSpPr>
          <p:nvPr/>
        </p:nvSpPr>
        <p:spPr bwMode="auto">
          <a:xfrm flipV="1">
            <a:off x="3756025" y="1392238"/>
            <a:ext cx="685800" cy="1555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3" name="Freeform 104"/>
          <p:cNvSpPr>
            <a:spLocks/>
          </p:cNvSpPr>
          <p:nvPr/>
        </p:nvSpPr>
        <p:spPr bwMode="auto">
          <a:xfrm>
            <a:off x="5200650" y="3516313"/>
            <a:ext cx="847725" cy="771525"/>
          </a:xfrm>
          <a:custGeom>
            <a:avLst/>
            <a:gdLst>
              <a:gd name="T0" fmla="*/ 0 w 534"/>
              <a:gd name="T1" fmla="*/ 2147483647 h 486"/>
              <a:gd name="T2" fmla="*/ 2147483647 w 534"/>
              <a:gd name="T3" fmla="*/ 2147483647 h 486"/>
              <a:gd name="T4" fmla="*/ 2147483647 w 534"/>
              <a:gd name="T5" fmla="*/ 0 h 48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34" h="486">
                <a:moveTo>
                  <a:pt x="0" y="486"/>
                </a:moveTo>
                <a:lnTo>
                  <a:pt x="416" y="298"/>
                </a:lnTo>
                <a:lnTo>
                  <a:pt x="534" y="0"/>
                </a:lnTo>
              </a:path>
            </a:pathLst>
          </a:cu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4" name="Line 105"/>
          <p:cNvSpPr>
            <a:spLocks noChangeShapeType="1"/>
          </p:cNvSpPr>
          <p:nvPr/>
        </p:nvSpPr>
        <p:spPr bwMode="auto">
          <a:xfrm flipH="1">
            <a:off x="5683250" y="2211388"/>
            <a:ext cx="2825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5" name="Line 106"/>
          <p:cNvSpPr>
            <a:spLocks noChangeShapeType="1"/>
          </p:cNvSpPr>
          <p:nvPr/>
        </p:nvSpPr>
        <p:spPr bwMode="auto">
          <a:xfrm>
            <a:off x="7040563" y="2127250"/>
            <a:ext cx="592137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6" name="Line 107"/>
          <p:cNvSpPr>
            <a:spLocks noChangeShapeType="1"/>
          </p:cNvSpPr>
          <p:nvPr/>
        </p:nvSpPr>
        <p:spPr bwMode="auto">
          <a:xfrm>
            <a:off x="6911975" y="2516188"/>
            <a:ext cx="7175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7" name="Line 108"/>
          <p:cNvSpPr>
            <a:spLocks noChangeShapeType="1"/>
          </p:cNvSpPr>
          <p:nvPr/>
        </p:nvSpPr>
        <p:spPr bwMode="auto">
          <a:xfrm>
            <a:off x="6756400" y="2760663"/>
            <a:ext cx="8794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8" name="Line 109"/>
          <p:cNvSpPr>
            <a:spLocks noChangeShapeType="1"/>
          </p:cNvSpPr>
          <p:nvPr/>
        </p:nvSpPr>
        <p:spPr bwMode="auto">
          <a:xfrm>
            <a:off x="6677025" y="3208338"/>
            <a:ext cx="9556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9" name="Line 110"/>
          <p:cNvSpPr>
            <a:spLocks noChangeShapeType="1"/>
          </p:cNvSpPr>
          <p:nvPr/>
        </p:nvSpPr>
        <p:spPr bwMode="auto">
          <a:xfrm>
            <a:off x="6813550" y="4103688"/>
            <a:ext cx="0" cy="4953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70" name="Line 111"/>
          <p:cNvSpPr>
            <a:spLocks noChangeShapeType="1"/>
          </p:cNvSpPr>
          <p:nvPr/>
        </p:nvSpPr>
        <p:spPr bwMode="auto">
          <a:xfrm>
            <a:off x="6165850" y="4189413"/>
            <a:ext cx="0" cy="4191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47" name="Line 112"/>
          <p:cNvSpPr>
            <a:spLocks noChangeShapeType="1"/>
          </p:cNvSpPr>
          <p:nvPr/>
        </p:nvSpPr>
        <p:spPr bwMode="auto">
          <a:xfrm>
            <a:off x="8061325" y="4265613"/>
            <a:ext cx="0" cy="3238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48" name="Line 113"/>
          <p:cNvSpPr>
            <a:spLocks noChangeShapeType="1"/>
          </p:cNvSpPr>
          <p:nvPr/>
        </p:nvSpPr>
        <p:spPr bwMode="auto">
          <a:xfrm>
            <a:off x="3197225" y="3395663"/>
            <a:ext cx="0" cy="2444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656"/>
    </mc:Choice>
    <mc:Fallback xmlns="">
      <p:transition spd="slow" advTm="1876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222" grpId="0"/>
      <p:bldP spid="9223" grpId="0"/>
      <p:bldP spid="9224" grpId="0"/>
      <p:bldP spid="9225" grpId="0"/>
      <p:bldP spid="9227" grpId="0"/>
      <p:bldP spid="9229" grpId="0"/>
      <p:bldP spid="9233" grpId="0"/>
      <p:bldP spid="9234" grpId="0"/>
      <p:bldP spid="9235" grpId="0"/>
      <p:bldP spid="9236" grpId="0"/>
      <p:bldP spid="9237" grpId="0"/>
      <p:bldP spid="9240" grpId="0"/>
      <p:bldP spid="9241" grpId="0"/>
      <p:bldP spid="9242" grpId="0"/>
      <p:bldP spid="9243" grpId="0"/>
      <p:bldP spid="9244" grpId="0"/>
      <p:bldP spid="9245" grpId="0"/>
      <p:bldP spid="9246" grpId="0"/>
      <p:bldP spid="9249" grpId="0" animBg="1"/>
      <p:bldP spid="9250" grpId="0" animBg="1"/>
      <p:bldP spid="9251" grpId="0" animBg="1"/>
      <p:bldP spid="9252" grpId="0" animBg="1"/>
      <p:bldP spid="9253" grpId="0" animBg="1"/>
      <p:bldP spid="9254" grpId="0" animBg="1"/>
      <p:bldP spid="9255" grpId="0" animBg="1"/>
      <p:bldP spid="9256" grpId="0" animBg="1"/>
      <p:bldP spid="9257" grpId="0" animBg="1"/>
      <p:bldP spid="9258" grpId="0" animBg="1"/>
      <p:bldP spid="9259" grpId="0" animBg="1"/>
      <p:bldP spid="9263" grpId="0" animBg="1"/>
      <p:bldP spid="9264" grpId="0" animBg="1"/>
      <p:bldP spid="9265" grpId="0" animBg="1"/>
      <p:bldP spid="9266" grpId="0" animBg="1"/>
      <p:bldP spid="9267" grpId="0" animBg="1"/>
      <p:bldP spid="9268" grpId="0" animBg="1"/>
      <p:bldP spid="9269" grpId="0" animBg="1"/>
      <p:bldP spid="927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6|16.5|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9.1|15.8|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5|3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|8.7|12.6|6.1|15.5|11|4.6|9.6|18.5|12|16.9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Harddrive:Applications:Microsoft Office 2004:Templates:My Templates:Johnson_6e_Lecture_template1.pot</Template>
  <TotalTime>6575</TotalTime>
  <Words>142</Words>
  <Application>Microsoft Office PowerPoint</Application>
  <PresentationFormat>On-screen Show (4:3)</PresentationFormat>
  <Paragraphs>69</Paragraphs>
  <Slides>5</Slides>
  <Notes>4</Notes>
  <HiddenSlides>0</HiddenSlides>
  <MMClips>5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Johnson_6e_PPT_template</vt:lpstr>
      <vt:lpstr>Johnson_6e_PPT_template-blank</vt:lpstr>
      <vt:lpstr>PowerPoint Presentation</vt:lpstr>
      <vt:lpstr>Male Reproductive System Delivers Sperm</vt:lpstr>
      <vt:lpstr>Male Reproductive System Delivers Sperm</vt:lpstr>
      <vt:lpstr>Accessory Glands Help Sperm Survive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433</cp:revision>
  <cp:lastPrinted>2002-04-29T18:54:29Z</cp:lastPrinted>
  <dcterms:created xsi:type="dcterms:W3CDTF">2000-12-11T01:39:32Z</dcterms:created>
  <dcterms:modified xsi:type="dcterms:W3CDTF">2016-09-01T13:22:09Z</dcterms:modified>
</cp:coreProperties>
</file>