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</p:sldMasterIdLst>
  <p:notesMasterIdLst>
    <p:notesMasterId r:id="rId9"/>
  </p:notesMasterIdLst>
  <p:handoutMasterIdLst>
    <p:handoutMasterId r:id="rId10"/>
  </p:handoutMasterIdLst>
  <p:sldIdLst>
    <p:sldId id="385" r:id="rId3"/>
    <p:sldId id="393" r:id="rId4"/>
    <p:sldId id="418" r:id="rId5"/>
    <p:sldId id="416" r:id="rId6"/>
    <p:sldId id="431" r:id="rId7"/>
    <p:sldId id="41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34" charset="0"/>
        <a:ea typeface="ＭＳ Ｐゴシック" pitchFamily="8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8" autoAdjust="0"/>
  </p:normalViewPr>
  <p:slideViewPr>
    <p:cSldViewPr snapToGrid="0">
      <p:cViewPr varScale="1">
        <p:scale>
          <a:sx n="107" d="100"/>
          <a:sy n="107" d="100"/>
        </p:scale>
        <p:origin x="-84" y="-102"/>
      </p:cViewPr>
      <p:guideLst>
        <p:guide orient="horz" pos="4128"/>
        <p:guide orient="horz" pos="812"/>
        <p:guide pos="2880"/>
        <p:guide pos="315"/>
        <p:guide pos="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AAA38D7C-6123-4090-B4AD-F85AA827E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00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0A3F08DF-2BDF-4D73-92FB-931732DA08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408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2AF9620F-ADE2-463D-BA31-2FD09451B4C4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fld id="{5731F26A-E96E-4EE5-9A94-C3AB5E6A4C9A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0537" y="966788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3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554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0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6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667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487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562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480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3950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89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016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4017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19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3730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81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256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826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60463"/>
            <a:ext cx="4076700" cy="4935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0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1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4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059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1373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315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60463"/>
            <a:ext cx="8305800" cy="49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Urinary System</a:t>
            </a:r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1160463"/>
            <a:ext cx="8305800" cy="4935537"/>
          </a:xfrm>
        </p:spPr>
        <p:txBody>
          <a:bodyPr/>
          <a:lstStyle/>
          <a:p>
            <a:pPr eaLnBrk="1" hangingPunct="1"/>
            <a:r>
              <a:rPr lang="en-US" altLang="en-US" smtClean="0"/>
              <a:t>Kidney stones</a:t>
            </a:r>
          </a:p>
          <a:p>
            <a:pPr lvl="1" eaLnBrk="1" hangingPunct="1"/>
            <a:r>
              <a:rPr lang="en-US" altLang="en-US" smtClean="0"/>
              <a:t>Crystallized minerals</a:t>
            </a:r>
          </a:p>
          <a:p>
            <a:pPr lvl="1" eaLnBrk="1" hangingPunct="1"/>
            <a:r>
              <a:rPr lang="en-US" altLang="en-US" smtClean="0"/>
              <a:t>Block urine flow</a:t>
            </a:r>
          </a:p>
          <a:p>
            <a:pPr eaLnBrk="1" hangingPunct="1"/>
            <a:r>
              <a:rPr lang="en-US" altLang="en-US" smtClean="0"/>
              <a:t>Urinary tract infections (UTI)</a:t>
            </a:r>
          </a:p>
          <a:p>
            <a:pPr lvl="1" eaLnBrk="1" hangingPunct="1"/>
            <a:r>
              <a:rPr lang="en-US" altLang="en-US" smtClean="0"/>
              <a:t>Usually caused by bacteria</a:t>
            </a:r>
          </a:p>
          <a:p>
            <a:pPr lvl="1" eaLnBrk="1" hangingPunct="1"/>
            <a:r>
              <a:rPr lang="en-US" altLang="en-US" smtClean="0"/>
              <a:t>More common in women than men because of shorter urethra</a:t>
            </a:r>
          </a:p>
          <a:p>
            <a:pPr lvl="1" eaLnBrk="1" hangingPunct="1"/>
            <a:r>
              <a:rPr lang="en-US" altLang="en-US" smtClean="0"/>
              <a:t>If untreated, bladder infections may ascend to involve kidneys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14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Disorders of the Urinary System</a:t>
            </a:r>
          </a:p>
        </p:txBody>
      </p:sp>
      <p:sp>
        <p:nvSpPr>
          <p:cNvPr id="39939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92113" y="873125"/>
            <a:ext cx="8529637" cy="56038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Acute renal failure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Short-term impairment, may be reversible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Potential causes: sustained very low blood pressure, large kidney stones within renal pelvis, infections, transfusion reactions, severe injury, toxin exposure, drug reactions</a:t>
            </a:r>
          </a:p>
          <a:p>
            <a:pPr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Chronic renal failure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Also known as end stage renal disease (ESRD)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&gt;60% reduction in functioning nephrons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See causes of acute renal failure above</a:t>
            </a:r>
          </a:p>
          <a:p>
            <a:pPr lvl="1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en-US" smtClean="0"/>
              <a:t>40% of people with Type I diabetes will develop renal failure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82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Treatment of Irreversible Kidney Failure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381000" y="1127125"/>
            <a:ext cx="8305800" cy="4935538"/>
          </a:xfrm>
        </p:spPr>
        <p:txBody>
          <a:bodyPr/>
          <a:lstStyle/>
          <a:p>
            <a:pPr eaLnBrk="1" hangingPunct="1"/>
            <a:r>
              <a:rPr lang="en-US" altLang="en-US" smtClean="0"/>
              <a:t>Dialysis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Kidney transplant</a:t>
            </a:r>
          </a:p>
        </p:txBody>
      </p:sp>
      <p:pic>
        <p:nvPicPr>
          <p:cNvPr id="6148" name="Picture 5" descr="C:\Users\Gary\Desktop\Gary's Files\Teaching\GCC\BIO102 - Human Biology Online\Ch15 - Urinary\15_Labeled_Images\15_17Figure-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25" y="1177925"/>
            <a:ext cx="43688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51"/>
    </mc:Choice>
    <mc:Fallback xmlns="">
      <p:transition spd="slow" advTm="567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Dialysis Cleanses Blood Artificially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392113" y="1127125"/>
            <a:ext cx="8393112" cy="4144963"/>
          </a:xfrm>
        </p:spPr>
        <p:txBody>
          <a:bodyPr/>
          <a:lstStyle/>
          <a:p>
            <a:pPr eaLnBrk="1" hangingPunct="1">
              <a:spcBef>
                <a:spcPct val="8000"/>
              </a:spcBef>
            </a:pPr>
            <a:r>
              <a:rPr lang="en-US" altLang="en-US" smtClean="0"/>
              <a:t>CAPD: </a:t>
            </a:r>
            <a:r>
              <a:rPr lang="en-US" altLang="en-US" sz="2800" smtClean="0"/>
              <a:t>continuous ambulatory peritoneal dialysis 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Can be done at home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Uses peritoneal cavity for waste, ion removal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Risk of infection</a:t>
            </a:r>
          </a:p>
          <a:p>
            <a:pPr eaLnBrk="1" hangingPunct="1">
              <a:spcBef>
                <a:spcPct val="8000"/>
              </a:spcBef>
            </a:pPr>
            <a:r>
              <a:rPr lang="en-US" altLang="en-US" smtClean="0"/>
              <a:t>Hemodialysis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Requires several visits/week to a dialysis center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Blood is circulated through a kidney machine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57"/>
    </mc:Choice>
    <mc:Fallback xmlns="">
      <p:transition spd="slow" advTm="959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Dialysis Cleanses Blood Artificially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392113" y="1144588"/>
            <a:ext cx="8393112" cy="4760912"/>
          </a:xfrm>
        </p:spPr>
        <p:txBody>
          <a:bodyPr/>
          <a:lstStyle/>
          <a:p>
            <a:pPr eaLnBrk="1" hangingPunct="1">
              <a:spcBef>
                <a:spcPct val="8000"/>
              </a:spcBef>
            </a:pPr>
            <a:r>
              <a:rPr lang="en-US" altLang="en-US" smtClean="0"/>
              <a:t>Problems with dialysis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Dialysis cannot achieve complete homeostasis of ions and wastes</a:t>
            </a:r>
          </a:p>
          <a:p>
            <a:pPr lvl="1" eaLnBrk="1" hangingPunct="1">
              <a:spcBef>
                <a:spcPct val="8000"/>
              </a:spcBef>
            </a:pPr>
            <a:r>
              <a:rPr lang="en-US" altLang="en-US" smtClean="0"/>
              <a:t>Dialysis does not replace renal hormones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87"/>
    </mc:Choice>
    <mc:Fallback xmlns="">
      <p:transition spd="slow" advTm="40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Kidney Transplants Are a Permanent Solution to Renal Failure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392113" y="1600200"/>
            <a:ext cx="8305800" cy="4495800"/>
          </a:xfrm>
        </p:spPr>
        <p:txBody>
          <a:bodyPr/>
          <a:lstStyle/>
          <a:p>
            <a:r>
              <a:rPr lang="en-US" altLang="en-US" smtClean="0"/>
              <a:t>Best hope for many chronic renal failure patients</a:t>
            </a:r>
          </a:p>
          <a:p>
            <a:r>
              <a:rPr lang="en-US" altLang="en-US" smtClean="0"/>
              <a:t>&gt;65,000 people on waiting list for kidneys</a:t>
            </a:r>
          </a:p>
          <a:p>
            <a:r>
              <a:rPr lang="en-US" altLang="en-US" smtClean="0"/>
              <a:t>Improvements in transplant protocols/processes have improved outcomes</a:t>
            </a:r>
          </a:p>
          <a:p>
            <a:pPr lvl="1"/>
            <a:r>
              <a:rPr lang="en-US" altLang="en-US" smtClean="0"/>
              <a:t>Better tissue-matching techniques</a:t>
            </a:r>
          </a:p>
          <a:p>
            <a:pPr lvl="1"/>
            <a:r>
              <a:rPr lang="en-US" altLang="en-US" smtClean="0"/>
              <a:t>Improved anti-rejection medications</a:t>
            </a:r>
          </a:p>
          <a:p>
            <a:pPr lvl="1"/>
            <a:r>
              <a:rPr lang="en-US" altLang="en-US" smtClean="0"/>
              <a:t>National data banks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560"/>
    </mc:Choice>
    <mc:Fallback xmlns="">
      <p:transition spd="slow" advTm="142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4|24.2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 HD:Applications:Microsoft Office 2004:Templates:My Templates:Johnson_6e_PPT_template-blank.pot</Template>
  <TotalTime>6749</TotalTime>
  <Words>238</Words>
  <Application>Microsoft Office PowerPoint</Application>
  <PresentationFormat>On-screen Show (4:3)</PresentationFormat>
  <Paragraphs>46</Paragraphs>
  <Slides>6</Slides>
  <Notes>6</Notes>
  <HiddenSlides>0</HiddenSlides>
  <MMClips>6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Johnson_6e_PPT_template</vt:lpstr>
      <vt:lpstr>Johnson_6e_PPT_template_2line</vt:lpstr>
      <vt:lpstr>Disorders of the Urinary System</vt:lpstr>
      <vt:lpstr>Disorders of the Urinary System</vt:lpstr>
      <vt:lpstr>Treatment of Irreversible Kidney Failure</vt:lpstr>
      <vt:lpstr>Dialysis Cleanses Blood Artificially</vt:lpstr>
      <vt:lpstr>Dialysis Cleanses Blood Artificially</vt:lpstr>
      <vt:lpstr>Kidney Transplants Are a Permanent Solution to Renal Failure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415</cp:revision>
  <cp:lastPrinted>2002-04-29T18:54:29Z</cp:lastPrinted>
  <dcterms:created xsi:type="dcterms:W3CDTF">2000-12-11T01:39:32Z</dcterms:created>
  <dcterms:modified xsi:type="dcterms:W3CDTF">2016-09-01T12:53:36Z</dcterms:modified>
</cp:coreProperties>
</file>