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tags/tag6.xml" ContentType="application/vnd.openxmlformats-officedocument.presentationml.tags+xml"/>
  <Override PartName="/ppt/notesSlides/notesSlide7.xml" ContentType="application/vnd.openxmlformats-officedocument.presentationml.notesSlide+xml"/>
  <Override PartName="/ppt/tags/tag7.xml" ContentType="application/vnd.openxmlformats-officedocument.presentationml.tags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94" r:id="rId1"/>
    <p:sldMasterId id="2147483696" r:id="rId2"/>
    <p:sldMasterId id="2147483697" r:id="rId3"/>
  </p:sldMasterIdLst>
  <p:notesMasterIdLst>
    <p:notesMasterId r:id="rId12"/>
  </p:notesMasterIdLst>
  <p:handoutMasterIdLst>
    <p:handoutMasterId r:id="rId13"/>
  </p:handoutMasterIdLst>
  <p:sldIdLst>
    <p:sldId id="384" r:id="rId4"/>
    <p:sldId id="408" r:id="rId5"/>
    <p:sldId id="432" r:id="rId6"/>
    <p:sldId id="409" r:id="rId7"/>
    <p:sldId id="411" r:id="rId8"/>
    <p:sldId id="410" r:id="rId9"/>
    <p:sldId id="414" r:id="rId10"/>
    <p:sldId id="415" r:id="rId11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34" charset="0"/>
        <a:ea typeface="ＭＳ Ｐゴシック" pitchFamily="8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34" charset="0"/>
        <a:ea typeface="ＭＳ Ｐゴシック" pitchFamily="8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34" charset="0"/>
        <a:ea typeface="ＭＳ Ｐゴシック" pitchFamily="8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34" charset="0"/>
        <a:ea typeface="ＭＳ Ｐゴシック" pitchFamily="8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34" charset="0"/>
        <a:ea typeface="ＭＳ Ｐゴシック" pitchFamily="84" charset="-128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Helvetica" pitchFamily="34" charset="0"/>
        <a:ea typeface="ＭＳ Ｐゴシック" pitchFamily="84" charset="-128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Helvetica" pitchFamily="34" charset="0"/>
        <a:ea typeface="ＭＳ Ｐゴシック" pitchFamily="84" charset="-128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Helvetica" pitchFamily="34" charset="0"/>
        <a:ea typeface="ＭＳ Ｐゴシック" pitchFamily="84" charset="-128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Helvetica" pitchFamily="34" charset="0"/>
        <a:ea typeface="ＭＳ Ｐゴシック" pitchFamily="8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FF99"/>
    <a:srgbClr val="00D68F"/>
    <a:srgbClr val="00BE7F"/>
    <a:srgbClr val="009999"/>
    <a:srgbClr val="E7E200"/>
    <a:srgbClr val="00CC99"/>
    <a:srgbClr val="00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 autoAdjust="0"/>
    <p:restoredTop sz="94668" autoAdjust="0"/>
  </p:normalViewPr>
  <p:slideViewPr>
    <p:cSldViewPr snapToGrid="0">
      <p:cViewPr varScale="1">
        <p:scale>
          <a:sx n="107" d="100"/>
          <a:sy n="107" d="100"/>
        </p:scale>
        <p:origin x="-84" y="-102"/>
      </p:cViewPr>
      <p:guideLst>
        <p:guide orient="horz" pos="4128"/>
        <p:guide orient="horz" pos="812"/>
        <p:guide pos="2880"/>
        <p:guide pos="315"/>
        <p:guide pos="24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fld id="{F5918811-34AF-4695-AECF-8D7B20B796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1148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fld id="{4AD850FF-7E32-47D0-89B5-BA27683570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2924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fld id="{3DA06ABA-39BD-4E56-B0F4-6E9626A719A8}" type="slidenum">
              <a:rPr lang="en-US" altLang="en-US" sz="1200" smtClean="0"/>
              <a:pPr/>
              <a:t>1</a:t>
            </a:fld>
            <a:endParaRPr lang="en-US" altLang="en-US" sz="1200" smtClean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fld id="{20F541B2-199B-4185-8326-B6ECF1D14047}" type="slidenum">
              <a:rPr lang="en-US" altLang="en-US" sz="1200" smtClean="0"/>
              <a:pPr/>
              <a:t>4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70167Johnson6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677863" y="2144713"/>
            <a:ext cx="46561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pPr>
              <a:defRPr/>
            </a:pPr>
            <a:r>
              <a:rPr lang="en-US" sz="2000" smtClean="0">
                <a:solidFill>
                  <a:schemeClr val="bg1"/>
                </a:solidFill>
                <a:latin typeface="Arial" charset="0"/>
              </a:rPr>
              <a:t>Concepts and Current Issues</a:t>
            </a:r>
            <a:endParaRPr lang="en-US" sz="3200" smtClean="0">
              <a:latin typeface="Arial" charset="0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609600" y="331788"/>
            <a:ext cx="467360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pPr>
              <a:lnSpc>
                <a:spcPct val="80000"/>
              </a:lnSpc>
              <a:defRPr/>
            </a:pPr>
            <a:r>
              <a:rPr lang="en-US" sz="7200" smtClean="0">
                <a:solidFill>
                  <a:srgbClr val="B4DD65"/>
                </a:solidFill>
                <a:latin typeface="Arial" charset="0"/>
              </a:rPr>
              <a:t>Human Biology</a:t>
            </a:r>
            <a:endParaRPr lang="en-US" sz="4800" smtClean="0">
              <a:latin typeface="Arial" charset="0"/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 rot="16200000">
            <a:off x="-490537" y="966788"/>
            <a:ext cx="2065337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pPr algn="ctr">
              <a:defRPr/>
            </a:pPr>
            <a:r>
              <a:rPr lang="en-US" sz="2200" smtClean="0">
                <a:solidFill>
                  <a:srgbClr val="958DDD"/>
                </a:solidFill>
                <a:latin typeface="Arial" charset="0"/>
              </a:rPr>
              <a:t>Sixth Edition</a:t>
            </a:r>
            <a:endParaRPr lang="en-US" sz="2000" smtClean="0">
              <a:latin typeface="Arial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752600" y="2584450"/>
            <a:ext cx="24145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pPr algn="ctr">
              <a:defRPr/>
            </a:pPr>
            <a:r>
              <a:rPr lang="en-US" sz="2000" smtClean="0">
                <a:solidFill>
                  <a:srgbClr val="F2FF0A"/>
                </a:solidFill>
                <a:latin typeface="Arial" charset="0"/>
              </a:rPr>
              <a:t>Michael D. Johnson</a:t>
            </a:r>
            <a:endParaRPr lang="en-US" sz="2000" smtClean="0">
              <a:latin typeface="Arial" charset="0"/>
            </a:endParaRP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572000" y="390525"/>
            <a:ext cx="4572000" cy="12192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>
                <a:solidFill>
                  <a:srgbClr val="B4DD65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572000" y="1752600"/>
            <a:ext cx="4572000" cy="16764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0" indent="0" algn="ctr">
              <a:buFontTx/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873844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754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0689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080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010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651694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9892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6492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1129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49011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87906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65882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241863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8353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9945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245830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35104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970497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49207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79881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94358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57094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3787166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8736923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4655156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91269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3696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160463"/>
            <a:ext cx="4076700" cy="49355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160463"/>
            <a:ext cx="4076700" cy="49355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411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4591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1758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4073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87848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193774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160463"/>
            <a:ext cx="8305800" cy="4935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cxnSp>
        <p:nvCxnSpPr>
          <p:cNvPr id="1028" name="Straight Connector 5"/>
          <p:cNvCxnSpPr>
            <a:cxnSpLocks noChangeShapeType="1"/>
          </p:cNvCxnSpPr>
          <p:nvPr/>
        </p:nvCxnSpPr>
        <p:spPr bwMode="auto">
          <a:xfrm>
            <a:off x="0" y="762000"/>
            <a:ext cx="9144000" cy="0"/>
          </a:xfrm>
          <a:prstGeom prst="line">
            <a:avLst/>
          </a:prstGeom>
          <a:noFill/>
          <a:ln w="38100" algn="ctr">
            <a:solidFill>
              <a:srgbClr val="0A29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2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600200"/>
            <a:ext cx="8305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cxnSp>
        <p:nvCxnSpPr>
          <p:cNvPr id="2052" name="Straight Connector 5"/>
          <p:cNvCxnSpPr>
            <a:cxnSpLocks noChangeShapeType="1"/>
          </p:cNvCxnSpPr>
          <p:nvPr/>
        </p:nvCxnSpPr>
        <p:spPr bwMode="auto">
          <a:xfrm>
            <a:off x="0" y="1219200"/>
            <a:ext cx="9144000" cy="0"/>
          </a:xfrm>
          <a:prstGeom prst="line">
            <a:avLst/>
          </a:prstGeom>
          <a:noFill/>
          <a:ln w="38100" algn="ctr">
            <a:solidFill>
              <a:srgbClr val="0A29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13" r:id="rId4"/>
    <p:sldLayoutId id="2147483814" r:id="rId5"/>
    <p:sldLayoutId id="2147483815" r:id="rId6"/>
    <p:sldLayoutId id="2147483816" r:id="rId7"/>
    <p:sldLayoutId id="2147483817" r:id="rId8"/>
    <p:sldLayoutId id="2147483818" r:id="rId9"/>
    <p:sldLayoutId id="2147483819" r:id="rId10"/>
    <p:sldLayoutId id="214748382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  <p:sldLayoutId id="2147483822" r:id="rId2"/>
    <p:sldLayoutId id="2147483823" r:id="rId3"/>
    <p:sldLayoutId id="2147483824" r:id="rId4"/>
    <p:sldLayoutId id="2147483825" r:id="rId5"/>
    <p:sldLayoutId id="2147483826" r:id="rId6"/>
    <p:sldLayoutId id="2147483827" r:id="rId7"/>
    <p:sldLayoutId id="2147483828" r:id="rId8"/>
    <p:sldLayoutId id="2147483829" r:id="rId9"/>
    <p:sldLayoutId id="2147483830" r:id="rId10"/>
    <p:sldLayoutId id="214748383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wav"/><Relationship Id="rId2" Type="http://schemas.microsoft.com/office/2007/relationships/media" Target="../media/media1.wav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wav"/><Relationship Id="rId7" Type="http://schemas.openxmlformats.org/officeDocument/2006/relationships/image" Target="../media/image2.png"/><Relationship Id="rId2" Type="http://schemas.microsoft.com/office/2007/relationships/media" Target="../media/media2.wav"/><Relationship Id="rId1" Type="http://schemas.openxmlformats.org/officeDocument/2006/relationships/tags" Target="../tags/tag2.xml"/><Relationship Id="rId6" Type="http://schemas.openxmlformats.org/officeDocument/2006/relationships/image" Target="../media/image3.jpe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wav"/><Relationship Id="rId2" Type="http://schemas.microsoft.com/office/2007/relationships/media" Target="../media/media4.wav"/><Relationship Id="rId1" Type="http://schemas.openxmlformats.org/officeDocument/2006/relationships/tags" Target="../tags/tag3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wav"/><Relationship Id="rId7" Type="http://schemas.openxmlformats.org/officeDocument/2006/relationships/image" Target="../media/image2.png"/><Relationship Id="rId2" Type="http://schemas.microsoft.com/office/2007/relationships/media" Target="../media/media5.wav"/><Relationship Id="rId1" Type="http://schemas.openxmlformats.org/officeDocument/2006/relationships/tags" Target="../tags/tag4.xml"/><Relationship Id="rId6" Type="http://schemas.openxmlformats.org/officeDocument/2006/relationships/image" Target="../media/image4.jpeg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wav"/><Relationship Id="rId2" Type="http://schemas.microsoft.com/office/2007/relationships/media" Target="../media/media6.wav"/><Relationship Id="rId1" Type="http://schemas.openxmlformats.org/officeDocument/2006/relationships/tags" Target="../tags/tag5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wav"/><Relationship Id="rId2" Type="http://schemas.microsoft.com/office/2007/relationships/media" Target="../media/media7.wav"/><Relationship Id="rId1" Type="http://schemas.openxmlformats.org/officeDocument/2006/relationships/tags" Target="../tags/tag6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media8.wav"/><Relationship Id="rId2" Type="http://schemas.microsoft.com/office/2007/relationships/media" Target="../media/media8.wav"/><Relationship Id="rId1" Type="http://schemas.openxmlformats.org/officeDocument/2006/relationships/tags" Target="../tags/tag7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 descr="Strip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282700"/>
          </a:xfrm>
        </p:spPr>
        <p:txBody>
          <a:bodyPr lIns="182880" tIns="91440" rIns="182880" bIns="91440">
            <a:spAutoFit/>
          </a:bodyPr>
          <a:lstStyle/>
          <a:p>
            <a:r>
              <a:rPr lang="en-US" altLang="en-US" smtClean="0"/>
              <a:t>Kidneys Maintain Homeostasis in Many Ways</a:t>
            </a:r>
          </a:p>
        </p:txBody>
      </p:sp>
      <p:sp>
        <p:nvSpPr>
          <p:cNvPr id="3072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392113" y="1600200"/>
            <a:ext cx="8305800" cy="4495800"/>
          </a:xfrm>
        </p:spPr>
        <p:txBody>
          <a:bodyPr/>
          <a:lstStyle/>
          <a:p>
            <a:r>
              <a:rPr lang="en-US" altLang="en-US" sz="2900" smtClean="0"/>
              <a:t>Maintain water balance</a:t>
            </a:r>
          </a:p>
          <a:p>
            <a:pPr lvl="1"/>
            <a:r>
              <a:rPr lang="en-US" altLang="en-US" smtClean="0"/>
              <a:t>Adjust blood volume and blood pressure</a:t>
            </a:r>
          </a:p>
          <a:p>
            <a:r>
              <a:rPr lang="en-US" altLang="en-US" sz="2900" smtClean="0"/>
              <a:t>Aldosterone and renin help maintain salt balance in order to control blood volume</a:t>
            </a:r>
          </a:p>
          <a:p>
            <a:r>
              <a:rPr lang="en-US" altLang="en-US" sz="2900" smtClean="0"/>
              <a:t>Maintain acid-base balance and blood pH</a:t>
            </a:r>
          </a:p>
          <a:p>
            <a:r>
              <a:rPr lang="en-US" altLang="en-US" sz="2900" smtClean="0"/>
              <a:t>Regulate red blood cell production via erythropoietin (hormone)</a:t>
            </a:r>
          </a:p>
          <a:p>
            <a:r>
              <a:rPr lang="en-US" altLang="en-US" sz="2900" smtClean="0"/>
              <a:t>Activate an inactive form of vitamin D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9851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 descr="Strip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1282700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Water Balance Determines Blood Volume and Blood Pressure</a:t>
            </a:r>
          </a:p>
        </p:txBody>
      </p:sp>
      <p:sp>
        <p:nvSpPr>
          <p:cNvPr id="31747" name="Content Placeholder 2"/>
          <p:cNvSpPr>
            <a:spLocks noGrp="1"/>
          </p:cNvSpPr>
          <p:nvPr>
            <p:ph idx="4294967295"/>
          </p:nvPr>
        </p:nvSpPr>
        <p:spPr>
          <a:xfrm>
            <a:off x="392113" y="1323975"/>
            <a:ext cx="8680450" cy="5153025"/>
          </a:xfrm>
        </p:spPr>
        <p:txBody>
          <a:bodyPr/>
          <a:lstStyle/>
          <a:p>
            <a:pPr eaLnBrk="1" hangingPunct="1">
              <a:lnSpc>
                <a:spcPct val="95000"/>
              </a:lnSpc>
              <a:spcBef>
                <a:spcPct val="0"/>
              </a:spcBef>
            </a:pPr>
            <a:r>
              <a:rPr lang="en-US" altLang="en-US" sz="2800" smtClean="0"/>
              <a:t>Involves the kidneys, hypothalamus, and posterior pituitary gland</a:t>
            </a:r>
          </a:p>
          <a:p>
            <a:pPr eaLnBrk="1" hangingPunct="1">
              <a:lnSpc>
                <a:spcPct val="95000"/>
              </a:lnSpc>
              <a:spcBef>
                <a:spcPct val="0"/>
              </a:spcBef>
            </a:pPr>
            <a:endParaRPr lang="en-US" altLang="en-US" sz="2800" smtClean="0"/>
          </a:p>
          <a:p>
            <a:pPr eaLnBrk="1" hangingPunct="1">
              <a:lnSpc>
                <a:spcPct val="95000"/>
              </a:lnSpc>
              <a:spcBef>
                <a:spcPct val="0"/>
              </a:spcBef>
            </a:pPr>
            <a:endParaRPr lang="en-US" altLang="en-US" sz="2800" smtClean="0"/>
          </a:p>
          <a:p>
            <a:pPr eaLnBrk="1" hangingPunct="1">
              <a:lnSpc>
                <a:spcPct val="95000"/>
              </a:lnSpc>
              <a:spcBef>
                <a:spcPct val="0"/>
              </a:spcBef>
            </a:pPr>
            <a:endParaRPr lang="en-US" altLang="en-US" sz="2800" smtClean="0"/>
          </a:p>
          <a:p>
            <a:pPr eaLnBrk="1" hangingPunct="1">
              <a:lnSpc>
                <a:spcPct val="95000"/>
              </a:lnSpc>
              <a:spcBef>
                <a:spcPct val="0"/>
              </a:spcBef>
            </a:pPr>
            <a:endParaRPr lang="en-US" altLang="en-US" sz="2800" smtClean="0"/>
          </a:p>
          <a:p>
            <a:pPr eaLnBrk="1" hangingPunct="1">
              <a:lnSpc>
                <a:spcPct val="95000"/>
              </a:lnSpc>
              <a:spcBef>
                <a:spcPct val="0"/>
              </a:spcBef>
            </a:pPr>
            <a:endParaRPr lang="en-US" altLang="en-US" sz="2800" smtClean="0"/>
          </a:p>
          <a:p>
            <a:pPr eaLnBrk="1" hangingPunct="1">
              <a:lnSpc>
                <a:spcPct val="95000"/>
              </a:lnSpc>
              <a:spcBef>
                <a:spcPct val="0"/>
              </a:spcBef>
            </a:pPr>
            <a:r>
              <a:rPr lang="en-US" altLang="en-US" sz="2800" smtClean="0"/>
              <a:t>Negative feedback loop regulates solute concentration of the blood</a:t>
            </a:r>
          </a:p>
          <a:p>
            <a:pPr lvl="1" eaLnBrk="1" hangingPunct="1">
              <a:lnSpc>
                <a:spcPct val="95000"/>
              </a:lnSpc>
              <a:spcBef>
                <a:spcPct val="0"/>
              </a:spcBef>
            </a:pPr>
            <a:r>
              <a:rPr lang="en-US" altLang="en-US" sz="2500" smtClean="0"/>
              <a:t>Involves increasing or reducing ADH secretion, which will modify water reabsorption of kidneys</a:t>
            </a:r>
          </a:p>
          <a:p>
            <a:pPr lvl="1" eaLnBrk="1" hangingPunct="1">
              <a:lnSpc>
                <a:spcPct val="95000"/>
              </a:lnSpc>
              <a:spcBef>
                <a:spcPct val="0"/>
              </a:spcBef>
            </a:pPr>
            <a:r>
              <a:rPr lang="en-US" altLang="en-US" sz="2500" smtClean="0"/>
              <a:t>Involves increasing or decreasing thirst</a:t>
            </a:r>
          </a:p>
        </p:txBody>
      </p:sp>
      <p:pic>
        <p:nvPicPr>
          <p:cNvPr id="10244" name="Picture 5" descr="C:\Users\Gary\Desktop\Gary's Files\Teaching\GCC\BIO102 - Human Biology Online\Ch15 - Urinary\image002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587"/>
          <a:stretch>
            <a:fillRect/>
          </a:stretch>
        </p:blipFill>
        <p:spPr bwMode="auto">
          <a:xfrm>
            <a:off x="5018088" y="1751013"/>
            <a:ext cx="2757487" cy="2487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5462"/>
    </mc:Choice>
    <mc:Fallback xmlns="">
      <p:transition spd="slow" advTm="954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 descr="Strip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1282700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Water Balance Determines Blood Volume and Blood Pressure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4294967295"/>
          </p:nvPr>
        </p:nvSpPr>
        <p:spPr>
          <a:xfrm>
            <a:off x="392113" y="1323975"/>
            <a:ext cx="8680450" cy="5153025"/>
          </a:xfrm>
        </p:spPr>
        <p:txBody>
          <a:bodyPr/>
          <a:lstStyle/>
          <a:p>
            <a:pPr eaLnBrk="1" hangingPunct="1">
              <a:lnSpc>
                <a:spcPct val="95000"/>
              </a:lnSpc>
              <a:spcBef>
                <a:spcPct val="0"/>
              </a:spcBef>
            </a:pPr>
            <a:r>
              <a:rPr lang="en-US" altLang="en-US" sz="2800" b="1" smtClean="0"/>
              <a:t>Diruretic</a:t>
            </a:r>
            <a:r>
              <a:rPr lang="en-US" altLang="en-US" sz="2800" smtClean="0"/>
              <a:t>: increases the formation and excretion of urine</a:t>
            </a:r>
          </a:p>
          <a:p>
            <a:pPr lvl="1" eaLnBrk="1" hangingPunct="1">
              <a:lnSpc>
                <a:spcPct val="95000"/>
              </a:lnSpc>
              <a:spcBef>
                <a:spcPct val="0"/>
              </a:spcBef>
            </a:pPr>
            <a:r>
              <a:rPr lang="en-US" altLang="en-US" sz="2700" smtClean="0"/>
              <a:t>Lasix (furosemide)</a:t>
            </a:r>
          </a:p>
          <a:p>
            <a:pPr lvl="2" eaLnBrk="1" hangingPunct="1">
              <a:lnSpc>
                <a:spcPct val="95000"/>
              </a:lnSpc>
              <a:spcBef>
                <a:spcPct val="0"/>
              </a:spcBef>
            </a:pPr>
            <a:r>
              <a:rPr lang="en-US" altLang="en-US" sz="2300" smtClean="0"/>
              <a:t>medication that reduces blood volume and blood pressure</a:t>
            </a:r>
          </a:p>
          <a:p>
            <a:pPr lvl="1" eaLnBrk="1" hangingPunct="1">
              <a:lnSpc>
                <a:spcPct val="95000"/>
              </a:lnSpc>
              <a:spcBef>
                <a:spcPct val="0"/>
              </a:spcBef>
            </a:pPr>
            <a:r>
              <a:rPr lang="en-US" altLang="en-US" sz="2700" smtClean="0"/>
              <a:t>Caffeine</a:t>
            </a:r>
          </a:p>
          <a:p>
            <a:pPr lvl="2" eaLnBrk="1" hangingPunct="1">
              <a:lnSpc>
                <a:spcPct val="95000"/>
              </a:lnSpc>
              <a:spcBef>
                <a:spcPct val="0"/>
              </a:spcBef>
            </a:pPr>
            <a:r>
              <a:rPr lang="en-US" altLang="en-US" sz="2300" smtClean="0"/>
              <a:t>inhibits sodium reabsorption</a:t>
            </a:r>
          </a:p>
          <a:p>
            <a:pPr lvl="1" eaLnBrk="1" hangingPunct="1">
              <a:lnSpc>
                <a:spcPct val="95000"/>
              </a:lnSpc>
              <a:spcBef>
                <a:spcPct val="0"/>
              </a:spcBef>
            </a:pPr>
            <a:r>
              <a:rPr lang="en-US" altLang="en-US" sz="2700" smtClean="0"/>
              <a:t>Alcohol</a:t>
            </a:r>
          </a:p>
          <a:p>
            <a:pPr lvl="2" eaLnBrk="1" hangingPunct="1">
              <a:lnSpc>
                <a:spcPct val="95000"/>
              </a:lnSpc>
              <a:spcBef>
                <a:spcPct val="0"/>
              </a:spcBef>
            </a:pPr>
            <a:r>
              <a:rPr lang="en-US" altLang="en-US" sz="2300" smtClean="0"/>
              <a:t>inhibits ADH release</a:t>
            </a:r>
            <a:endParaRPr lang="en-US" altLang="en-US" sz="2100" smtClean="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2781"/>
    </mc:Choice>
    <mc:Fallback xmlns="">
      <p:transition spd="slow" advTm="727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 descr="Strip"/>
          <p:cNvSpPr>
            <a:spLocks noGrp="1"/>
          </p:cNvSpPr>
          <p:nvPr>
            <p:ph type="title" idx="4294967295"/>
          </p:nvPr>
        </p:nvSpPr>
        <p:spPr>
          <a:xfrm>
            <a:off x="0" y="227013"/>
            <a:ext cx="9144000" cy="738187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Aldosterone &amp; Renin Control Blood Volume</a:t>
            </a:r>
          </a:p>
        </p:txBody>
      </p:sp>
      <p:sp>
        <p:nvSpPr>
          <p:cNvPr id="32771" name="Content Placeholder 2"/>
          <p:cNvSpPr>
            <a:spLocks noGrp="1"/>
          </p:cNvSpPr>
          <p:nvPr>
            <p:ph idx="4294967295"/>
          </p:nvPr>
        </p:nvSpPr>
        <p:spPr>
          <a:xfrm>
            <a:off x="392113" y="1296988"/>
            <a:ext cx="8870950" cy="5180012"/>
          </a:xfrm>
        </p:spPr>
        <p:txBody>
          <a:bodyPr/>
          <a:lstStyle/>
          <a:p>
            <a:pPr eaLnBrk="1" hangingPunct="1">
              <a:lnSpc>
                <a:spcPct val="95000"/>
              </a:lnSpc>
              <a:spcBef>
                <a:spcPct val="0"/>
              </a:spcBef>
            </a:pPr>
            <a:r>
              <a:rPr lang="en-US" altLang="en-US" sz="2800" smtClean="0"/>
              <a:t>Aldosterone release is stimulated indirectly by decreased blood volume or blood pressure</a:t>
            </a:r>
          </a:p>
          <a:p>
            <a:pPr lvl="1" eaLnBrk="1" hangingPunct="1">
              <a:lnSpc>
                <a:spcPct val="95000"/>
              </a:lnSpc>
              <a:spcBef>
                <a:spcPct val="0"/>
              </a:spcBef>
            </a:pPr>
            <a:r>
              <a:rPr lang="en-US" altLang="en-US" sz="2500" smtClean="0"/>
              <a:t>Decreased blood volume/blood pressure cause release of renin</a:t>
            </a:r>
          </a:p>
          <a:p>
            <a:pPr lvl="1" eaLnBrk="1" hangingPunct="1">
              <a:lnSpc>
                <a:spcPct val="95000"/>
              </a:lnSpc>
              <a:spcBef>
                <a:spcPct val="0"/>
              </a:spcBef>
            </a:pPr>
            <a:r>
              <a:rPr lang="en-US" altLang="en-US" sz="2500" smtClean="0"/>
              <a:t>Renin is eventually converted to angiotensin II</a:t>
            </a:r>
          </a:p>
          <a:p>
            <a:pPr lvl="1" eaLnBrk="1" hangingPunct="1">
              <a:lnSpc>
                <a:spcPct val="95000"/>
              </a:lnSpc>
              <a:spcBef>
                <a:spcPct val="0"/>
              </a:spcBef>
            </a:pPr>
            <a:r>
              <a:rPr lang="en-US" altLang="en-US" sz="2500" smtClean="0"/>
              <a:t>Angiotensin II stimulates adrenal cortex to release aldosterone</a:t>
            </a:r>
          </a:p>
          <a:p>
            <a:pPr lvl="1" eaLnBrk="1" hangingPunct="1">
              <a:lnSpc>
                <a:spcPct val="95000"/>
              </a:lnSpc>
              <a:spcBef>
                <a:spcPct val="0"/>
              </a:spcBef>
            </a:pPr>
            <a:r>
              <a:rPr lang="en-US" altLang="en-US" sz="2500" smtClean="0"/>
              <a:t>Aldosterone increases sodium reabsorption by distal tubules and collection ducts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3594"/>
    </mc:Choice>
    <mc:Fallback xmlns="">
      <p:transition spd="slow" advTm="935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6" descr="15_15Figure-U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25"/>
          <a:stretch>
            <a:fillRect/>
          </a:stretch>
        </p:blipFill>
        <p:spPr bwMode="auto">
          <a:xfrm>
            <a:off x="998538" y="136525"/>
            <a:ext cx="7145337" cy="645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Rectangle 27"/>
          <p:cNvSpPr>
            <a:spLocks noChangeArrowheads="1"/>
          </p:cNvSpPr>
          <p:nvPr/>
        </p:nvSpPr>
        <p:spPr bwMode="auto">
          <a:xfrm>
            <a:off x="1425575" y="347663"/>
            <a:ext cx="541338" cy="290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1300" b="1"/>
              <a:t>ADH</a:t>
            </a:r>
          </a:p>
        </p:txBody>
      </p:sp>
      <p:sp>
        <p:nvSpPr>
          <p:cNvPr id="13316" name="Rectangle 28"/>
          <p:cNvSpPr>
            <a:spLocks noChangeArrowheads="1"/>
          </p:cNvSpPr>
          <p:nvPr/>
        </p:nvSpPr>
        <p:spPr bwMode="auto">
          <a:xfrm>
            <a:off x="1454150" y="1581150"/>
            <a:ext cx="1046163" cy="290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1300" b="1"/>
              <a:t>Save water</a:t>
            </a:r>
          </a:p>
        </p:txBody>
      </p:sp>
      <p:sp>
        <p:nvSpPr>
          <p:cNvPr id="13317" name="Rectangle 29"/>
          <p:cNvSpPr>
            <a:spLocks noChangeArrowheads="1"/>
          </p:cNvSpPr>
          <p:nvPr/>
        </p:nvSpPr>
        <p:spPr bwMode="auto">
          <a:xfrm>
            <a:off x="1819275" y="2462213"/>
            <a:ext cx="827088" cy="290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1300" b="1"/>
              <a:t>Kidneys</a:t>
            </a:r>
          </a:p>
        </p:txBody>
      </p:sp>
      <p:sp>
        <p:nvSpPr>
          <p:cNvPr id="13318" name="Rectangle 30"/>
          <p:cNvSpPr>
            <a:spLocks noChangeArrowheads="1"/>
          </p:cNvSpPr>
          <p:nvPr/>
        </p:nvSpPr>
        <p:spPr bwMode="auto">
          <a:xfrm>
            <a:off x="3092450" y="2351088"/>
            <a:ext cx="569913" cy="46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pPr>
              <a:lnSpc>
                <a:spcPct val="95000"/>
              </a:lnSpc>
            </a:pPr>
            <a:r>
              <a:rPr lang="en-US" altLang="en-US" sz="1300" b="1"/>
              <a:t>Save</a:t>
            </a:r>
          </a:p>
          <a:p>
            <a:pPr>
              <a:lnSpc>
                <a:spcPct val="95000"/>
              </a:lnSpc>
            </a:pPr>
            <a:r>
              <a:rPr lang="en-US" altLang="en-US" sz="1300" b="1"/>
              <a:t>salt</a:t>
            </a:r>
          </a:p>
        </p:txBody>
      </p:sp>
      <p:sp>
        <p:nvSpPr>
          <p:cNvPr id="13319" name="Rectangle 31"/>
          <p:cNvSpPr>
            <a:spLocks noChangeArrowheads="1"/>
          </p:cNvSpPr>
          <p:nvPr/>
        </p:nvSpPr>
        <p:spPr bwMode="auto">
          <a:xfrm>
            <a:off x="4559300" y="801688"/>
            <a:ext cx="1276350" cy="290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1300" b="1"/>
              <a:t>Blood volume</a:t>
            </a:r>
          </a:p>
        </p:txBody>
      </p:sp>
      <p:sp>
        <p:nvSpPr>
          <p:cNvPr id="13320" name="Rectangle 32"/>
          <p:cNvSpPr>
            <a:spLocks noChangeArrowheads="1"/>
          </p:cNvSpPr>
          <p:nvPr/>
        </p:nvSpPr>
        <p:spPr bwMode="auto">
          <a:xfrm>
            <a:off x="4778375" y="1060450"/>
            <a:ext cx="854075" cy="290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1300" b="1"/>
              <a:t>Increase</a:t>
            </a:r>
          </a:p>
        </p:txBody>
      </p:sp>
      <p:sp>
        <p:nvSpPr>
          <p:cNvPr id="13321" name="Rectangle 33"/>
          <p:cNvSpPr>
            <a:spLocks noChangeArrowheads="1"/>
          </p:cNvSpPr>
          <p:nvPr/>
        </p:nvSpPr>
        <p:spPr bwMode="auto">
          <a:xfrm>
            <a:off x="4779963" y="1339850"/>
            <a:ext cx="890587" cy="290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1300" b="1"/>
              <a:t>Set point</a:t>
            </a:r>
          </a:p>
        </p:txBody>
      </p:sp>
      <p:sp>
        <p:nvSpPr>
          <p:cNvPr id="13322" name="Rectangle 34"/>
          <p:cNvSpPr>
            <a:spLocks noChangeArrowheads="1"/>
          </p:cNvSpPr>
          <p:nvPr/>
        </p:nvSpPr>
        <p:spPr bwMode="auto">
          <a:xfrm>
            <a:off x="4772025" y="1606550"/>
            <a:ext cx="917575" cy="290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1300" b="1"/>
              <a:t>Decrease</a:t>
            </a:r>
          </a:p>
        </p:txBody>
      </p:sp>
      <p:sp>
        <p:nvSpPr>
          <p:cNvPr id="13323" name="Rectangle 35"/>
          <p:cNvSpPr>
            <a:spLocks noChangeArrowheads="1"/>
          </p:cNvSpPr>
          <p:nvPr/>
        </p:nvSpPr>
        <p:spPr bwMode="auto">
          <a:xfrm>
            <a:off x="3325813" y="3744913"/>
            <a:ext cx="798512" cy="45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1300" b="1"/>
              <a:t>Adrenal</a:t>
            </a:r>
          </a:p>
          <a:p>
            <a:pPr>
              <a:lnSpc>
                <a:spcPct val="90000"/>
              </a:lnSpc>
            </a:pPr>
            <a:r>
              <a:rPr lang="en-US" altLang="en-US" sz="1300" b="1"/>
              <a:t> cortex</a:t>
            </a:r>
          </a:p>
        </p:txBody>
      </p:sp>
      <p:sp>
        <p:nvSpPr>
          <p:cNvPr id="13324" name="Rectangle 36"/>
          <p:cNvSpPr>
            <a:spLocks noChangeArrowheads="1"/>
          </p:cNvSpPr>
          <p:nvPr/>
        </p:nvSpPr>
        <p:spPr bwMode="auto">
          <a:xfrm>
            <a:off x="4445000" y="4079875"/>
            <a:ext cx="1193800" cy="630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altLang="en-US" sz="1300" b="1"/>
              <a:t>Angiotensin-</a:t>
            </a:r>
          </a:p>
          <a:p>
            <a:pPr algn="ctr">
              <a:lnSpc>
                <a:spcPct val="90000"/>
              </a:lnSpc>
            </a:pPr>
            <a:r>
              <a:rPr lang="en-US" altLang="en-US" sz="1300" b="1"/>
              <a:t>converting </a:t>
            </a:r>
          </a:p>
          <a:p>
            <a:pPr algn="ctr">
              <a:lnSpc>
                <a:spcPct val="90000"/>
              </a:lnSpc>
            </a:pPr>
            <a:r>
              <a:rPr lang="en-US" altLang="en-US" sz="1300" b="1"/>
              <a:t>enzyme</a:t>
            </a:r>
          </a:p>
        </p:txBody>
      </p:sp>
      <p:sp>
        <p:nvSpPr>
          <p:cNvPr id="13325" name="Rectangle 37"/>
          <p:cNvSpPr>
            <a:spLocks noChangeArrowheads="1"/>
          </p:cNvSpPr>
          <p:nvPr/>
        </p:nvSpPr>
        <p:spPr bwMode="auto">
          <a:xfrm>
            <a:off x="7300913" y="3028950"/>
            <a:ext cx="827087" cy="290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1300" b="1"/>
              <a:t>Kidneys</a:t>
            </a:r>
          </a:p>
        </p:txBody>
      </p:sp>
      <p:sp>
        <p:nvSpPr>
          <p:cNvPr id="13326" name="Rectangle 38"/>
          <p:cNvSpPr>
            <a:spLocks noChangeArrowheads="1"/>
          </p:cNvSpPr>
          <p:nvPr/>
        </p:nvSpPr>
        <p:spPr bwMode="auto">
          <a:xfrm>
            <a:off x="1711325" y="5829300"/>
            <a:ext cx="1570038" cy="46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pPr>
              <a:lnSpc>
                <a:spcPct val="95000"/>
              </a:lnSpc>
            </a:pPr>
            <a:r>
              <a:rPr lang="en-US" altLang="en-US" sz="1300" b="1"/>
              <a:t>Vasoconstriction,</a:t>
            </a:r>
          </a:p>
          <a:p>
            <a:pPr>
              <a:lnSpc>
                <a:spcPct val="95000"/>
              </a:lnSpc>
            </a:pPr>
            <a:r>
              <a:rPr lang="en-US" altLang="en-US" sz="1300" b="1"/>
              <a:t>   blood pressure</a:t>
            </a:r>
          </a:p>
        </p:txBody>
      </p:sp>
      <p:sp>
        <p:nvSpPr>
          <p:cNvPr id="13327" name="Rectangle 39"/>
          <p:cNvSpPr>
            <a:spLocks noChangeArrowheads="1"/>
          </p:cNvSpPr>
          <p:nvPr/>
        </p:nvSpPr>
        <p:spPr bwMode="auto">
          <a:xfrm>
            <a:off x="7256463" y="6197600"/>
            <a:ext cx="579437" cy="290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1300" b="1"/>
              <a:t>Liver</a:t>
            </a:r>
          </a:p>
        </p:txBody>
      </p:sp>
      <p:sp>
        <p:nvSpPr>
          <p:cNvPr id="13328" name="Rectangle 40"/>
          <p:cNvSpPr>
            <a:spLocks noChangeArrowheads="1"/>
          </p:cNvSpPr>
          <p:nvPr/>
        </p:nvSpPr>
        <p:spPr bwMode="auto">
          <a:xfrm>
            <a:off x="6635750" y="5353050"/>
            <a:ext cx="1531938" cy="290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1300" b="1"/>
              <a:t>Angiotensinogen</a:t>
            </a:r>
          </a:p>
        </p:txBody>
      </p:sp>
      <p:sp>
        <p:nvSpPr>
          <p:cNvPr id="13329" name="Rectangle 41"/>
          <p:cNvSpPr>
            <a:spLocks noChangeArrowheads="1"/>
          </p:cNvSpPr>
          <p:nvPr/>
        </p:nvSpPr>
        <p:spPr bwMode="auto">
          <a:xfrm>
            <a:off x="5400675" y="4943475"/>
            <a:ext cx="679450" cy="290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1300" b="1"/>
              <a:t>Lungs</a:t>
            </a:r>
            <a:endParaRPr lang="en-US" altLang="en-US" sz="2400"/>
          </a:p>
        </p:txBody>
      </p:sp>
      <p:sp>
        <p:nvSpPr>
          <p:cNvPr id="13330" name="Rectangle 42"/>
          <p:cNvSpPr>
            <a:spLocks noChangeArrowheads="1"/>
          </p:cNvSpPr>
          <p:nvPr/>
        </p:nvSpPr>
        <p:spPr bwMode="auto">
          <a:xfrm rot="-4178136">
            <a:off x="6665913" y="4105275"/>
            <a:ext cx="642937" cy="290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1300" b="1"/>
              <a:t>Renin</a:t>
            </a:r>
          </a:p>
        </p:txBody>
      </p:sp>
      <p:sp>
        <p:nvSpPr>
          <p:cNvPr id="13331" name="WordArt 43"/>
          <p:cNvSpPr>
            <a:spLocks noChangeArrowheads="1" noChangeShapeType="1" noTextEdit="1"/>
          </p:cNvSpPr>
          <p:nvPr/>
        </p:nvSpPr>
        <p:spPr bwMode="auto">
          <a:xfrm rot="-352901">
            <a:off x="4737100" y="5335588"/>
            <a:ext cx="1081088" cy="147637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spcFirstLastPara="1" wrap="none" fromWordArt="1">
            <a:prstTxWarp prst="textArchDown">
              <a:avLst>
                <a:gd name="adj" fmla="val 193804"/>
              </a:avLst>
            </a:prstTxWarp>
          </a:bodyPr>
          <a:lstStyle/>
          <a:p>
            <a:pPr algn="ctr"/>
            <a:r>
              <a:rPr lang="en-US" sz="1400" b="1" kern="10">
                <a:solidFill>
                  <a:srgbClr val="000000"/>
                </a:solidFill>
                <a:latin typeface="Helvetica Neue"/>
              </a:rPr>
              <a:t>Angiotensin I</a:t>
            </a:r>
          </a:p>
        </p:txBody>
      </p:sp>
      <p:sp>
        <p:nvSpPr>
          <p:cNvPr id="13332" name="WordArt 44"/>
          <p:cNvSpPr>
            <a:spLocks noChangeArrowheads="1" noChangeShapeType="1" noTextEdit="1"/>
          </p:cNvSpPr>
          <p:nvPr/>
        </p:nvSpPr>
        <p:spPr bwMode="auto">
          <a:xfrm rot="2042362">
            <a:off x="3414713" y="5013325"/>
            <a:ext cx="1125537" cy="147638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spcFirstLastPara="1" wrap="none" fromWordArt="1">
            <a:prstTxWarp prst="textArchDown">
              <a:avLst>
                <a:gd name="adj" fmla="val 186167"/>
              </a:avLst>
            </a:prstTxWarp>
          </a:bodyPr>
          <a:lstStyle/>
          <a:p>
            <a:pPr algn="ctr"/>
            <a:r>
              <a:rPr lang="en-US" sz="1400" b="1" kern="10">
                <a:solidFill>
                  <a:srgbClr val="000000"/>
                </a:solidFill>
                <a:latin typeface="Helvetica Neue"/>
              </a:rPr>
              <a:t>Angiotensin II</a:t>
            </a:r>
          </a:p>
        </p:txBody>
      </p:sp>
      <p:sp>
        <p:nvSpPr>
          <p:cNvPr id="13333" name="WordArt 45"/>
          <p:cNvSpPr>
            <a:spLocks noChangeArrowheads="1" noChangeShapeType="1" noTextEdit="1"/>
          </p:cNvSpPr>
          <p:nvPr/>
        </p:nvSpPr>
        <p:spPr bwMode="auto">
          <a:xfrm rot="5202889">
            <a:off x="2577307" y="3480594"/>
            <a:ext cx="984250" cy="147637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spcFirstLastPara="1" wrap="none" fromWordArt="1">
            <a:prstTxWarp prst="textArchDown">
              <a:avLst>
                <a:gd name="adj" fmla="val 212826"/>
              </a:avLst>
            </a:prstTxWarp>
          </a:bodyPr>
          <a:lstStyle/>
          <a:p>
            <a:pPr algn="ctr"/>
            <a:r>
              <a:rPr lang="en-US" sz="1400" b="1" kern="10">
                <a:solidFill>
                  <a:srgbClr val="000000"/>
                </a:solidFill>
                <a:latin typeface="Helvetica Neue"/>
              </a:rPr>
              <a:t>Aldosterone</a:t>
            </a:r>
          </a:p>
        </p:txBody>
      </p:sp>
      <p:cxnSp>
        <p:nvCxnSpPr>
          <p:cNvPr id="23" name="Straight Arrow Connector 22"/>
          <p:cNvCxnSpPr>
            <a:cxnSpLocks noChangeShapeType="1"/>
          </p:cNvCxnSpPr>
          <p:nvPr/>
        </p:nvCxnSpPr>
        <p:spPr bwMode="auto">
          <a:xfrm flipV="1">
            <a:off x="1454150" y="3500438"/>
            <a:ext cx="1316038" cy="452437"/>
          </a:xfrm>
          <a:prstGeom prst="straightConnector1">
            <a:avLst/>
          </a:prstGeom>
          <a:noFill/>
          <a:ln w="57150" algn="ctr">
            <a:solidFill>
              <a:srgbClr val="FF00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4" name="Straight Arrow Connector 23"/>
          <p:cNvCxnSpPr>
            <a:cxnSpLocks noChangeShapeType="1"/>
          </p:cNvCxnSpPr>
          <p:nvPr/>
        </p:nvCxnSpPr>
        <p:spPr bwMode="auto">
          <a:xfrm flipH="1" flipV="1">
            <a:off x="7110413" y="4376738"/>
            <a:ext cx="1354137" cy="566737"/>
          </a:xfrm>
          <a:prstGeom prst="straightConnector1">
            <a:avLst/>
          </a:prstGeom>
          <a:noFill/>
          <a:ln w="57150" algn="ctr">
            <a:solidFill>
              <a:srgbClr val="FF00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6" name="Straight Arrow Connector 25"/>
          <p:cNvCxnSpPr>
            <a:cxnSpLocks noChangeShapeType="1"/>
          </p:cNvCxnSpPr>
          <p:nvPr/>
        </p:nvCxnSpPr>
        <p:spPr bwMode="auto">
          <a:xfrm flipH="1">
            <a:off x="6037263" y="1092200"/>
            <a:ext cx="1198562" cy="635000"/>
          </a:xfrm>
          <a:prstGeom prst="straightConnector1">
            <a:avLst/>
          </a:prstGeom>
          <a:noFill/>
          <a:ln w="57150" algn="ctr">
            <a:solidFill>
              <a:srgbClr val="FF00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2045"/>
    </mc:Choice>
    <mc:Fallback xmlns="">
      <p:transition spd="slow" advTm="620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 descr="Strip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1282700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Kidneys Help Maintain Acid-Base Balance and Blood pH</a:t>
            </a:r>
          </a:p>
        </p:txBody>
      </p:sp>
      <p:sp>
        <p:nvSpPr>
          <p:cNvPr id="34819" name="Content Placeholder 2"/>
          <p:cNvSpPr>
            <a:spLocks noGrp="1"/>
          </p:cNvSpPr>
          <p:nvPr>
            <p:ph idx="4294967295"/>
          </p:nvPr>
        </p:nvSpPr>
        <p:spPr>
          <a:xfrm>
            <a:off x="392113" y="1600200"/>
            <a:ext cx="8305800" cy="4495800"/>
          </a:xfrm>
        </p:spPr>
        <p:txBody>
          <a:bodyPr/>
          <a:lstStyle/>
          <a:p>
            <a:pPr eaLnBrk="1" hangingPunct="1"/>
            <a:r>
              <a:rPr lang="en-US" altLang="en-US" smtClean="0"/>
              <a:t>Blood pH must stay between 7.35 and 7.45</a:t>
            </a:r>
          </a:p>
          <a:p>
            <a:pPr eaLnBrk="1" hangingPunct="1"/>
            <a:r>
              <a:rPr lang="en-US" altLang="en-US" smtClean="0"/>
              <a:t>pH regulated by kidneys, buffers, lungs</a:t>
            </a:r>
          </a:p>
          <a:p>
            <a:pPr eaLnBrk="1" hangingPunct="1"/>
            <a:r>
              <a:rPr lang="en-US" altLang="en-US" smtClean="0"/>
              <a:t>Role of kidneys in pH maintenance</a:t>
            </a:r>
          </a:p>
          <a:p>
            <a:pPr lvl="1" eaLnBrk="1" hangingPunct="1"/>
            <a:r>
              <a:rPr lang="en-US" altLang="en-US" smtClean="0"/>
              <a:t>Reabsorption of filtered bicarbonate</a:t>
            </a:r>
          </a:p>
          <a:p>
            <a:pPr lvl="1" eaLnBrk="1" hangingPunct="1"/>
            <a:r>
              <a:rPr lang="en-US" altLang="en-US" smtClean="0"/>
              <a:t>Excretion of acid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1470"/>
    </mc:Choice>
    <mc:Fallback xmlns="">
      <p:transition spd="slow" advTm="714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 descr="Strip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1282700"/>
          </a:xfrm>
        </p:spPr>
        <p:txBody>
          <a:bodyPr lIns="182880" tIns="91440" rIns="182880" bIns="91440">
            <a:spAutoFit/>
          </a:bodyPr>
          <a:lstStyle/>
          <a:p>
            <a:r>
              <a:rPr lang="en-US" altLang="en-US" smtClean="0"/>
              <a:t>Erythropoietin Stimulates Production of Red Blood Cells</a:t>
            </a:r>
          </a:p>
        </p:txBody>
      </p:sp>
      <p:sp>
        <p:nvSpPr>
          <p:cNvPr id="36867" name="Content Placeholder 2"/>
          <p:cNvSpPr>
            <a:spLocks noGrp="1"/>
          </p:cNvSpPr>
          <p:nvPr>
            <p:ph idx="4294967295"/>
          </p:nvPr>
        </p:nvSpPr>
        <p:spPr>
          <a:xfrm>
            <a:off x="392113" y="1600200"/>
            <a:ext cx="8305800" cy="4495800"/>
          </a:xfrm>
        </p:spPr>
        <p:txBody>
          <a:bodyPr/>
          <a:lstStyle/>
          <a:p>
            <a:r>
              <a:rPr lang="en-US" altLang="en-US" smtClean="0"/>
              <a:t>Decrease in amount of oxygen is detected by certain cells throughout the kidney</a:t>
            </a:r>
          </a:p>
          <a:p>
            <a:r>
              <a:rPr lang="en-US" altLang="en-US" smtClean="0"/>
              <a:t>Erythropoietin is secreted in response to decrease in oxygen</a:t>
            </a:r>
          </a:p>
          <a:p>
            <a:r>
              <a:rPr lang="en-US" altLang="en-US" smtClean="0"/>
              <a:t>Erythropoietin triggers increase in red blood cell production in the bone marrow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1564"/>
    </mc:Choice>
    <mc:Fallback xmlns="">
      <p:transition spd="slow" advTm="615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 descr="Strip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Kidneys Activate Vitamin D</a:t>
            </a:r>
          </a:p>
        </p:txBody>
      </p:sp>
      <p:sp>
        <p:nvSpPr>
          <p:cNvPr id="37891" name="Content Placeholder 2"/>
          <p:cNvSpPr>
            <a:spLocks noGrp="1"/>
          </p:cNvSpPr>
          <p:nvPr>
            <p:ph idx="4294967295"/>
          </p:nvPr>
        </p:nvSpPr>
        <p:spPr>
          <a:xfrm>
            <a:off x="392113" y="1160463"/>
            <a:ext cx="8305800" cy="4935537"/>
          </a:xfrm>
        </p:spPr>
        <p:txBody>
          <a:bodyPr/>
          <a:lstStyle/>
          <a:p>
            <a:pPr eaLnBrk="1" hangingPunct="1"/>
            <a:r>
              <a:rPr lang="en-US" altLang="en-US" smtClean="0"/>
              <a:t>Exposure of skin to sunlight causes production of an inactive form of vitamin D</a:t>
            </a:r>
          </a:p>
          <a:p>
            <a:pPr lvl="1" eaLnBrk="1" hangingPunct="1"/>
            <a:r>
              <a:rPr lang="en-US" altLang="en-US" smtClean="0"/>
              <a:t>But only about 30 minutes of exposure</a:t>
            </a:r>
          </a:p>
          <a:p>
            <a:pPr eaLnBrk="1" hangingPunct="1"/>
            <a:r>
              <a:rPr lang="en-US" altLang="en-US" smtClean="0"/>
              <a:t>Inactive form of vitamin D is transported to liver, where it is modified</a:t>
            </a:r>
          </a:p>
          <a:p>
            <a:pPr eaLnBrk="1" hangingPunct="1"/>
            <a:r>
              <a:rPr lang="en-US" altLang="en-US" smtClean="0"/>
              <a:t>Inactive form of vitamin D is then converted to active form by kidneys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6227"/>
    </mc:Choice>
    <mc:Fallback xmlns="">
      <p:transition spd="slow" advTm="962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5.4|18.4|15.4|23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6.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6|8.7|16.2|2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9|5.9|6.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9.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0.2|6.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4.3|8.4"/>
</p:tagLst>
</file>

<file path=ppt/theme/theme1.xml><?xml version="1.0" encoding="utf-8"?>
<a:theme xmlns:a="http://schemas.openxmlformats.org/drawingml/2006/main" name="Johnson_6e_PPT_template">
  <a:themeElements>
    <a:clrScheme name="Johnson_6e_PPT_templ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34" charset="0"/>
          </a:defRPr>
        </a:defPPr>
      </a:lstStyle>
    </a:lnDef>
  </a:objectDefaults>
  <a:extraClrSchemeLst>
    <a:extraClrScheme>
      <a:clrScheme name="Johnson_6e_PPT_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Johnson_6e_PPT_template_2line">
  <a:themeElements>
    <a:clrScheme name="Johnson_6e_PPT_template_2lin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_2lin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34" charset="0"/>
          </a:defRPr>
        </a:defPPr>
      </a:lstStyle>
    </a:lnDef>
  </a:objectDefaults>
  <a:extraClrSchemeLst>
    <a:extraClrScheme>
      <a:clrScheme name="Johnson_6e_PPT_template_2lin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Johnson_6e_PPT_template-blank">
  <a:themeElements>
    <a:clrScheme name="Johnson_6e_PPT_template-blan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-blank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34" charset="0"/>
          </a:defRPr>
        </a:defPPr>
      </a:lstStyle>
    </a:lnDef>
  </a:objectDefaults>
  <a:extraClrSchemeLst>
    <a:extraClrScheme>
      <a:clrScheme name="Johnson_6e_PPT_template-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 HD:Applications:Microsoft Office 2004:Templates:My Templates:Johnson_6e_PPT_template-blank.pot</Template>
  <TotalTime>6771</TotalTime>
  <Words>350</Words>
  <Application>Microsoft Office PowerPoint</Application>
  <PresentationFormat>On-screen Show (4:3)</PresentationFormat>
  <Paragraphs>72</Paragraphs>
  <Slides>8</Slides>
  <Notes>8</Notes>
  <HiddenSlides>0</HiddenSlides>
  <MMClips>8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Johnson_6e_PPT_template</vt:lpstr>
      <vt:lpstr>Johnson_6e_PPT_template_2line</vt:lpstr>
      <vt:lpstr>Johnson_6e_PPT_template-blank</vt:lpstr>
      <vt:lpstr>Kidneys Maintain Homeostasis in Many Ways</vt:lpstr>
      <vt:lpstr>Water Balance Determines Blood Volume and Blood Pressure</vt:lpstr>
      <vt:lpstr>Water Balance Determines Blood Volume and Blood Pressure</vt:lpstr>
      <vt:lpstr>Aldosterone &amp; Renin Control Blood Volume</vt:lpstr>
      <vt:lpstr>PowerPoint Presentation</vt:lpstr>
      <vt:lpstr>Kidneys Help Maintain Acid-Base Balance and Blood pH</vt:lpstr>
      <vt:lpstr>Erythropoietin Stimulates Production of Red Blood Cells</vt:lpstr>
      <vt:lpstr>Kidneys Activate Vitamin D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Nerve activates contraction</dc:title>
  <dc:creator>Gary</dc:creator>
  <cp:lastModifiedBy>gglaser</cp:lastModifiedBy>
  <cp:revision>417</cp:revision>
  <cp:lastPrinted>2002-04-29T18:54:29Z</cp:lastPrinted>
  <dcterms:created xsi:type="dcterms:W3CDTF">2000-12-11T01:39:32Z</dcterms:created>
  <dcterms:modified xsi:type="dcterms:W3CDTF">2016-09-01T12:50:34Z</dcterms:modified>
</cp:coreProperties>
</file>