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  <p:sldMasterId id="2147483697" r:id="rId3"/>
  </p:sldMasterIdLst>
  <p:notesMasterIdLst>
    <p:notesMasterId r:id="rId9"/>
  </p:notesMasterIdLst>
  <p:handoutMasterIdLst>
    <p:handoutMasterId r:id="rId10"/>
  </p:handoutMasterIdLst>
  <p:sldIdLst>
    <p:sldId id="382" r:id="rId4"/>
    <p:sldId id="406" r:id="rId5"/>
    <p:sldId id="389" r:id="rId6"/>
    <p:sldId id="407" r:id="rId7"/>
    <p:sldId id="38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8" autoAdjust="0"/>
  </p:normalViewPr>
  <p:slideViewPr>
    <p:cSldViewPr snapToGrid="0">
      <p:cViewPr varScale="1">
        <p:scale>
          <a:sx n="107" d="100"/>
          <a:sy n="107" d="100"/>
        </p:scale>
        <p:origin x="-84" y="-102"/>
      </p:cViewPr>
      <p:guideLst>
        <p:guide orient="horz" pos="4128"/>
        <p:guide orient="horz" pos="812"/>
        <p:guide pos="2880"/>
        <p:guide pos="31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F5918811-34AF-4695-AECF-8D7B20B796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14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AD850FF-7E32-47D0-89B5-BA27683570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92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BFE94381-9FB5-453A-B405-1299728C6731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DD0267EF-EED4-4B48-AFAE-F07986E08B05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A7746718-1113-48BD-8F01-9EC43FEFEE31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384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68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8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1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5169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89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49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12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4901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790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58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186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3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94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2458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51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9704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92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988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43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70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8716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7369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65515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126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6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1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5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75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07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784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937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60463"/>
            <a:ext cx="83058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Producing Dilute Urine: Excreting Excess Water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Kidneys respond to excess water by excreting it</a:t>
            </a:r>
          </a:p>
          <a:p>
            <a:pPr eaLnBrk="1" hangingPunct="1"/>
            <a:r>
              <a:rPr lang="en-US" altLang="en-US" smtClean="0"/>
              <a:t>Mechanism</a:t>
            </a:r>
          </a:p>
          <a:p>
            <a:pPr lvl="1" eaLnBrk="1" hangingPunct="1"/>
            <a:r>
              <a:rPr lang="en-US" altLang="en-US" smtClean="0"/>
              <a:t>Distal tubule is impermeable to water</a:t>
            </a:r>
          </a:p>
          <a:p>
            <a:pPr lvl="1" eaLnBrk="1" hangingPunct="1"/>
            <a:r>
              <a:rPr lang="en-US" altLang="en-US" smtClean="0"/>
              <a:t>NaCl is reabsorbed without the concurrent reabsorption of water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41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15_10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2035175" y="136525"/>
            <a:ext cx="5072063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4"/>
          <p:cNvSpPr>
            <a:spLocks noChangeArrowheads="1"/>
          </p:cNvSpPr>
          <p:nvPr/>
        </p:nvSpPr>
        <p:spPr bwMode="auto">
          <a:xfrm>
            <a:off x="2076450" y="2424113"/>
            <a:ext cx="865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Isotonic</a:t>
            </a:r>
          </a:p>
        </p:txBody>
      </p:sp>
      <p:sp>
        <p:nvSpPr>
          <p:cNvPr id="5124" name="Rectangle 15"/>
          <p:cNvSpPr>
            <a:spLocks noChangeArrowheads="1"/>
          </p:cNvSpPr>
          <p:nvPr/>
        </p:nvSpPr>
        <p:spPr bwMode="auto">
          <a:xfrm>
            <a:off x="2944813" y="2703513"/>
            <a:ext cx="846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Medulla</a:t>
            </a:r>
          </a:p>
        </p:txBody>
      </p:sp>
      <p:sp>
        <p:nvSpPr>
          <p:cNvPr id="5125" name="Rectangle 16"/>
          <p:cNvSpPr>
            <a:spLocks noChangeArrowheads="1"/>
          </p:cNvSpPr>
          <p:nvPr/>
        </p:nvSpPr>
        <p:spPr bwMode="auto">
          <a:xfrm>
            <a:off x="2962275" y="2424113"/>
            <a:ext cx="7477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Cortex</a:t>
            </a:r>
          </a:p>
        </p:txBody>
      </p:sp>
      <p:sp>
        <p:nvSpPr>
          <p:cNvPr id="5126" name="Rectangle 17"/>
          <p:cNvSpPr>
            <a:spLocks noChangeArrowheads="1"/>
          </p:cNvSpPr>
          <p:nvPr/>
        </p:nvSpPr>
        <p:spPr bwMode="auto">
          <a:xfrm>
            <a:off x="2076450" y="5575300"/>
            <a:ext cx="13493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/>
              <a:t>Very</a:t>
            </a:r>
          </a:p>
          <a:p>
            <a:pPr>
              <a:lnSpc>
                <a:spcPct val="90000"/>
              </a:lnSpc>
            </a:pPr>
            <a:r>
              <a:rPr lang="en-US" altLang="en-US" sz="1400" b="1"/>
              <a:t>concentrated </a:t>
            </a:r>
          </a:p>
        </p:txBody>
      </p:sp>
      <p:sp>
        <p:nvSpPr>
          <p:cNvPr id="5127" name="Rectangle 18"/>
          <p:cNvSpPr>
            <a:spLocks noChangeArrowheads="1"/>
          </p:cNvSpPr>
          <p:nvPr/>
        </p:nvSpPr>
        <p:spPr bwMode="auto">
          <a:xfrm>
            <a:off x="5224463" y="5041900"/>
            <a:ext cx="5794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Urea</a:t>
            </a:r>
          </a:p>
        </p:txBody>
      </p:sp>
      <p:sp>
        <p:nvSpPr>
          <p:cNvPr id="5128" name="Rectangle 19"/>
          <p:cNvSpPr>
            <a:spLocks noChangeArrowheads="1"/>
          </p:cNvSpPr>
          <p:nvPr/>
        </p:nvSpPr>
        <p:spPr bwMode="auto">
          <a:xfrm>
            <a:off x="5524500" y="6127750"/>
            <a:ext cx="13604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400" b="1"/>
              <a:t>Large volume</a:t>
            </a:r>
          </a:p>
          <a:p>
            <a:pPr>
              <a:lnSpc>
                <a:spcPct val="95000"/>
              </a:lnSpc>
            </a:pPr>
            <a:r>
              <a:rPr lang="en-US" altLang="en-US" sz="1400" b="1"/>
              <a:t>of dilute urine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84"/>
    </mc:Choice>
    <mc:Fallback xmlns="">
      <p:transition spd="slow" advTm="55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491538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Producing Concentrated Urine: Conserving Water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447800"/>
            <a:ext cx="8504237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900" smtClean="0"/>
              <a:t>Too little water can lead to lower blood volume, declining blood pressure, risk of dehydration of body cells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900" smtClean="0"/>
              <a:t>Kidneys respond by conserving water and producing a more concentrated urine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900" smtClean="0"/>
              <a:t>Mechanism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Mediated by ADH (antidiuretic hormone) from the posterior pituitary gland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ADH increases permeability of the collecting ducts to water and increases conservation of water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82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3" descr="15_11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7"/>
          <a:stretch>
            <a:fillRect/>
          </a:stretch>
        </p:blipFill>
        <p:spPr bwMode="auto">
          <a:xfrm>
            <a:off x="2038350" y="136525"/>
            <a:ext cx="5067300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4"/>
          <p:cNvSpPr>
            <a:spLocks noChangeArrowheads="1"/>
          </p:cNvSpPr>
          <p:nvPr/>
        </p:nvSpPr>
        <p:spPr bwMode="auto">
          <a:xfrm>
            <a:off x="2046288" y="2424113"/>
            <a:ext cx="8651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Isotonic</a:t>
            </a:r>
          </a:p>
        </p:txBody>
      </p:sp>
      <p:sp>
        <p:nvSpPr>
          <p:cNvPr id="7172" name="Rectangle 15"/>
          <p:cNvSpPr>
            <a:spLocks noChangeArrowheads="1"/>
          </p:cNvSpPr>
          <p:nvPr/>
        </p:nvSpPr>
        <p:spPr bwMode="auto">
          <a:xfrm>
            <a:off x="2925763" y="2424113"/>
            <a:ext cx="747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Cortex</a:t>
            </a:r>
          </a:p>
        </p:txBody>
      </p:sp>
      <p:sp>
        <p:nvSpPr>
          <p:cNvPr id="7173" name="Rectangle 16"/>
          <p:cNvSpPr>
            <a:spLocks noChangeArrowheads="1"/>
          </p:cNvSpPr>
          <p:nvPr/>
        </p:nvSpPr>
        <p:spPr bwMode="auto">
          <a:xfrm>
            <a:off x="2911475" y="2701925"/>
            <a:ext cx="846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Medulla</a:t>
            </a:r>
          </a:p>
        </p:txBody>
      </p:sp>
      <p:sp>
        <p:nvSpPr>
          <p:cNvPr id="7174" name="Rectangle 17"/>
          <p:cNvSpPr>
            <a:spLocks noChangeArrowheads="1"/>
          </p:cNvSpPr>
          <p:nvPr/>
        </p:nvSpPr>
        <p:spPr bwMode="auto">
          <a:xfrm>
            <a:off x="2047875" y="5589588"/>
            <a:ext cx="130016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400" b="1"/>
              <a:t>Very</a:t>
            </a:r>
          </a:p>
          <a:p>
            <a:pPr>
              <a:lnSpc>
                <a:spcPct val="80000"/>
              </a:lnSpc>
            </a:pPr>
            <a:r>
              <a:rPr lang="en-US" altLang="en-US" sz="1400" b="1"/>
              <a:t>concentrated</a:t>
            </a:r>
          </a:p>
        </p:txBody>
      </p:sp>
      <p:sp>
        <p:nvSpPr>
          <p:cNvPr id="7175" name="Rectangle 18"/>
          <p:cNvSpPr>
            <a:spLocks noChangeArrowheads="1"/>
          </p:cNvSpPr>
          <p:nvPr/>
        </p:nvSpPr>
        <p:spPr bwMode="auto">
          <a:xfrm>
            <a:off x="5308600" y="6126163"/>
            <a:ext cx="17843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400" b="1"/>
              <a:t>Low volume of</a:t>
            </a:r>
          </a:p>
          <a:p>
            <a:pPr>
              <a:lnSpc>
                <a:spcPct val="95000"/>
              </a:lnSpc>
            </a:pPr>
            <a:r>
              <a:rPr lang="en-US" altLang="en-US" sz="1400" b="1"/>
              <a:t>concentrated urine</a:t>
            </a:r>
          </a:p>
        </p:txBody>
      </p:sp>
      <p:sp>
        <p:nvSpPr>
          <p:cNvPr id="7176" name="Rectangle 19"/>
          <p:cNvSpPr>
            <a:spLocks noChangeArrowheads="1"/>
          </p:cNvSpPr>
          <p:nvPr/>
        </p:nvSpPr>
        <p:spPr bwMode="auto">
          <a:xfrm>
            <a:off x="5221288" y="5041900"/>
            <a:ext cx="5794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Urea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9"/>
    </mc:Choice>
    <mc:Fallback xmlns="">
      <p:transition spd="slow" advTm="80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Urination Depends on a Reflex</a:t>
            </a:r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104900"/>
            <a:ext cx="8270875" cy="5372100"/>
          </a:xfrm>
        </p:spPr>
        <p:txBody>
          <a:bodyPr/>
          <a:lstStyle/>
          <a:p>
            <a:pPr eaLnBrk="1" hangingPunct="1"/>
            <a:r>
              <a:rPr lang="en-US" altLang="en-US" sz="2900" smtClean="0"/>
              <a:t>Micturition reflex</a:t>
            </a:r>
          </a:p>
          <a:p>
            <a:pPr lvl="1" eaLnBrk="1" hangingPunct="1"/>
            <a:r>
              <a:rPr lang="en-US" altLang="en-US" smtClean="0"/>
              <a:t>Responds to stretch receptors in bladder wall</a:t>
            </a:r>
          </a:p>
          <a:p>
            <a:pPr lvl="1" eaLnBrk="1" hangingPunct="1"/>
            <a:r>
              <a:rPr lang="en-US" altLang="en-US" smtClean="0"/>
              <a:t>Internal urethral sphincter</a:t>
            </a:r>
          </a:p>
          <a:p>
            <a:pPr lvl="2" eaLnBrk="1" hangingPunct="1"/>
            <a:r>
              <a:rPr lang="en-US" altLang="en-US" smtClean="0"/>
              <a:t>Smooth muscle</a:t>
            </a:r>
          </a:p>
          <a:p>
            <a:pPr lvl="1" eaLnBrk="1" hangingPunct="1"/>
            <a:r>
              <a:rPr lang="en-US" altLang="en-US" smtClean="0"/>
              <a:t>External urethral sphincter</a:t>
            </a:r>
          </a:p>
          <a:p>
            <a:pPr lvl="2" eaLnBrk="1" hangingPunct="1"/>
            <a:r>
              <a:rPr lang="en-US" altLang="en-US" smtClean="0"/>
              <a:t>Skeletal muscle, under voluntary control</a:t>
            </a:r>
          </a:p>
          <a:p>
            <a:pPr eaLnBrk="1" hangingPunct="1"/>
            <a:r>
              <a:rPr lang="en-US" altLang="en-US" sz="2900" smtClean="0"/>
              <a:t>Brain can override the micturition reflex and control the timing of urination</a:t>
            </a:r>
          </a:p>
          <a:p>
            <a:pPr eaLnBrk="1" hangingPunct="1"/>
            <a:r>
              <a:rPr lang="en-US" altLang="en-US" sz="2900" smtClean="0"/>
              <a:t>Voluntary control becomes increasingly difficult as the bladder gets very full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57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9|1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11|26.6|34.8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6753</TotalTime>
  <Words>171</Words>
  <Application>Microsoft Office PowerPoint</Application>
  <PresentationFormat>On-screen Show (4:3)</PresentationFormat>
  <Paragraphs>39</Paragraphs>
  <Slides>5</Slides>
  <Notes>5</Notes>
  <HiddenSlides>0</HiddenSlides>
  <MMClips>5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Johnson_6e_PPT_template</vt:lpstr>
      <vt:lpstr>Johnson_6e_PPT_template_2line</vt:lpstr>
      <vt:lpstr>Johnson_6e_PPT_template-blank</vt:lpstr>
      <vt:lpstr>Producing Dilute Urine: Excreting Excess Water</vt:lpstr>
      <vt:lpstr>PowerPoint Presentation</vt:lpstr>
      <vt:lpstr>Producing Concentrated Urine: Conserving Water</vt:lpstr>
      <vt:lpstr>PowerPoint Presentation</vt:lpstr>
      <vt:lpstr>Urination Depends on a Reflex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414</cp:revision>
  <cp:lastPrinted>2002-04-29T18:54:29Z</cp:lastPrinted>
  <dcterms:created xsi:type="dcterms:W3CDTF">2000-12-11T01:39:32Z</dcterms:created>
  <dcterms:modified xsi:type="dcterms:W3CDTF">2016-09-01T12:51:00Z</dcterms:modified>
</cp:coreProperties>
</file>