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94" r:id="rId1"/>
    <p:sldMasterId id="2147483696" r:id="rId2"/>
    <p:sldMasterId id="2147483697" r:id="rId3"/>
  </p:sldMasterIdLst>
  <p:notesMasterIdLst>
    <p:notesMasterId r:id="rId11"/>
  </p:notesMasterIdLst>
  <p:handoutMasterIdLst>
    <p:handoutMasterId r:id="rId12"/>
  </p:handoutMasterIdLst>
  <p:sldIdLst>
    <p:sldId id="402" r:id="rId4"/>
    <p:sldId id="403" r:id="rId5"/>
    <p:sldId id="378" r:id="rId6"/>
    <p:sldId id="427" r:id="rId7"/>
    <p:sldId id="379" r:id="rId8"/>
    <p:sldId id="405" r:id="rId9"/>
    <p:sldId id="380" r:id="rId1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668" autoAdjust="0"/>
  </p:normalViewPr>
  <p:slideViewPr>
    <p:cSldViewPr snapToGrid="0">
      <p:cViewPr varScale="1">
        <p:scale>
          <a:sx n="107" d="100"/>
          <a:sy n="107" d="100"/>
        </p:scale>
        <p:origin x="-84" y="-102"/>
      </p:cViewPr>
      <p:guideLst>
        <p:guide orient="horz" pos="4128"/>
        <p:guide orient="horz" pos="812"/>
        <p:guide pos="2880"/>
        <p:guide pos="315"/>
        <p:guide pos="24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A0919018-F5E0-4D8A-8468-9DD8A16E47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070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7E63E8D8-42D7-4CAF-A59F-1E8B5A8F55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975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fld id="{6F584389-3BF7-4BDD-A774-E4C6392207EB}" type="slidenum">
              <a:rPr lang="en-US" altLang="en-US" sz="1200" smtClean="0"/>
              <a:pPr/>
              <a:t>3</a:t>
            </a:fld>
            <a:endParaRPr lang="en-US" altLang="en-US" sz="1200" smtClean="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fld id="{8ED9AB07-B21D-431F-A2B3-C1C735A3D37E}" type="slidenum">
              <a:rPr lang="en-US" altLang="en-US" sz="1200" smtClean="0"/>
              <a:pPr/>
              <a:t>5</a:t>
            </a:fld>
            <a:endParaRPr lang="en-US" altLang="en-US" sz="1200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fld id="{B2B8632F-BC9B-4730-8502-1A774376EB55}" type="slidenum">
              <a:rPr lang="en-US" altLang="en-US" sz="1200" smtClean="0"/>
              <a:pPr/>
              <a:t>7</a:t>
            </a:fld>
            <a:endParaRPr lang="en-US" altLang="en-US" sz="1200" smtClean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>
              <a:defRPr/>
            </a:pPr>
            <a:r>
              <a:rPr lang="en-US" sz="2000" smtClean="0">
                <a:solidFill>
                  <a:schemeClr val="bg1"/>
                </a:solidFill>
                <a:latin typeface="Arial" charset="0"/>
              </a:rPr>
              <a:t>Concepts and Current Issues</a:t>
            </a:r>
            <a:endParaRPr lang="en-US" sz="3200" smtClean="0">
              <a:latin typeface="Arial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 smtClean="0">
                <a:solidFill>
                  <a:srgbClr val="B4DD65"/>
                </a:solidFill>
                <a:latin typeface="Arial" charset="0"/>
              </a:rPr>
              <a:t>Human Biology</a:t>
            </a:r>
            <a:endParaRPr lang="en-US" sz="4800" smtClean="0">
              <a:latin typeface="Arial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0537" y="966788"/>
            <a:ext cx="20653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200" smtClean="0">
                <a:solidFill>
                  <a:srgbClr val="958DDD"/>
                </a:solidFill>
                <a:latin typeface="Arial" charset="0"/>
              </a:rPr>
              <a:t>Sixth Edition</a:t>
            </a:r>
            <a:endParaRPr lang="en-US" sz="2000" smtClean="0">
              <a:latin typeface="Arial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000" smtClean="0">
                <a:solidFill>
                  <a:srgbClr val="F2FF0A"/>
                </a:solidFill>
                <a:latin typeface="Arial" charset="0"/>
              </a:rPr>
              <a:t>Michael D. Johnson</a:t>
            </a:r>
            <a:endParaRPr lang="en-US" sz="2000" smtClean="0">
              <a:latin typeface="Arial" charset="0"/>
            </a:endParaRP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72000" y="390525"/>
            <a:ext cx="4572000" cy="1219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1752600"/>
            <a:ext cx="4572000" cy="16764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59476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791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975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8360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9621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93477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3247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3620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4225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41538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92705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5872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725010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661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7028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97793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4107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773687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6534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5843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9776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3010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57186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99674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214199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3625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276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60463"/>
            <a:ext cx="4076700" cy="4935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160463"/>
            <a:ext cx="4076700" cy="4935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972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044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850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4151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19431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26558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160463"/>
            <a:ext cx="8305800" cy="4935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1028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2052" name="Straight Connector 5"/>
          <p:cNvCxnSpPr>
            <a:cxnSpLocks noChangeShapeType="1"/>
          </p:cNvCxnSpPr>
          <p:nvPr/>
        </p:nvCxnSpPr>
        <p:spPr bwMode="auto">
          <a:xfrm>
            <a:off x="0" y="12192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7" Type="http://schemas.openxmlformats.org/officeDocument/2006/relationships/image" Target="../media/image2.png"/><Relationship Id="rId2" Type="http://schemas.microsoft.com/office/2007/relationships/media" Target="../media/media2.wav"/><Relationship Id="rId1" Type="http://schemas.openxmlformats.org/officeDocument/2006/relationships/tags" Target="../tags/tag2.xml"/><Relationship Id="rId6" Type="http://schemas.openxmlformats.org/officeDocument/2006/relationships/image" Target="../media/image3.jpe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2" Type="http://schemas.microsoft.com/office/2007/relationships/media" Target="../media/media3.wav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2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wav"/><Relationship Id="rId2" Type="http://schemas.microsoft.com/office/2007/relationships/media" Target="../media/media5.wav"/><Relationship Id="rId1" Type="http://schemas.openxmlformats.org/officeDocument/2006/relationships/tags" Target="../tags/tag4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2.pn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wav"/><Relationship Id="rId2" Type="http://schemas.microsoft.com/office/2007/relationships/media" Target="../media/media7.wav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Formation of Urine: Three Basic Processes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4294967295"/>
          </p:nvPr>
        </p:nvSpPr>
        <p:spPr>
          <a:xfrm>
            <a:off x="392113" y="1160463"/>
            <a:ext cx="8305800" cy="4935537"/>
          </a:xfrm>
        </p:spPr>
        <p:txBody>
          <a:bodyPr/>
          <a:lstStyle/>
          <a:p>
            <a:pPr eaLnBrk="1" hangingPunct="1"/>
            <a:r>
              <a:rPr lang="en-US" altLang="en-US" b="1" smtClean="0"/>
              <a:t>Glomerular filtration </a:t>
            </a:r>
          </a:p>
          <a:p>
            <a:pPr lvl="1" eaLnBrk="1" hangingPunct="1"/>
            <a:r>
              <a:rPr lang="en-US" altLang="en-US" smtClean="0"/>
              <a:t>movement of protein-free solution of fluid and solutes from blood into the glomerular capsule</a:t>
            </a:r>
          </a:p>
          <a:p>
            <a:pPr eaLnBrk="1" hangingPunct="1"/>
            <a:r>
              <a:rPr lang="en-US" altLang="en-US" b="1" smtClean="0"/>
              <a:t>Tubular reabsorption</a:t>
            </a:r>
            <a:endParaRPr lang="en-US" altLang="en-US" smtClean="0"/>
          </a:p>
          <a:p>
            <a:pPr lvl="1" eaLnBrk="1" hangingPunct="1"/>
            <a:r>
              <a:rPr lang="en-US" altLang="en-US" smtClean="0"/>
              <a:t>return of most of the fluid and solutes into the blood</a:t>
            </a:r>
          </a:p>
          <a:p>
            <a:pPr eaLnBrk="1" hangingPunct="1"/>
            <a:r>
              <a:rPr lang="en-US" altLang="en-US" b="1" smtClean="0"/>
              <a:t>Tubular secretion</a:t>
            </a:r>
            <a:endParaRPr lang="en-US" altLang="en-US" smtClean="0"/>
          </a:p>
          <a:p>
            <a:pPr lvl="1" eaLnBrk="1" hangingPunct="1"/>
            <a:r>
              <a:rPr lang="en-US" altLang="en-US" smtClean="0"/>
              <a:t>addition of certain solutes from the blood into the tubule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527"/>
    </mc:Choice>
    <mc:Fallback xmlns="">
      <p:transition spd="slow" advTm="1045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5" descr="15_06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6"/>
          <a:stretch>
            <a:fillRect/>
          </a:stretch>
        </p:blipFill>
        <p:spPr bwMode="auto">
          <a:xfrm>
            <a:off x="304800" y="152400"/>
            <a:ext cx="8548688" cy="632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68" name="Rectangle 36"/>
          <p:cNvSpPr>
            <a:spLocks noChangeArrowheads="1"/>
          </p:cNvSpPr>
          <p:nvPr/>
        </p:nvSpPr>
        <p:spPr bwMode="auto">
          <a:xfrm>
            <a:off x="825500" y="1717675"/>
            <a:ext cx="1828800" cy="123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>
              <a:lnSpc>
                <a:spcPct val="105000"/>
              </a:lnSpc>
            </a:pPr>
            <a:r>
              <a:rPr lang="en-US" altLang="en-US" sz="900" b="1"/>
              <a:t>Glomerular filtration: </a:t>
            </a:r>
          </a:p>
          <a:p>
            <a:pPr>
              <a:lnSpc>
                <a:spcPct val="105000"/>
              </a:lnSpc>
            </a:pPr>
            <a:r>
              <a:rPr lang="en-US" altLang="en-US" sz="900" b="1"/>
              <a:t>Water, ions, glucose,</a:t>
            </a:r>
          </a:p>
          <a:p>
            <a:pPr>
              <a:lnSpc>
                <a:spcPct val="105000"/>
              </a:lnSpc>
            </a:pPr>
            <a:r>
              <a:rPr lang="en-US" altLang="en-US" sz="900" b="1"/>
              <a:t>amino acids, bicarbonate,</a:t>
            </a:r>
          </a:p>
          <a:p>
            <a:pPr>
              <a:lnSpc>
                <a:spcPct val="105000"/>
              </a:lnSpc>
            </a:pPr>
            <a:r>
              <a:rPr lang="en-US" altLang="en-US" sz="900" b="1"/>
              <a:t>and waste products</a:t>
            </a:r>
          </a:p>
          <a:p>
            <a:pPr>
              <a:lnSpc>
                <a:spcPct val="105000"/>
              </a:lnSpc>
            </a:pPr>
            <a:r>
              <a:rPr lang="en-US" altLang="en-US" sz="900" b="1"/>
              <a:t>(urea, creatinine) are</a:t>
            </a:r>
          </a:p>
          <a:p>
            <a:pPr>
              <a:lnSpc>
                <a:spcPct val="105000"/>
              </a:lnSpc>
            </a:pPr>
            <a:r>
              <a:rPr lang="en-US" altLang="en-US" sz="900" b="1"/>
              <a:t>filtered from the glomerular</a:t>
            </a:r>
          </a:p>
          <a:p>
            <a:pPr>
              <a:lnSpc>
                <a:spcPct val="105000"/>
              </a:lnSpc>
            </a:pPr>
            <a:r>
              <a:rPr lang="en-US" altLang="en-US" sz="900" b="1"/>
              <a:t>capillaries into the space</a:t>
            </a:r>
          </a:p>
          <a:p>
            <a:pPr>
              <a:lnSpc>
                <a:spcPct val="105000"/>
              </a:lnSpc>
            </a:pPr>
            <a:r>
              <a:rPr lang="en-US" altLang="en-US" sz="900" b="1"/>
              <a:t>within the glomerular capsule.</a:t>
            </a:r>
          </a:p>
        </p:txBody>
      </p:sp>
      <p:sp>
        <p:nvSpPr>
          <p:cNvPr id="18469" name="Rectangle 37"/>
          <p:cNvSpPr>
            <a:spLocks noChangeArrowheads="1"/>
          </p:cNvSpPr>
          <p:nvPr/>
        </p:nvSpPr>
        <p:spPr bwMode="auto">
          <a:xfrm>
            <a:off x="6096000" y="525463"/>
            <a:ext cx="1885950" cy="123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>
              <a:lnSpc>
                <a:spcPct val="105000"/>
              </a:lnSpc>
            </a:pPr>
            <a:r>
              <a:rPr lang="en-US" altLang="en-US" sz="900" b="1"/>
              <a:t>Tubular secretion: </a:t>
            </a:r>
          </a:p>
          <a:p>
            <a:pPr>
              <a:lnSpc>
                <a:spcPct val="105000"/>
              </a:lnSpc>
            </a:pPr>
            <a:r>
              <a:rPr lang="en-US" altLang="en-US" sz="900" b="1"/>
              <a:t>Some drugs, waste products,</a:t>
            </a:r>
          </a:p>
          <a:p>
            <a:pPr>
              <a:lnSpc>
                <a:spcPct val="105000"/>
              </a:lnSpc>
            </a:pPr>
            <a:r>
              <a:rPr lang="en-US" altLang="en-US" sz="900" b="1"/>
              <a:t>and ions (primarily hydrogen,</a:t>
            </a:r>
          </a:p>
          <a:p>
            <a:pPr>
              <a:lnSpc>
                <a:spcPct val="105000"/>
              </a:lnSpc>
            </a:pPr>
            <a:r>
              <a:rPr lang="en-US" altLang="en-US" sz="900" b="1"/>
              <a:t>ammonium, and potassium)</a:t>
            </a:r>
          </a:p>
          <a:p>
            <a:pPr>
              <a:lnSpc>
                <a:spcPct val="105000"/>
              </a:lnSpc>
            </a:pPr>
            <a:r>
              <a:rPr lang="en-US" altLang="en-US" sz="900" b="1"/>
              <a:t>are actively secreted from the</a:t>
            </a:r>
          </a:p>
          <a:p>
            <a:pPr>
              <a:lnSpc>
                <a:spcPct val="105000"/>
              </a:lnSpc>
            </a:pPr>
            <a:r>
              <a:rPr lang="en-US" altLang="en-US" sz="900" b="1"/>
              <a:t>peritubular capillaries primarily</a:t>
            </a:r>
          </a:p>
          <a:p>
            <a:pPr>
              <a:lnSpc>
                <a:spcPct val="105000"/>
              </a:lnSpc>
            </a:pPr>
            <a:r>
              <a:rPr lang="en-US" altLang="en-US" sz="900" b="1"/>
              <a:t>into the distal tubule but also</a:t>
            </a:r>
          </a:p>
          <a:p>
            <a:pPr>
              <a:lnSpc>
                <a:spcPct val="105000"/>
              </a:lnSpc>
            </a:pPr>
            <a:r>
              <a:rPr lang="en-US" altLang="en-US" sz="900" b="1"/>
              <a:t>in other nephron segments.</a:t>
            </a:r>
          </a:p>
        </p:txBody>
      </p:sp>
      <p:sp>
        <p:nvSpPr>
          <p:cNvPr id="18470" name="Rectangle 38"/>
          <p:cNvSpPr>
            <a:spLocks noChangeArrowheads="1"/>
          </p:cNvSpPr>
          <p:nvPr/>
        </p:nvSpPr>
        <p:spPr bwMode="auto">
          <a:xfrm>
            <a:off x="5156200" y="3535363"/>
            <a:ext cx="1543050" cy="152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>
              <a:lnSpc>
                <a:spcPct val="105000"/>
              </a:lnSpc>
            </a:pPr>
            <a:r>
              <a:rPr lang="en-US" altLang="en-US" sz="900" b="1"/>
              <a:t>Tubular reabsorption: </a:t>
            </a:r>
          </a:p>
          <a:p>
            <a:pPr>
              <a:lnSpc>
                <a:spcPct val="105000"/>
              </a:lnSpc>
            </a:pPr>
            <a:r>
              <a:rPr lang="en-US" altLang="en-US" sz="900" b="1"/>
              <a:t>Water, amino acids,</a:t>
            </a:r>
          </a:p>
          <a:p>
            <a:pPr>
              <a:lnSpc>
                <a:spcPct val="105000"/>
              </a:lnSpc>
            </a:pPr>
            <a:r>
              <a:rPr lang="en-US" altLang="en-US" sz="900" b="1"/>
              <a:t>glucose, most ions</a:t>
            </a:r>
          </a:p>
          <a:p>
            <a:pPr>
              <a:lnSpc>
                <a:spcPct val="105000"/>
              </a:lnSpc>
            </a:pPr>
            <a:r>
              <a:rPr lang="en-US" altLang="en-US" sz="900" b="1"/>
              <a:t>(including bicarbonate),</a:t>
            </a:r>
          </a:p>
          <a:p>
            <a:pPr>
              <a:lnSpc>
                <a:spcPct val="105000"/>
              </a:lnSpc>
            </a:pPr>
            <a:r>
              <a:rPr lang="en-US" altLang="en-US" sz="900" b="1"/>
              <a:t>and some urea are</a:t>
            </a:r>
          </a:p>
          <a:p>
            <a:pPr>
              <a:lnSpc>
                <a:spcPct val="105000"/>
              </a:lnSpc>
            </a:pPr>
            <a:r>
              <a:rPr lang="en-US" altLang="en-US" sz="900" b="1"/>
              <a:t>reabsorbed back into the</a:t>
            </a:r>
          </a:p>
          <a:p>
            <a:pPr>
              <a:lnSpc>
                <a:spcPct val="105000"/>
              </a:lnSpc>
            </a:pPr>
            <a:r>
              <a:rPr lang="en-US" altLang="en-US" sz="900" b="1"/>
              <a:t>peritubular capillaries,</a:t>
            </a:r>
          </a:p>
          <a:p>
            <a:pPr>
              <a:lnSpc>
                <a:spcPct val="105000"/>
              </a:lnSpc>
            </a:pPr>
            <a:r>
              <a:rPr lang="en-US" altLang="en-US" sz="900" b="1"/>
              <a:t>primarily in the proximal</a:t>
            </a:r>
          </a:p>
          <a:p>
            <a:pPr>
              <a:lnSpc>
                <a:spcPct val="105000"/>
              </a:lnSpc>
            </a:pPr>
            <a:r>
              <a:rPr lang="en-US" altLang="en-US" sz="900" b="1"/>
              <a:t>tubule but also in other</a:t>
            </a:r>
          </a:p>
          <a:p>
            <a:pPr>
              <a:lnSpc>
                <a:spcPct val="105000"/>
              </a:lnSpc>
            </a:pPr>
            <a:r>
              <a:rPr lang="en-US" altLang="en-US" sz="900" b="1"/>
              <a:t>nephron segments.</a:t>
            </a:r>
          </a:p>
        </p:txBody>
      </p:sp>
      <p:sp>
        <p:nvSpPr>
          <p:cNvPr id="10246" name="Rectangle 39"/>
          <p:cNvSpPr>
            <a:spLocks noChangeArrowheads="1"/>
          </p:cNvSpPr>
          <p:nvPr/>
        </p:nvSpPr>
        <p:spPr bwMode="auto">
          <a:xfrm>
            <a:off x="2332038" y="266700"/>
            <a:ext cx="7937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Glomerular</a:t>
            </a:r>
          </a:p>
          <a:p>
            <a:r>
              <a:rPr lang="en-US" altLang="en-US" sz="900" b="1"/>
              <a:t>capsule</a:t>
            </a:r>
          </a:p>
        </p:txBody>
      </p:sp>
      <p:sp>
        <p:nvSpPr>
          <p:cNvPr id="10247" name="Rectangle 40"/>
          <p:cNvSpPr>
            <a:spLocks noChangeArrowheads="1"/>
          </p:cNvSpPr>
          <p:nvPr/>
        </p:nvSpPr>
        <p:spPr bwMode="auto">
          <a:xfrm>
            <a:off x="2308225" y="660400"/>
            <a:ext cx="8191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Glomerulus</a:t>
            </a:r>
          </a:p>
        </p:txBody>
      </p:sp>
      <p:sp>
        <p:nvSpPr>
          <p:cNvPr id="10248" name="Rectangle 41"/>
          <p:cNvSpPr>
            <a:spLocks noChangeArrowheads="1"/>
          </p:cNvSpPr>
          <p:nvPr/>
        </p:nvSpPr>
        <p:spPr bwMode="auto">
          <a:xfrm>
            <a:off x="3568700" y="263525"/>
            <a:ext cx="6350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Afferent</a:t>
            </a:r>
          </a:p>
          <a:p>
            <a:r>
              <a:rPr lang="en-US" altLang="en-US" sz="900" b="1"/>
              <a:t>arteriole</a:t>
            </a:r>
          </a:p>
        </p:txBody>
      </p:sp>
      <p:sp>
        <p:nvSpPr>
          <p:cNvPr id="10249" name="Rectangle 42"/>
          <p:cNvSpPr>
            <a:spLocks noChangeArrowheads="1"/>
          </p:cNvSpPr>
          <p:nvPr/>
        </p:nvSpPr>
        <p:spPr bwMode="auto">
          <a:xfrm>
            <a:off x="4105275" y="266700"/>
            <a:ext cx="6350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Efferent</a:t>
            </a:r>
          </a:p>
          <a:p>
            <a:r>
              <a:rPr lang="en-US" altLang="en-US" sz="900" b="1"/>
              <a:t>arteriole</a:t>
            </a:r>
          </a:p>
        </p:txBody>
      </p:sp>
      <p:sp>
        <p:nvSpPr>
          <p:cNvPr id="10250" name="Rectangle 43"/>
          <p:cNvSpPr>
            <a:spLocks noChangeArrowheads="1"/>
          </p:cNvSpPr>
          <p:nvPr/>
        </p:nvSpPr>
        <p:spPr bwMode="auto">
          <a:xfrm>
            <a:off x="889000" y="4419600"/>
            <a:ext cx="5207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Artery</a:t>
            </a:r>
          </a:p>
        </p:txBody>
      </p:sp>
      <p:sp>
        <p:nvSpPr>
          <p:cNvPr id="10251" name="Rectangle 44"/>
          <p:cNvSpPr>
            <a:spLocks noChangeArrowheads="1"/>
          </p:cNvSpPr>
          <p:nvPr/>
        </p:nvSpPr>
        <p:spPr bwMode="auto">
          <a:xfrm>
            <a:off x="1358900" y="4419600"/>
            <a:ext cx="4254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Vein</a:t>
            </a:r>
          </a:p>
        </p:txBody>
      </p:sp>
      <p:sp>
        <p:nvSpPr>
          <p:cNvPr id="10252" name="Rectangle 45"/>
          <p:cNvSpPr>
            <a:spLocks noChangeArrowheads="1"/>
          </p:cNvSpPr>
          <p:nvPr/>
        </p:nvSpPr>
        <p:spPr bwMode="auto">
          <a:xfrm>
            <a:off x="5915025" y="2413000"/>
            <a:ext cx="10414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Proximal tubule</a:t>
            </a:r>
          </a:p>
        </p:txBody>
      </p:sp>
      <p:sp>
        <p:nvSpPr>
          <p:cNvPr id="10253" name="Rectangle 46"/>
          <p:cNvSpPr>
            <a:spLocks noChangeArrowheads="1"/>
          </p:cNvSpPr>
          <p:nvPr/>
        </p:nvSpPr>
        <p:spPr bwMode="auto">
          <a:xfrm>
            <a:off x="5921375" y="2768600"/>
            <a:ext cx="8699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Distal tubule</a:t>
            </a:r>
          </a:p>
        </p:txBody>
      </p:sp>
      <p:sp>
        <p:nvSpPr>
          <p:cNvPr id="10254" name="Rectangle 47"/>
          <p:cNvSpPr>
            <a:spLocks noChangeArrowheads="1"/>
          </p:cNvSpPr>
          <p:nvPr/>
        </p:nvSpPr>
        <p:spPr bwMode="auto">
          <a:xfrm>
            <a:off x="7727950" y="3321050"/>
            <a:ext cx="10096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Collecting duct</a:t>
            </a:r>
          </a:p>
        </p:txBody>
      </p:sp>
      <p:sp>
        <p:nvSpPr>
          <p:cNvPr id="10255" name="Rectangle 48"/>
          <p:cNvSpPr>
            <a:spLocks noChangeArrowheads="1"/>
          </p:cNvSpPr>
          <p:nvPr/>
        </p:nvSpPr>
        <p:spPr bwMode="auto">
          <a:xfrm>
            <a:off x="7143750" y="6067425"/>
            <a:ext cx="4762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Urine</a:t>
            </a:r>
          </a:p>
        </p:txBody>
      </p:sp>
      <p:sp>
        <p:nvSpPr>
          <p:cNvPr id="18481" name="Oval 49"/>
          <p:cNvSpPr>
            <a:spLocks noChangeArrowheads="1"/>
          </p:cNvSpPr>
          <p:nvPr/>
        </p:nvSpPr>
        <p:spPr bwMode="auto">
          <a:xfrm>
            <a:off x="742950" y="1603375"/>
            <a:ext cx="149225" cy="149225"/>
          </a:xfrm>
          <a:prstGeom prst="ellipse">
            <a:avLst/>
          </a:prstGeom>
          <a:solidFill>
            <a:srgbClr val="BB575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 algn="ctr"/>
            <a:r>
              <a:rPr lang="en-US" altLang="en-US" sz="900" b="1">
                <a:solidFill>
                  <a:schemeClr val="bg1"/>
                </a:solidFill>
              </a:rPr>
              <a:t>1</a:t>
            </a:r>
            <a:endParaRPr lang="en-US" altLang="en-US" sz="900" b="1"/>
          </a:p>
        </p:txBody>
      </p:sp>
      <p:sp>
        <p:nvSpPr>
          <p:cNvPr id="18482" name="Oval 50"/>
          <p:cNvSpPr>
            <a:spLocks noChangeArrowheads="1"/>
          </p:cNvSpPr>
          <p:nvPr/>
        </p:nvSpPr>
        <p:spPr bwMode="auto">
          <a:xfrm>
            <a:off x="6026150" y="406400"/>
            <a:ext cx="149225" cy="149225"/>
          </a:xfrm>
          <a:prstGeom prst="ellipse">
            <a:avLst/>
          </a:prstGeom>
          <a:solidFill>
            <a:srgbClr val="BB575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 algn="ctr"/>
            <a:r>
              <a:rPr lang="en-US" altLang="en-US" sz="900" b="1">
                <a:solidFill>
                  <a:schemeClr val="bg1"/>
                </a:solidFill>
              </a:rPr>
              <a:t>3</a:t>
            </a:r>
            <a:endParaRPr lang="en-US" altLang="en-US" sz="900" b="1"/>
          </a:p>
        </p:txBody>
      </p:sp>
      <p:sp>
        <p:nvSpPr>
          <p:cNvPr id="18483" name="Oval 51"/>
          <p:cNvSpPr>
            <a:spLocks noChangeArrowheads="1"/>
          </p:cNvSpPr>
          <p:nvPr/>
        </p:nvSpPr>
        <p:spPr bwMode="auto">
          <a:xfrm>
            <a:off x="5073650" y="3422650"/>
            <a:ext cx="149225" cy="149225"/>
          </a:xfrm>
          <a:prstGeom prst="ellipse">
            <a:avLst/>
          </a:prstGeom>
          <a:solidFill>
            <a:srgbClr val="BB575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 algn="ctr"/>
            <a:r>
              <a:rPr lang="en-US" altLang="en-US" sz="900" b="1">
                <a:solidFill>
                  <a:schemeClr val="bg1"/>
                </a:solidFill>
              </a:rPr>
              <a:t>2</a:t>
            </a:r>
            <a:endParaRPr lang="en-US" altLang="en-US" sz="900" b="1"/>
          </a:p>
        </p:txBody>
      </p:sp>
      <p:sp>
        <p:nvSpPr>
          <p:cNvPr id="10259" name="Freeform 52"/>
          <p:cNvSpPr>
            <a:spLocks/>
          </p:cNvSpPr>
          <p:nvPr/>
        </p:nvSpPr>
        <p:spPr bwMode="auto">
          <a:xfrm>
            <a:off x="3060700" y="381000"/>
            <a:ext cx="622300" cy="1155700"/>
          </a:xfrm>
          <a:custGeom>
            <a:avLst/>
            <a:gdLst>
              <a:gd name="T0" fmla="*/ 0 w 392"/>
              <a:gd name="T1" fmla="*/ 0 h 728"/>
              <a:gd name="T2" fmla="*/ 2147483647 w 392"/>
              <a:gd name="T3" fmla="*/ 0 h 728"/>
              <a:gd name="T4" fmla="*/ 2147483647 w 392"/>
              <a:gd name="T5" fmla="*/ 2147483647 h 72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92" h="728">
                <a:moveTo>
                  <a:pt x="0" y="0"/>
                </a:moveTo>
                <a:lnTo>
                  <a:pt x="69" y="0"/>
                </a:lnTo>
                <a:lnTo>
                  <a:pt x="392" y="728"/>
                </a:lnTo>
              </a:path>
            </a:pathLst>
          </a:custGeom>
          <a:noFill/>
          <a:ln w="12700" cmpd="sng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60" name="Freeform 53"/>
          <p:cNvSpPr>
            <a:spLocks/>
          </p:cNvSpPr>
          <p:nvPr/>
        </p:nvSpPr>
        <p:spPr bwMode="auto">
          <a:xfrm>
            <a:off x="3068638" y="779463"/>
            <a:ext cx="635000" cy="1201737"/>
          </a:xfrm>
          <a:custGeom>
            <a:avLst/>
            <a:gdLst>
              <a:gd name="T0" fmla="*/ 0 w 400"/>
              <a:gd name="T1" fmla="*/ 0 h 757"/>
              <a:gd name="T2" fmla="*/ 2147483647 w 400"/>
              <a:gd name="T3" fmla="*/ 0 h 757"/>
              <a:gd name="T4" fmla="*/ 2147483647 w 400"/>
              <a:gd name="T5" fmla="*/ 2147483647 h 75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00" h="757">
                <a:moveTo>
                  <a:pt x="0" y="0"/>
                </a:moveTo>
                <a:lnTo>
                  <a:pt x="67" y="0"/>
                </a:lnTo>
                <a:lnTo>
                  <a:pt x="400" y="757"/>
                </a:lnTo>
              </a:path>
            </a:pathLst>
          </a:custGeom>
          <a:noFill/>
          <a:ln w="12700" cmpd="sng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86" name="Line 54"/>
          <p:cNvSpPr>
            <a:spLocks noChangeShapeType="1"/>
          </p:cNvSpPr>
          <p:nvPr/>
        </p:nvSpPr>
        <p:spPr bwMode="auto">
          <a:xfrm flipH="1">
            <a:off x="2679700" y="2070100"/>
            <a:ext cx="6016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62" name="Line 55"/>
          <p:cNvSpPr>
            <a:spLocks noChangeShapeType="1"/>
          </p:cNvSpPr>
          <p:nvPr/>
        </p:nvSpPr>
        <p:spPr bwMode="auto">
          <a:xfrm flipV="1">
            <a:off x="3881438" y="596900"/>
            <a:ext cx="0" cy="6175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63" name="Line 56"/>
          <p:cNvSpPr>
            <a:spLocks noChangeShapeType="1"/>
          </p:cNvSpPr>
          <p:nvPr/>
        </p:nvSpPr>
        <p:spPr bwMode="auto">
          <a:xfrm>
            <a:off x="4398963" y="588963"/>
            <a:ext cx="0" cy="12652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89" name="Freeform 57"/>
          <p:cNvSpPr>
            <a:spLocks/>
          </p:cNvSpPr>
          <p:nvPr/>
        </p:nvSpPr>
        <p:spPr bwMode="auto">
          <a:xfrm>
            <a:off x="5075238" y="876300"/>
            <a:ext cx="1041400" cy="225425"/>
          </a:xfrm>
          <a:custGeom>
            <a:avLst/>
            <a:gdLst>
              <a:gd name="T0" fmla="*/ 0 w 656"/>
              <a:gd name="T1" fmla="*/ 2147483647 h 142"/>
              <a:gd name="T2" fmla="*/ 2147483647 w 656"/>
              <a:gd name="T3" fmla="*/ 0 h 142"/>
              <a:gd name="T4" fmla="*/ 2147483647 w 656"/>
              <a:gd name="T5" fmla="*/ 2147483647 h 14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56" h="142">
                <a:moveTo>
                  <a:pt x="0" y="142"/>
                </a:moveTo>
                <a:lnTo>
                  <a:pt x="398" y="0"/>
                </a:lnTo>
                <a:lnTo>
                  <a:pt x="656" y="1"/>
                </a:lnTo>
              </a:path>
            </a:pathLst>
          </a:custGeom>
          <a:noFill/>
          <a:ln w="12700" cmpd="sng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65" name="Line 58"/>
          <p:cNvSpPr>
            <a:spLocks noChangeShapeType="1"/>
          </p:cNvSpPr>
          <p:nvPr/>
        </p:nvSpPr>
        <p:spPr bwMode="auto">
          <a:xfrm>
            <a:off x="5600700" y="2519363"/>
            <a:ext cx="381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66" name="Line 59"/>
          <p:cNvSpPr>
            <a:spLocks noChangeShapeType="1"/>
          </p:cNvSpPr>
          <p:nvPr/>
        </p:nvSpPr>
        <p:spPr bwMode="auto">
          <a:xfrm flipH="1">
            <a:off x="5719763" y="2878138"/>
            <a:ext cx="254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92" name="Freeform 60"/>
          <p:cNvSpPr>
            <a:spLocks/>
          </p:cNvSpPr>
          <p:nvPr/>
        </p:nvSpPr>
        <p:spPr bwMode="auto">
          <a:xfrm>
            <a:off x="4530725" y="2938463"/>
            <a:ext cx="1363663" cy="571500"/>
          </a:xfrm>
          <a:custGeom>
            <a:avLst/>
            <a:gdLst>
              <a:gd name="T0" fmla="*/ 2147483647 w 859"/>
              <a:gd name="T1" fmla="*/ 2147483647 h 360"/>
              <a:gd name="T2" fmla="*/ 2147483647 w 859"/>
              <a:gd name="T3" fmla="*/ 2147483647 h 360"/>
              <a:gd name="T4" fmla="*/ 0 w 859"/>
              <a:gd name="T5" fmla="*/ 0 h 36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59" h="360">
                <a:moveTo>
                  <a:pt x="859" y="360"/>
                </a:moveTo>
                <a:lnTo>
                  <a:pt x="858" y="208"/>
                </a:lnTo>
                <a:lnTo>
                  <a:pt x="0" y="0"/>
                </a:lnTo>
              </a:path>
            </a:pathLst>
          </a:custGeom>
          <a:noFill/>
          <a:ln w="12700" cmpd="sng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68" name="Line 61"/>
          <p:cNvSpPr>
            <a:spLocks noChangeShapeType="1"/>
          </p:cNvSpPr>
          <p:nvPr/>
        </p:nvSpPr>
        <p:spPr bwMode="auto">
          <a:xfrm>
            <a:off x="7451725" y="3429000"/>
            <a:ext cx="3206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69" name="Line 62"/>
          <p:cNvSpPr>
            <a:spLocks noChangeShapeType="1"/>
          </p:cNvSpPr>
          <p:nvPr/>
        </p:nvSpPr>
        <p:spPr bwMode="auto">
          <a:xfrm>
            <a:off x="1171575" y="3816350"/>
            <a:ext cx="0" cy="622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0" name="Line 63"/>
          <p:cNvSpPr>
            <a:spLocks noChangeShapeType="1"/>
          </p:cNvSpPr>
          <p:nvPr/>
        </p:nvSpPr>
        <p:spPr bwMode="auto">
          <a:xfrm>
            <a:off x="1574800" y="4060825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474"/>
    </mc:Choice>
    <mc:Fallback xmlns="">
      <p:transition spd="slow" advTm="1014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8468" grpId="0"/>
      <p:bldP spid="18469" grpId="0"/>
      <p:bldP spid="18470" grpId="0"/>
      <p:bldP spid="18481" grpId="0" animBg="1"/>
      <p:bldP spid="18482" grpId="0" animBg="1"/>
      <p:bldP spid="18483" grpId="0" animBg="1"/>
      <p:bldP spid="18486" grpId="0" animBg="1"/>
      <p:bldP spid="18489" grpId="0" animBg="1"/>
      <p:bldP spid="1849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Glomerular Filtration Filters Fluid from Capillaries</a:t>
            </a:r>
          </a:p>
        </p:txBody>
      </p:sp>
      <p:sp>
        <p:nvSpPr>
          <p:cNvPr id="19459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92113" y="1447800"/>
            <a:ext cx="8324850" cy="5029200"/>
          </a:xfrm>
        </p:spPr>
        <p:txBody>
          <a:bodyPr/>
          <a:lstStyle/>
          <a:p>
            <a:pPr eaLnBrk="1" hangingPunct="1"/>
            <a:r>
              <a:rPr lang="en-US" altLang="en-US" sz="2900" smtClean="0"/>
              <a:t>Filters protein-free plasma fluid from capillaries into glomerular capsule</a:t>
            </a:r>
          </a:p>
          <a:p>
            <a:pPr eaLnBrk="1" hangingPunct="1"/>
            <a:r>
              <a:rPr lang="en-US" altLang="en-US" sz="2900" smtClean="0"/>
              <a:t>Large volume filtration, yet highly selective</a:t>
            </a:r>
          </a:p>
          <a:p>
            <a:pPr lvl="1" eaLnBrk="1" hangingPunct="1"/>
            <a:r>
              <a:rPr lang="en-US" altLang="en-US" smtClean="0"/>
              <a:t>Impermeable to large proteins and cells</a:t>
            </a:r>
          </a:p>
          <a:p>
            <a:pPr eaLnBrk="1" hangingPunct="1"/>
            <a:r>
              <a:rPr lang="en-US" altLang="en-US" sz="2900" smtClean="0"/>
              <a:t>Filtration is driven by high blood pressure in glomerular capillaries</a:t>
            </a:r>
          </a:p>
          <a:p>
            <a:pPr eaLnBrk="1" hangingPunct="1"/>
            <a:r>
              <a:rPr lang="en-US" altLang="en-US" sz="2900" smtClean="0"/>
              <a:t>Rate of filtration</a:t>
            </a:r>
          </a:p>
          <a:p>
            <a:pPr lvl="1" eaLnBrk="1" hangingPunct="1"/>
            <a:r>
              <a:rPr lang="en-US" altLang="en-US" smtClean="0"/>
              <a:t>Resting rate under local chemical control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7808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40" descr="15_07aFigure-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54"/>
          <a:stretch>
            <a:fillRect/>
          </a:stretch>
        </p:blipFill>
        <p:spPr bwMode="auto">
          <a:xfrm>
            <a:off x="201613" y="1023938"/>
            <a:ext cx="8548687" cy="45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Rectangle 41"/>
          <p:cNvSpPr>
            <a:spLocks noChangeArrowheads="1"/>
          </p:cNvSpPr>
          <p:nvPr/>
        </p:nvSpPr>
        <p:spPr bwMode="auto">
          <a:xfrm>
            <a:off x="158750" y="3114675"/>
            <a:ext cx="15430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tabLst>
                <a:tab pos="171450" algn="l"/>
              </a:tabLs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tabLst>
                <a:tab pos="171450" algn="l"/>
              </a:tabLs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tabLst>
                <a:tab pos="171450" algn="l"/>
              </a:tabLs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tabLst>
                <a:tab pos="171450" algn="l"/>
              </a:tabLs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tabLst>
                <a:tab pos="171450" algn="l"/>
              </a:tabLs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" algn="l"/>
              </a:tabLs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" algn="l"/>
              </a:tabLs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" algn="l"/>
              </a:tabLs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" algn="l"/>
              </a:tabLs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>
              <a:buFont typeface="Helvetica" pitchFamily="34" charset="0"/>
              <a:buAutoNum type="alphaLcParenR"/>
            </a:pPr>
            <a:r>
              <a:rPr lang="en-US" altLang="en-US" sz="800" b="1">
                <a:solidFill>
                  <a:srgbClr val="000000"/>
                </a:solidFill>
              </a:rPr>
              <a:t> </a:t>
            </a:r>
            <a:r>
              <a:rPr lang="en-US" altLang="en-US" sz="900" b="1">
                <a:solidFill>
                  <a:srgbClr val="000000"/>
                </a:solidFill>
              </a:rPr>
              <a:t>The outer surface of</a:t>
            </a:r>
          </a:p>
          <a:p>
            <a:pPr>
              <a:buFont typeface="Helvetica" pitchFamily="34" charset="0"/>
              <a:buNone/>
            </a:pPr>
            <a:r>
              <a:rPr lang="en-US" altLang="en-US" sz="900" b="1">
                <a:solidFill>
                  <a:srgbClr val="000000"/>
                </a:solidFill>
              </a:rPr>
              <a:t>    several glomerular  </a:t>
            </a:r>
          </a:p>
          <a:p>
            <a:pPr>
              <a:buFont typeface="Helvetica" pitchFamily="34" charset="0"/>
              <a:buNone/>
            </a:pPr>
            <a:r>
              <a:rPr lang="en-US" altLang="en-US" sz="900" b="1">
                <a:solidFill>
                  <a:srgbClr val="000000"/>
                </a:solidFill>
              </a:rPr>
              <a:t>    capillaries.</a:t>
            </a:r>
          </a:p>
        </p:txBody>
      </p:sp>
      <p:sp>
        <p:nvSpPr>
          <p:cNvPr id="12293" name="Rectangle 42"/>
          <p:cNvSpPr>
            <a:spLocks noChangeArrowheads="1"/>
          </p:cNvSpPr>
          <p:nvPr/>
        </p:nvSpPr>
        <p:spPr bwMode="auto">
          <a:xfrm>
            <a:off x="1663700" y="3124200"/>
            <a:ext cx="15430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Podocyte</a:t>
            </a:r>
          </a:p>
        </p:txBody>
      </p:sp>
      <p:sp>
        <p:nvSpPr>
          <p:cNvPr id="12294" name="Rectangle 43"/>
          <p:cNvSpPr>
            <a:spLocks noChangeArrowheads="1"/>
          </p:cNvSpPr>
          <p:nvPr/>
        </p:nvSpPr>
        <p:spPr bwMode="auto">
          <a:xfrm>
            <a:off x="387350" y="4730750"/>
            <a:ext cx="15430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Filtrate</a:t>
            </a:r>
          </a:p>
        </p:txBody>
      </p:sp>
      <p:sp>
        <p:nvSpPr>
          <p:cNvPr id="12295" name="Rectangle 44"/>
          <p:cNvSpPr>
            <a:spLocks noChangeArrowheads="1"/>
          </p:cNvSpPr>
          <p:nvPr/>
        </p:nvSpPr>
        <p:spPr bwMode="auto">
          <a:xfrm>
            <a:off x="2247900" y="5473700"/>
            <a:ext cx="15430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Proximal tubule</a:t>
            </a:r>
          </a:p>
        </p:txBody>
      </p:sp>
      <p:sp>
        <p:nvSpPr>
          <p:cNvPr id="12296" name="Rectangle 45"/>
          <p:cNvSpPr>
            <a:spLocks noChangeArrowheads="1"/>
          </p:cNvSpPr>
          <p:nvPr/>
        </p:nvSpPr>
        <p:spPr bwMode="auto">
          <a:xfrm>
            <a:off x="4064000" y="5473700"/>
            <a:ext cx="15430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Capillary wall</a:t>
            </a:r>
          </a:p>
        </p:txBody>
      </p:sp>
      <p:sp>
        <p:nvSpPr>
          <p:cNvPr id="12297" name="Rectangle 46"/>
          <p:cNvSpPr>
            <a:spLocks noChangeArrowheads="1"/>
          </p:cNvSpPr>
          <p:nvPr/>
        </p:nvSpPr>
        <p:spPr bwMode="auto">
          <a:xfrm>
            <a:off x="3244850" y="1006475"/>
            <a:ext cx="9271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Glomerular</a:t>
            </a:r>
          </a:p>
          <a:p>
            <a:r>
              <a:rPr lang="en-US" altLang="en-US" sz="900" b="1"/>
              <a:t>capsule</a:t>
            </a:r>
          </a:p>
        </p:txBody>
      </p:sp>
      <p:sp>
        <p:nvSpPr>
          <p:cNvPr id="12298" name="Rectangle 47"/>
          <p:cNvSpPr>
            <a:spLocks noChangeArrowheads="1"/>
          </p:cNvSpPr>
          <p:nvPr/>
        </p:nvSpPr>
        <p:spPr bwMode="auto">
          <a:xfrm>
            <a:off x="4102100" y="1009650"/>
            <a:ext cx="9080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Glomerular</a:t>
            </a:r>
          </a:p>
          <a:p>
            <a:r>
              <a:rPr lang="en-US" altLang="en-US" sz="900" b="1"/>
              <a:t>space</a:t>
            </a:r>
          </a:p>
        </p:txBody>
      </p:sp>
      <p:sp>
        <p:nvSpPr>
          <p:cNvPr id="12299" name="Rectangle 48"/>
          <p:cNvSpPr>
            <a:spLocks noChangeArrowheads="1"/>
          </p:cNvSpPr>
          <p:nvPr/>
        </p:nvSpPr>
        <p:spPr bwMode="auto">
          <a:xfrm>
            <a:off x="5022850" y="1028700"/>
            <a:ext cx="9017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Glomerulus</a:t>
            </a:r>
          </a:p>
        </p:txBody>
      </p:sp>
      <p:sp>
        <p:nvSpPr>
          <p:cNvPr id="12300" name="Rectangle 49"/>
          <p:cNvSpPr>
            <a:spLocks noChangeArrowheads="1"/>
          </p:cNvSpPr>
          <p:nvPr/>
        </p:nvSpPr>
        <p:spPr bwMode="auto">
          <a:xfrm>
            <a:off x="6775450" y="1066800"/>
            <a:ext cx="8382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Blood flow</a:t>
            </a:r>
          </a:p>
        </p:txBody>
      </p:sp>
      <p:sp>
        <p:nvSpPr>
          <p:cNvPr id="12301" name="Rectangle 50"/>
          <p:cNvSpPr>
            <a:spLocks noChangeArrowheads="1"/>
          </p:cNvSpPr>
          <p:nvPr/>
        </p:nvSpPr>
        <p:spPr bwMode="auto">
          <a:xfrm>
            <a:off x="6775450" y="1225550"/>
            <a:ext cx="1905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Movement of glomerular filtrate</a:t>
            </a:r>
          </a:p>
        </p:txBody>
      </p:sp>
      <p:sp>
        <p:nvSpPr>
          <p:cNvPr id="12302" name="Rectangle 51"/>
          <p:cNvSpPr>
            <a:spLocks noChangeArrowheads="1"/>
          </p:cNvSpPr>
          <p:nvPr/>
        </p:nvSpPr>
        <p:spPr bwMode="auto">
          <a:xfrm>
            <a:off x="7239000" y="2178050"/>
            <a:ext cx="1905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Afferent arteriole</a:t>
            </a:r>
          </a:p>
        </p:txBody>
      </p:sp>
      <p:sp>
        <p:nvSpPr>
          <p:cNvPr id="12303" name="Rectangle 52"/>
          <p:cNvSpPr>
            <a:spLocks noChangeArrowheads="1"/>
          </p:cNvSpPr>
          <p:nvPr/>
        </p:nvSpPr>
        <p:spPr bwMode="auto">
          <a:xfrm>
            <a:off x="7235825" y="2711450"/>
            <a:ext cx="1905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Efferent arteriole</a:t>
            </a:r>
          </a:p>
        </p:txBody>
      </p:sp>
      <p:sp>
        <p:nvSpPr>
          <p:cNvPr id="12304" name="Line 53"/>
          <p:cNvSpPr>
            <a:spLocks noChangeShapeType="1"/>
          </p:cNvSpPr>
          <p:nvPr/>
        </p:nvSpPr>
        <p:spPr bwMode="auto">
          <a:xfrm>
            <a:off x="2027238" y="2216150"/>
            <a:ext cx="0" cy="966788"/>
          </a:xfrm>
          <a:prstGeom prst="line">
            <a:avLst/>
          </a:prstGeom>
          <a:noFill/>
          <a:ln w="222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5" name="Line 54"/>
          <p:cNvSpPr>
            <a:spLocks noChangeShapeType="1"/>
          </p:cNvSpPr>
          <p:nvPr/>
        </p:nvSpPr>
        <p:spPr bwMode="auto">
          <a:xfrm>
            <a:off x="2027238" y="2216150"/>
            <a:ext cx="0" cy="966788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6" name="Line 55"/>
          <p:cNvSpPr>
            <a:spLocks noChangeShapeType="1"/>
          </p:cNvSpPr>
          <p:nvPr/>
        </p:nvSpPr>
        <p:spPr bwMode="auto">
          <a:xfrm rot="5400000">
            <a:off x="2977357" y="2485231"/>
            <a:ext cx="0" cy="1906587"/>
          </a:xfrm>
          <a:prstGeom prst="line">
            <a:avLst/>
          </a:prstGeom>
          <a:noFill/>
          <a:ln w="222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7" name="Line 56"/>
          <p:cNvSpPr>
            <a:spLocks noChangeShapeType="1"/>
          </p:cNvSpPr>
          <p:nvPr/>
        </p:nvSpPr>
        <p:spPr bwMode="auto">
          <a:xfrm>
            <a:off x="2027238" y="3308350"/>
            <a:ext cx="0" cy="1270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8" name="Line 57"/>
          <p:cNvSpPr>
            <a:spLocks noChangeShapeType="1"/>
          </p:cNvSpPr>
          <p:nvPr/>
        </p:nvSpPr>
        <p:spPr bwMode="auto">
          <a:xfrm>
            <a:off x="3613150" y="1352550"/>
            <a:ext cx="0" cy="357188"/>
          </a:xfrm>
          <a:prstGeom prst="line">
            <a:avLst/>
          </a:prstGeom>
          <a:noFill/>
          <a:ln w="222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9" name="Line 58"/>
          <p:cNvSpPr>
            <a:spLocks noChangeShapeType="1"/>
          </p:cNvSpPr>
          <p:nvPr/>
        </p:nvSpPr>
        <p:spPr bwMode="auto">
          <a:xfrm>
            <a:off x="4467225" y="1343025"/>
            <a:ext cx="0" cy="504825"/>
          </a:xfrm>
          <a:prstGeom prst="line">
            <a:avLst/>
          </a:prstGeom>
          <a:noFill/>
          <a:ln w="222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10" name="Line 59"/>
          <p:cNvSpPr>
            <a:spLocks noChangeShapeType="1"/>
          </p:cNvSpPr>
          <p:nvPr/>
        </p:nvSpPr>
        <p:spPr bwMode="auto">
          <a:xfrm>
            <a:off x="5435600" y="1225550"/>
            <a:ext cx="0" cy="290513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11" name="Line 60"/>
          <p:cNvSpPr>
            <a:spLocks noChangeShapeType="1"/>
          </p:cNvSpPr>
          <p:nvPr/>
        </p:nvSpPr>
        <p:spPr bwMode="auto">
          <a:xfrm flipH="1">
            <a:off x="4903788" y="1511300"/>
            <a:ext cx="528637" cy="758825"/>
          </a:xfrm>
          <a:prstGeom prst="line">
            <a:avLst/>
          </a:prstGeom>
          <a:noFill/>
          <a:ln w="222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12" name="Line 61"/>
          <p:cNvSpPr>
            <a:spLocks noChangeShapeType="1"/>
          </p:cNvSpPr>
          <p:nvPr/>
        </p:nvSpPr>
        <p:spPr bwMode="auto">
          <a:xfrm rot="16200000" flipV="1">
            <a:off x="6836569" y="2105819"/>
            <a:ext cx="123825" cy="230187"/>
          </a:xfrm>
          <a:prstGeom prst="line">
            <a:avLst/>
          </a:prstGeom>
          <a:noFill/>
          <a:ln w="222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13" name="Line 62"/>
          <p:cNvSpPr>
            <a:spLocks noChangeShapeType="1"/>
          </p:cNvSpPr>
          <p:nvPr/>
        </p:nvSpPr>
        <p:spPr bwMode="auto">
          <a:xfrm rot="5400000">
            <a:off x="6796088" y="2770187"/>
            <a:ext cx="185738" cy="290513"/>
          </a:xfrm>
          <a:prstGeom prst="line">
            <a:avLst/>
          </a:prstGeom>
          <a:noFill/>
          <a:ln w="222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14" name="Line 63"/>
          <p:cNvSpPr>
            <a:spLocks noChangeShapeType="1"/>
          </p:cNvSpPr>
          <p:nvPr/>
        </p:nvSpPr>
        <p:spPr bwMode="auto">
          <a:xfrm>
            <a:off x="4514850" y="4603750"/>
            <a:ext cx="0" cy="911225"/>
          </a:xfrm>
          <a:prstGeom prst="line">
            <a:avLst/>
          </a:prstGeom>
          <a:noFill/>
          <a:ln w="222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15" name="Line 64"/>
          <p:cNvSpPr>
            <a:spLocks noChangeShapeType="1"/>
          </p:cNvSpPr>
          <p:nvPr/>
        </p:nvSpPr>
        <p:spPr bwMode="auto">
          <a:xfrm>
            <a:off x="3613150" y="1338263"/>
            <a:ext cx="0" cy="357187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16" name="Line 65"/>
          <p:cNvSpPr>
            <a:spLocks noChangeShapeType="1"/>
          </p:cNvSpPr>
          <p:nvPr/>
        </p:nvSpPr>
        <p:spPr bwMode="auto">
          <a:xfrm>
            <a:off x="4467225" y="1339850"/>
            <a:ext cx="0" cy="50482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17" name="Line 66"/>
          <p:cNvSpPr>
            <a:spLocks noChangeShapeType="1"/>
          </p:cNvSpPr>
          <p:nvPr/>
        </p:nvSpPr>
        <p:spPr bwMode="auto">
          <a:xfrm flipH="1">
            <a:off x="4906963" y="1508125"/>
            <a:ext cx="528637" cy="75882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18" name="Line 67"/>
          <p:cNvSpPr>
            <a:spLocks noChangeShapeType="1"/>
          </p:cNvSpPr>
          <p:nvPr/>
        </p:nvSpPr>
        <p:spPr bwMode="auto">
          <a:xfrm rot="16200000" flipV="1">
            <a:off x="6836569" y="2105819"/>
            <a:ext cx="123825" cy="230187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19" name="Line 68"/>
          <p:cNvSpPr>
            <a:spLocks noChangeShapeType="1"/>
          </p:cNvSpPr>
          <p:nvPr/>
        </p:nvSpPr>
        <p:spPr bwMode="auto">
          <a:xfrm rot="5400000">
            <a:off x="6796088" y="2770187"/>
            <a:ext cx="185738" cy="290513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20" name="Line 69"/>
          <p:cNvSpPr>
            <a:spLocks noChangeShapeType="1"/>
          </p:cNvSpPr>
          <p:nvPr/>
        </p:nvSpPr>
        <p:spPr bwMode="auto">
          <a:xfrm rot="5400000">
            <a:off x="2977357" y="2485231"/>
            <a:ext cx="0" cy="1906587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21" name="Line 70"/>
          <p:cNvSpPr>
            <a:spLocks noChangeShapeType="1"/>
          </p:cNvSpPr>
          <p:nvPr/>
        </p:nvSpPr>
        <p:spPr bwMode="auto">
          <a:xfrm>
            <a:off x="4514850" y="4597400"/>
            <a:ext cx="0" cy="91122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22" name="Line 71"/>
          <p:cNvSpPr>
            <a:spLocks noChangeShapeType="1"/>
          </p:cNvSpPr>
          <p:nvPr/>
        </p:nvSpPr>
        <p:spPr bwMode="auto">
          <a:xfrm rot="5400000">
            <a:off x="2164557" y="5444331"/>
            <a:ext cx="0" cy="280987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23" name="Line 72"/>
          <p:cNvSpPr>
            <a:spLocks noChangeShapeType="1"/>
          </p:cNvSpPr>
          <p:nvPr/>
        </p:nvSpPr>
        <p:spPr bwMode="auto">
          <a:xfrm rot="16200000" flipV="1">
            <a:off x="1891507" y="5450681"/>
            <a:ext cx="215900" cy="52387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24" name="AutoShape 73"/>
          <p:cNvSpPr>
            <a:spLocks/>
          </p:cNvSpPr>
          <p:nvPr/>
        </p:nvSpPr>
        <p:spPr bwMode="auto">
          <a:xfrm rot="-6540253">
            <a:off x="1893888" y="4651375"/>
            <a:ext cx="115888" cy="1322387"/>
          </a:xfrm>
          <a:prstGeom prst="leftBracket">
            <a:avLst>
              <a:gd name="adj" fmla="val 95091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endParaRPr lang="en-US" altLang="en-US"/>
          </a:p>
        </p:txBody>
      </p:sp>
      <p:sp>
        <p:nvSpPr>
          <p:cNvPr id="12325" name="Line 74"/>
          <p:cNvSpPr>
            <a:spLocks noChangeShapeType="1"/>
          </p:cNvSpPr>
          <p:nvPr/>
        </p:nvSpPr>
        <p:spPr bwMode="auto">
          <a:xfrm rot="5400000">
            <a:off x="7162801" y="2687637"/>
            <a:ext cx="0" cy="27622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26" name="Line 75"/>
          <p:cNvSpPr>
            <a:spLocks noChangeShapeType="1"/>
          </p:cNvSpPr>
          <p:nvPr/>
        </p:nvSpPr>
        <p:spPr bwMode="auto">
          <a:xfrm rot="5400000">
            <a:off x="7154863" y="2141538"/>
            <a:ext cx="0" cy="28575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068"/>
    </mc:Choice>
    <mc:Fallback xmlns="">
      <p:transition spd="slow" advTm="570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Tubular Reabsorption Returns Filtered Water and Solutes to Blood</a:t>
            </a:r>
          </a:p>
        </p:txBody>
      </p:sp>
      <p:sp>
        <p:nvSpPr>
          <p:cNvPr id="21507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209550" y="1447800"/>
            <a:ext cx="8751888" cy="5029200"/>
          </a:xfrm>
        </p:spPr>
        <p:txBody>
          <a:bodyPr/>
          <a:lstStyle/>
          <a:p>
            <a:pPr eaLnBrk="1" hangingPunct="1">
              <a:spcBef>
                <a:spcPts val="600"/>
              </a:spcBef>
            </a:pPr>
            <a:r>
              <a:rPr lang="en-US" altLang="en-US" sz="2800" smtClean="0"/>
              <a:t>100% of filtered glucose, amino acids, and bicarbonate and 50% of urea are reabsorbed</a:t>
            </a:r>
          </a:p>
          <a:p>
            <a:pPr eaLnBrk="1" hangingPunct="1">
              <a:spcBef>
                <a:spcPts val="600"/>
              </a:spcBef>
            </a:pPr>
            <a:r>
              <a:rPr lang="en-US" altLang="en-US" sz="2800" smtClean="0"/>
              <a:t>Most tubular reabsorption occurs in proximal tubule</a:t>
            </a:r>
          </a:p>
          <a:p>
            <a:pPr eaLnBrk="1" hangingPunct="1">
              <a:spcBef>
                <a:spcPts val="600"/>
              </a:spcBef>
            </a:pPr>
            <a:r>
              <a:rPr lang="en-US" altLang="en-US" sz="2800" smtClean="0"/>
              <a:t>Reabsorption of sodium begins the process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sz="2400" smtClean="0"/>
              <a:t>Sodium moved by active transport from tubule cells to interstitial fluid and diffuses to capillaries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sz="2400" smtClean="0"/>
              <a:t>Movement of sodium provides energy to transport glucose and amino acids into renal tubule 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sz="2400" smtClean="0"/>
              <a:t>Water reabsorbed with salts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1343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5" descr="15_09Figure-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6"/>
          <a:stretch>
            <a:fillRect/>
          </a:stretch>
        </p:blipFill>
        <p:spPr bwMode="auto">
          <a:xfrm>
            <a:off x="2011363" y="136525"/>
            <a:ext cx="5121275" cy="641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16"/>
          <p:cNvSpPr>
            <a:spLocks noChangeArrowheads="1"/>
          </p:cNvSpPr>
          <p:nvPr/>
        </p:nvSpPr>
        <p:spPr bwMode="auto">
          <a:xfrm>
            <a:off x="2619375" y="200025"/>
            <a:ext cx="162401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200" b="1"/>
              <a:t>Proximal tubule cell</a:t>
            </a:r>
          </a:p>
        </p:txBody>
      </p:sp>
      <p:sp>
        <p:nvSpPr>
          <p:cNvPr id="14340" name="Rectangle 17"/>
          <p:cNvSpPr>
            <a:spLocks noChangeArrowheads="1"/>
          </p:cNvSpPr>
          <p:nvPr/>
        </p:nvSpPr>
        <p:spPr bwMode="auto">
          <a:xfrm>
            <a:off x="4730750" y="206375"/>
            <a:ext cx="912813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 algn="ctr">
              <a:lnSpc>
                <a:spcPct val="95000"/>
              </a:lnSpc>
            </a:pPr>
            <a:r>
              <a:rPr lang="en-US" altLang="en-US" sz="1200" b="1"/>
              <a:t>Interstitial</a:t>
            </a:r>
          </a:p>
          <a:p>
            <a:pPr algn="ctr">
              <a:lnSpc>
                <a:spcPct val="95000"/>
              </a:lnSpc>
            </a:pPr>
            <a:r>
              <a:rPr lang="en-US" altLang="en-US" sz="1200" b="1"/>
              <a:t>fluid</a:t>
            </a:r>
          </a:p>
        </p:txBody>
      </p:sp>
      <p:sp>
        <p:nvSpPr>
          <p:cNvPr id="14341" name="Rectangle 18"/>
          <p:cNvSpPr>
            <a:spLocks noChangeArrowheads="1"/>
          </p:cNvSpPr>
          <p:nvPr/>
        </p:nvSpPr>
        <p:spPr bwMode="auto">
          <a:xfrm>
            <a:off x="5876925" y="188913"/>
            <a:ext cx="8286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200" b="1"/>
              <a:t>Capillary</a:t>
            </a:r>
          </a:p>
        </p:txBody>
      </p:sp>
      <p:sp>
        <p:nvSpPr>
          <p:cNvPr id="14342" name="Rectangle 19"/>
          <p:cNvSpPr>
            <a:spLocks noChangeArrowheads="1"/>
          </p:cNvSpPr>
          <p:nvPr/>
        </p:nvSpPr>
        <p:spPr bwMode="auto">
          <a:xfrm>
            <a:off x="3492500" y="1747838"/>
            <a:ext cx="1065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200" b="1"/>
              <a:t>Glucose,</a:t>
            </a:r>
          </a:p>
          <a:p>
            <a:r>
              <a:rPr lang="en-US" altLang="en-US" sz="1200" b="1"/>
              <a:t>amino acids</a:t>
            </a:r>
          </a:p>
        </p:txBody>
      </p:sp>
      <p:sp>
        <p:nvSpPr>
          <p:cNvPr id="14343" name="Rectangle 20"/>
          <p:cNvSpPr>
            <a:spLocks noChangeArrowheads="1"/>
          </p:cNvSpPr>
          <p:nvPr/>
        </p:nvSpPr>
        <p:spPr bwMode="auto">
          <a:xfrm>
            <a:off x="2344738" y="2990850"/>
            <a:ext cx="10652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200" b="1"/>
              <a:t>Glucose,</a:t>
            </a:r>
          </a:p>
          <a:p>
            <a:r>
              <a:rPr lang="en-US" altLang="en-US" sz="1200" b="1"/>
              <a:t>amino acids</a:t>
            </a:r>
          </a:p>
        </p:txBody>
      </p:sp>
      <p:sp>
        <p:nvSpPr>
          <p:cNvPr id="14344" name="Rectangle 21"/>
          <p:cNvSpPr>
            <a:spLocks noChangeArrowheads="1"/>
          </p:cNvSpPr>
          <p:nvPr/>
        </p:nvSpPr>
        <p:spPr bwMode="auto">
          <a:xfrm>
            <a:off x="2163763" y="3933825"/>
            <a:ext cx="6842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200" b="1"/>
              <a:t>Tubule</a:t>
            </a:r>
          </a:p>
          <a:p>
            <a:r>
              <a:rPr lang="en-US" altLang="en-US" sz="1200" b="1"/>
              <a:t>lumen</a:t>
            </a:r>
          </a:p>
        </p:txBody>
      </p:sp>
      <p:sp>
        <p:nvSpPr>
          <p:cNvPr id="14345" name="Rectangle 22"/>
          <p:cNvSpPr>
            <a:spLocks noChangeArrowheads="1"/>
          </p:cNvSpPr>
          <p:nvPr/>
        </p:nvSpPr>
        <p:spPr bwMode="auto">
          <a:xfrm>
            <a:off x="2938463" y="5973763"/>
            <a:ext cx="13525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200" b="1"/>
              <a:t>Active transport</a:t>
            </a:r>
          </a:p>
        </p:txBody>
      </p:sp>
      <p:sp>
        <p:nvSpPr>
          <p:cNvPr id="14346" name="Rectangle 23"/>
          <p:cNvSpPr>
            <a:spLocks noChangeArrowheads="1"/>
          </p:cNvSpPr>
          <p:nvPr/>
        </p:nvSpPr>
        <p:spPr bwMode="auto">
          <a:xfrm>
            <a:off x="2941638" y="6189663"/>
            <a:ext cx="8445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200" b="1"/>
              <a:t>Diffusion</a:t>
            </a:r>
          </a:p>
        </p:txBody>
      </p:sp>
      <p:cxnSp>
        <p:nvCxnSpPr>
          <p:cNvPr id="14348" name="Straight Arrow Connector 2"/>
          <p:cNvCxnSpPr>
            <a:cxnSpLocks noChangeShapeType="1"/>
          </p:cNvCxnSpPr>
          <p:nvPr/>
        </p:nvCxnSpPr>
        <p:spPr bwMode="auto">
          <a:xfrm flipV="1">
            <a:off x="1090613" y="2538413"/>
            <a:ext cx="1316037" cy="452437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349" name="Straight Arrow Connector 13"/>
          <p:cNvCxnSpPr>
            <a:cxnSpLocks noChangeShapeType="1"/>
          </p:cNvCxnSpPr>
          <p:nvPr/>
        </p:nvCxnSpPr>
        <p:spPr bwMode="auto">
          <a:xfrm flipV="1">
            <a:off x="2559050" y="4987925"/>
            <a:ext cx="1316038" cy="452438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840"/>
    </mc:Choice>
    <mc:Fallback xmlns="">
      <p:transition spd="slow" advTm="368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Tubular Secretion Removes Other Substances from Blood</a:t>
            </a:r>
          </a:p>
        </p:txBody>
      </p:sp>
      <p:sp>
        <p:nvSpPr>
          <p:cNvPr id="23555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92113" y="1403350"/>
            <a:ext cx="8305800" cy="4495800"/>
          </a:xfrm>
        </p:spPr>
        <p:txBody>
          <a:bodyPr/>
          <a:lstStyle/>
          <a:p>
            <a:pPr eaLnBrk="1" hangingPunct="1">
              <a:spcBef>
                <a:spcPts val="600"/>
              </a:spcBef>
            </a:pPr>
            <a:r>
              <a:rPr lang="en-US" altLang="en-US" sz="2900" smtClean="0"/>
              <a:t>Involves the movement of materials from the peritubular capillaries or vasa recta to the tubule</a:t>
            </a:r>
          </a:p>
          <a:p>
            <a:pPr eaLnBrk="1" hangingPunct="1">
              <a:spcBef>
                <a:spcPts val="600"/>
              </a:spcBef>
            </a:pPr>
            <a:r>
              <a:rPr lang="en-US" altLang="en-US" sz="2900" smtClean="0"/>
              <a:t>Purpose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smtClean="0"/>
              <a:t>Regulation of chemical levels in body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smtClean="0"/>
              <a:t>Excretion of harmful chemicals</a:t>
            </a:r>
          </a:p>
          <a:p>
            <a:pPr eaLnBrk="1" hangingPunct="1">
              <a:spcBef>
                <a:spcPts val="600"/>
              </a:spcBef>
            </a:pPr>
            <a:r>
              <a:rPr lang="en-US" altLang="en-US" sz="2900" smtClean="0"/>
              <a:t>Substances secreted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smtClean="0"/>
              <a:t>Penicillin, cocaine, marijuana, pesticides, preservatives, hydrogen ions, ammonium, potassium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1318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6.5|3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1|20.6|21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7|22.2|25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.9|5.2|25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3|28.4"/>
</p:tagLst>
</file>

<file path=ppt/theme/theme1.xml><?xml version="1.0" encoding="utf-8"?>
<a:theme xmlns:a="http://schemas.openxmlformats.org/drawingml/2006/main" name="Johnson_6e_PPT_template">
  <a:themeElements>
    <a:clrScheme name="Johnson_6e_PPT_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lnDef>
  </a:objectDefaults>
  <a:extraClrSchemeLst>
    <a:extraClrScheme>
      <a:clrScheme name="Johnson_6e_PPT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_2line">
  <a:themeElements>
    <a:clrScheme name="Johnson_6e_PPT_template_2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2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lnDef>
  </a:objectDefaults>
  <a:extraClrSchemeLst>
    <a:extraClrScheme>
      <a:clrScheme name="Johnson_6e_PPT_template_2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Johnson_6e_PPT_template-blank">
  <a:themeElements>
    <a:clrScheme name="Johnson_6e_PPT_template-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blank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lnDef>
  </a:objectDefaults>
  <a:extraClrSchemeLst>
    <a:extraClrScheme>
      <a:clrScheme name="Johnson_6e_PPT_template-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 HD:Applications:Microsoft Office 2004:Templates:My Templates:Johnson_6e_PPT_template-blank.pot</Template>
  <TotalTime>6772</TotalTime>
  <Words>406</Words>
  <Application>Microsoft Office PowerPoint</Application>
  <PresentationFormat>On-screen Show (4:3)</PresentationFormat>
  <Paragraphs>101</Paragraphs>
  <Slides>7</Slides>
  <Notes>7</Notes>
  <HiddenSlides>0</HiddenSlides>
  <MMClips>7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Johnson_6e_PPT_template</vt:lpstr>
      <vt:lpstr>Johnson_6e_PPT_template_2line</vt:lpstr>
      <vt:lpstr>Johnson_6e_PPT_template-blank</vt:lpstr>
      <vt:lpstr>Formation of Urine: Three Basic Processes</vt:lpstr>
      <vt:lpstr>PowerPoint Presentation</vt:lpstr>
      <vt:lpstr>Glomerular Filtration Filters Fluid from Capillaries</vt:lpstr>
      <vt:lpstr>PowerPoint Presentation</vt:lpstr>
      <vt:lpstr>Tubular Reabsorption Returns Filtered Water and Solutes to Blood</vt:lpstr>
      <vt:lpstr>PowerPoint Presentation</vt:lpstr>
      <vt:lpstr>Tubular Secretion Removes Other Substances from Blood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Gary</dc:creator>
  <cp:lastModifiedBy>gglaser</cp:lastModifiedBy>
  <cp:revision>414</cp:revision>
  <cp:lastPrinted>2002-04-29T18:54:29Z</cp:lastPrinted>
  <dcterms:created xsi:type="dcterms:W3CDTF">2000-12-11T01:39:32Z</dcterms:created>
  <dcterms:modified xsi:type="dcterms:W3CDTF">2016-09-01T12:51:18Z</dcterms:modified>
</cp:coreProperties>
</file>