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  <p:sldMasterId id="2147483697" r:id="rId3"/>
  </p:sldMasterIdLst>
  <p:notesMasterIdLst>
    <p:notesMasterId r:id="rId9"/>
  </p:notesMasterIdLst>
  <p:handoutMasterIdLst>
    <p:handoutMasterId r:id="rId10"/>
  </p:handoutMasterIdLst>
  <p:sldIdLst>
    <p:sldId id="376" r:id="rId4"/>
    <p:sldId id="399" r:id="rId5"/>
    <p:sldId id="400" r:id="rId6"/>
    <p:sldId id="388" r:id="rId7"/>
    <p:sldId id="401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8" autoAdjust="0"/>
  </p:normalViewPr>
  <p:slideViewPr>
    <p:cSldViewPr snapToGrid="0">
      <p:cViewPr varScale="1">
        <p:scale>
          <a:sx n="107" d="100"/>
          <a:sy n="107" d="100"/>
        </p:scale>
        <p:origin x="-84" y="-138"/>
      </p:cViewPr>
      <p:guideLst>
        <p:guide orient="horz" pos="4128"/>
        <p:guide orient="horz" pos="812"/>
        <p:guide pos="2880"/>
        <p:guide pos="31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A0919018-F5E0-4D8A-8468-9DD8A16E47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70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7E63E8D8-42D7-4CAF-A59F-1E8B5A8F5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75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9AEE7C3D-A7A4-4AA4-BA71-DC56A3A6DFC5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C74E2163-71AA-4347-B51D-62EA9D6D6944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5947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791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75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836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62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9347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24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62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422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4153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2705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87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2501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61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702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7793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107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73687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534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5843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9776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3010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57186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9967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14199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3625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7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7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44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850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151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943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6558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60463"/>
            <a:ext cx="83058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7" Type="http://schemas.openxmlformats.org/officeDocument/2006/relationships/image" Target="../media/image2.png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Nephrons Produce Urine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887413"/>
            <a:ext cx="8434387" cy="5589587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n-US" altLang="en-US" sz="2900" smtClean="0"/>
              <a:t>Nephron: functional unit of the kidney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900" smtClean="0"/>
              <a:t>~1 million nephrons per kidney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900" smtClean="0"/>
              <a:t>Each nephron consists of a long thin hollow tube (tubule) plus associated blood supply</a:t>
            </a:r>
          </a:p>
          <a:p>
            <a:pPr eaLnBrk="1" hangingPunct="1">
              <a:spcBef>
                <a:spcPts val="1200"/>
              </a:spcBef>
            </a:pPr>
            <a:r>
              <a:rPr lang="en-US" altLang="en-US" sz="2900" smtClean="0"/>
              <a:t>Role of nephrons</a:t>
            </a:r>
          </a:p>
          <a:p>
            <a:pPr lvl="1" eaLnBrk="1" hangingPunct="1">
              <a:spcBef>
                <a:spcPts val="1200"/>
              </a:spcBef>
            </a:pPr>
            <a:r>
              <a:rPr lang="en-US" altLang="en-US" sz="2500" smtClean="0"/>
              <a:t>remove approximately 180 liters of fluid from the blood daily</a:t>
            </a:r>
          </a:p>
          <a:p>
            <a:pPr lvl="1" eaLnBrk="1" hangingPunct="1">
              <a:spcBef>
                <a:spcPts val="1200"/>
              </a:spcBef>
            </a:pPr>
            <a:r>
              <a:rPr lang="en-US" altLang="en-US" sz="2500" smtClean="0"/>
              <a:t>return most of the fluid, minus the wastes that are excreted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19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Tubule Filters Fluid and Reabsorbs Substances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4294967295"/>
          </p:nvPr>
        </p:nvSpPr>
        <p:spPr>
          <a:xfrm>
            <a:off x="392113" y="1341438"/>
            <a:ext cx="8394700" cy="5084762"/>
          </a:xfrm>
        </p:spPr>
        <p:txBody>
          <a:bodyPr/>
          <a:lstStyle/>
          <a:p>
            <a:pPr eaLnBrk="1" hangingPunct="1">
              <a:spcBef>
                <a:spcPts val="400"/>
              </a:spcBef>
              <a:buFontTx/>
              <a:buNone/>
            </a:pPr>
            <a:r>
              <a:rPr lang="en-US" altLang="en-US" b="1" smtClean="0"/>
              <a:t>Nephron structure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800" b="1" smtClean="0"/>
              <a:t>Glomerular capsule</a:t>
            </a:r>
            <a:endParaRPr lang="en-US" altLang="en-US" sz="2800" smtClean="0"/>
          </a:p>
          <a:p>
            <a:pPr lvl="1" eaLnBrk="1" hangingPunct="1">
              <a:spcBef>
                <a:spcPts val="400"/>
              </a:spcBef>
            </a:pPr>
            <a:r>
              <a:rPr lang="en-US" altLang="en-US" sz="2400" smtClean="0"/>
              <a:t>cuplike end of nephron tubule surrounding glomerulus (network of capillaries)</a:t>
            </a:r>
          </a:p>
          <a:p>
            <a:pPr lvl="1" eaLnBrk="1" hangingPunct="1">
              <a:spcBef>
                <a:spcPts val="400"/>
              </a:spcBef>
            </a:pPr>
            <a:r>
              <a:rPr lang="en-US" altLang="en-US" sz="2400" smtClean="0"/>
              <a:t>This is where filtration occurs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800" b="1" smtClean="0"/>
              <a:t>Proximal tubule</a:t>
            </a:r>
            <a:endParaRPr lang="en-US" altLang="en-US" sz="2900" smtClean="0"/>
          </a:p>
          <a:p>
            <a:pPr lvl="1" eaLnBrk="1" hangingPunct="1">
              <a:spcBef>
                <a:spcPts val="400"/>
              </a:spcBef>
            </a:pPr>
            <a:r>
              <a:rPr lang="en-US" altLang="en-US" sz="2400" smtClean="0"/>
              <a:t>extends from glomerular capsule to renal medulla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800" b="1" smtClean="0"/>
              <a:t>Loop of Henle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800" b="1" smtClean="0"/>
              <a:t>Distal tubule</a:t>
            </a:r>
          </a:p>
          <a:p>
            <a:pPr eaLnBrk="1" hangingPunct="1">
              <a:spcBef>
                <a:spcPts val="400"/>
              </a:spcBef>
            </a:pPr>
            <a:r>
              <a:rPr lang="en-US" altLang="en-US" sz="2800" b="1" smtClean="0"/>
              <a:t>Collecting duct</a:t>
            </a:r>
            <a:endParaRPr lang="en-US" altLang="en-US" sz="2900" smtClean="0"/>
          </a:p>
          <a:p>
            <a:pPr lvl="1" eaLnBrk="1" hangingPunct="1">
              <a:spcBef>
                <a:spcPts val="400"/>
              </a:spcBef>
            </a:pPr>
            <a:r>
              <a:rPr lang="en-US" altLang="en-US" sz="2400" smtClean="0"/>
              <a:t>shared by several nephrons, empties into renal pelvis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877"/>
    </mc:Choice>
    <mc:Fallback xmlns="">
      <p:transition spd="slow" advTm="150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4" descr="15_04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8"/>
          <a:stretch>
            <a:fillRect/>
          </a:stretch>
        </p:blipFill>
        <p:spPr bwMode="auto">
          <a:xfrm>
            <a:off x="2843213" y="136525"/>
            <a:ext cx="3455987" cy="640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47" name="Rectangle 35"/>
          <p:cNvSpPr>
            <a:spLocks noChangeArrowheads="1"/>
          </p:cNvSpPr>
          <p:nvPr/>
        </p:nvSpPr>
        <p:spPr bwMode="auto">
          <a:xfrm>
            <a:off x="2797175" y="385763"/>
            <a:ext cx="7937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Distal tubule</a:t>
            </a:r>
          </a:p>
        </p:txBody>
      </p:sp>
      <p:sp>
        <p:nvSpPr>
          <p:cNvPr id="13348" name="Rectangle 36"/>
          <p:cNvSpPr>
            <a:spLocks noChangeArrowheads="1"/>
          </p:cNvSpPr>
          <p:nvPr/>
        </p:nvSpPr>
        <p:spPr bwMode="auto">
          <a:xfrm>
            <a:off x="2803525" y="636588"/>
            <a:ext cx="9969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Efferent arteriole</a:t>
            </a:r>
          </a:p>
        </p:txBody>
      </p:sp>
      <p:sp>
        <p:nvSpPr>
          <p:cNvPr id="13349" name="Rectangle 37"/>
          <p:cNvSpPr>
            <a:spLocks noChangeArrowheads="1"/>
          </p:cNvSpPr>
          <p:nvPr/>
        </p:nvSpPr>
        <p:spPr bwMode="auto">
          <a:xfrm>
            <a:off x="2800350" y="935038"/>
            <a:ext cx="728663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800" b="1"/>
              <a:t>Glomerular</a:t>
            </a:r>
          </a:p>
          <a:p>
            <a:pPr>
              <a:lnSpc>
                <a:spcPct val="105000"/>
              </a:lnSpc>
            </a:pPr>
            <a:r>
              <a:rPr lang="en-US" altLang="en-US" sz="800" b="1"/>
              <a:t>capsule</a:t>
            </a:r>
          </a:p>
        </p:txBody>
      </p:sp>
      <p:sp>
        <p:nvSpPr>
          <p:cNvPr id="13350" name="Rectangle 38"/>
          <p:cNvSpPr>
            <a:spLocks noChangeArrowheads="1"/>
          </p:cNvSpPr>
          <p:nvPr/>
        </p:nvSpPr>
        <p:spPr bwMode="auto">
          <a:xfrm>
            <a:off x="2797175" y="1371600"/>
            <a:ext cx="7493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Glomerulus</a:t>
            </a:r>
          </a:p>
        </p:txBody>
      </p:sp>
      <p:sp>
        <p:nvSpPr>
          <p:cNvPr id="13351" name="Rectangle 39"/>
          <p:cNvSpPr>
            <a:spLocks noChangeArrowheads="1"/>
          </p:cNvSpPr>
          <p:nvPr/>
        </p:nvSpPr>
        <p:spPr bwMode="auto">
          <a:xfrm>
            <a:off x="2797175" y="1639888"/>
            <a:ext cx="9461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Proximal tubule</a:t>
            </a:r>
          </a:p>
        </p:txBody>
      </p:sp>
      <p:sp>
        <p:nvSpPr>
          <p:cNvPr id="13352" name="Rectangle 40"/>
          <p:cNvSpPr>
            <a:spLocks noChangeArrowheads="1"/>
          </p:cNvSpPr>
          <p:nvPr/>
        </p:nvSpPr>
        <p:spPr bwMode="auto">
          <a:xfrm>
            <a:off x="2795588" y="1897063"/>
            <a:ext cx="585787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800" b="1"/>
              <a:t>Afferent</a:t>
            </a:r>
          </a:p>
          <a:p>
            <a:pPr>
              <a:lnSpc>
                <a:spcPct val="105000"/>
              </a:lnSpc>
            </a:pPr>
            <a:r>
              <a:rPr lang="en-US" altLang="en-US" sz="800" b="1"/>
              <a:t>arteriole</a:t>
            </a:r>
          </a:p>
        </p:txBody>
      </p:sp>
      <p:sp>
        <p:nvSpPr>
          <p:cNvPr id="6153" name="Rectangle 41"/>
          <p:cNvSpPr>
            <a:spLocks noChangeArrowheads="1"/>
          </p:cNvSpPr>
          <p:nvPr/>
        </p:nvSpPr>
        <p:spPr bwMode="auto">
          <a:xfrm>
            <a:off x="2795588" y="2705100"/>
            <a:ext cx="506412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Cortex</a:t>
            </a:r>
          </a:p>
        </p:txBody>
      </p:sp>
      <p:sp>
        <p:nvSpPr>
          <p:cNvPr id="6154" name="Rectangle 42"/>
          <p:cNvSpPr>
            <a:spLocks noChangeArrowheads="1"/>
          </p:cNvSpPr>
          <p:nvPr/>
        </p:nvSpPr>
        <p:spPr bwMode="auto">
          <a:xfrm>
            <a:off x="2800350" y="3141663"/>
            <a:ext cx="56197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Medulla</a:t>
            </a:r>
          </a:p>
        </p:txBody>
      </p:sp>
      <p:sp>
        <p:nvSpPr>
          <p:cNvPr id="13355" name="Rectangle 43"/>
          <p:cNvSpPr>
            <a:spLocks noChangeArrowheads="1"/>
          </p:cNvSpPr>
          <p:nvPr/>
        </p:nvSpPr>
        <p:spPr bwMode="auto">
          <a:xfrm>
            <a:off x="4767263" y="3036888"/>
            <a:ext cx="760412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</a:pPr>
            <a:r>
              <a:rPr lang="en-US" altLang="en-US" sz="800" b="1"/>
              <a:t>Descending</a:t>
            </a:r>
          </a:p>
          <a:p>
            <a:pPr>
              <a:lnSpc>
                <a:spcPct val="105000"/>
              </a:lnSpc>
            </a:pPr>
            <a:r>
              <a:rPr lang="en-US" altLang="en-US" sz="800" b="1"/>
              <a:t>limb</a:t>
            </a:r>
          </a:p>
        </p:txBody>
      </p:sp>
      <p:sp>
        <p:nvSpPr>
          <p:cNvPr id="13356" name="Rectangle 44"/>
          <p:cNvSpPr>
            <a:spLocks noChangeArrowheads="1"/>
          </p:cNvSpPr>
          <p:nvPr/>
        </p:nvSpPr>
        <p:spPr bwMode="auto">
          <a:xfrm>
            <a:off x="4762500" y="3511550"/>
            <a:ext cx="7032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Ascending</a:t>
            </a:r>
          </a:p>
          <a:p>
            <a:r>
              <a:rPr lang="en-US" altLang="en-US" sz="800" b="1"/>
              <a:t>limb</a:t>
            </a:r>
          </a:p>
        </p:txBody>
      </p:sp>
      <p:sp>
        <p:nvSpPr>
          <p:cNvPr id="13357" name="Rectangle 45"/>
          <p:cNvSpPr>
            <a:spLocks noChangeArrowheads="1"/>
          </p:cNvSpPr>
          <p:nvPr/>
        </p:nvSpPr>
        <p:spPr bwMode="auto">
          <a:xfrm>
            <a:off x="4784725" y="4371975"/>
            <a:ext cx="674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Collecting</a:t>
            </a:r>
          </a:p>
          <a:p>
            <a:r>
              <a:rPr lang="en-US" altLang="en-US" sz="800" b="1"/>
              <a:t>duct</a:t>
            </a:r>
          </a:p>
        </p:txBody>
      </p:sp>
      <p:sp>
        <p:nvSpPr>
          <p:cNvPr id="13358" name="Rectangle 46"/>
          <p:cNvSpPr>
            <a:spLocks noChangeArrowheads="1"/>
          </p:cNvSpPr>
          <p:nvPr/>
        </p:nvSpPr>
        <p:spPr bwMode="auto">
          <a:xfrm>
            <a:off x="5734050" y="3279775"/>
            <a:ext cx="5572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Loop of</a:t>
            </a:r>
          </a:p>
          <a:p>
            <a:r>
              <a:rPr lang="en-US" altLang="en-US" sz="800" b="1"/>
              <a:t>Henle</a:t>
            </a:r>
          </a:p>
        </p:txBody>
      </p:sp>
      <p:sp>
        <p:nvSpPr>
          <p:cNvPr id="6159" name="Rectangle 47"/>
          <p:cNvSpPr>
            <a:spLocks noChangeArrowheads="1"/>
          </p:cNvSpPr>
          <p:nvPr/>
        </p:nvSpPr>
        <p:spPr bwMode="auto">
          <a:xfrm>
            <a:off x="2797175" y="6211888"/>
            <a:ext cx="77787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800" b="1"/>
              <a:t>Renal pelvis</a:t>
            </a:r>
          </a:p>
        </p:txBody>
      </p:sp>
      <p:sp>
        <p:nvSpPr>
          <p:cNvPr id="13360" name="Line 48"/>
          <p:cNvSpPr>
            <a:spLocks noChangeShapeType="1"/>
          </p:cNvSpPr>
          <p:nvPr/>
        </p:nvSpPr>
        <p:spPr bwMode="auto">
          <a:xfrm>
            <a:off x="3530600" y="498475"/>
            <a:ext cx="175260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1" name="Line 49"/>
          <p:cNvSpPr>
            <a:spLocks noChangeShapeType="1"/>
          </p:cNvSpPr>
          <p:nvPr/>
        </p:nvSpPr>
        <p:spPr bwMode="auto">
          <a:xfrm flipH="1" flipV="1">
            <a:off x="3733800" y="730250"/>
            <a:ext cx="1006475" cy="282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2" name="Line 50"/>
          <p:cNvSpPr>
            <a:spLocks noChangeShapeType="1"/>
          </p:cNvSpPr>
          <p:nvPr/>
        </p:nvSpPr>
        <p:spPr bwMode="auto">
          <a:xfrm>
            <a:off x="3479800" y="1057275"/>
            <a:ext cx="9302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3" name="Line 51"/>
          <p:cNvSpPr>
            <a:spLocks noChangeShapeType="1"/>
          </p:cNvSpPr>
          <p:nvPr/>
        </p:nvSpPr>
        <p:spPr bwMode="auto">
          <a:xfrm flipV="1">
            <a:off x="3486150" y="1257300"/>
            <a:ext cx="10287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4" name="Line 52"/>
          <p:cNvSpPr>
            <a:spLocks noChangeShapeType="1"/>
          </p:cNvSpPr>
          <p:nvPr/>
        </p:nvSpPr>
        <p:spPr bwMode="auto">
          <a:xfrm flipH="1">
            <a:off x="3683000" y="1676400"/>
            <a:ext cx="238125" cy="79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5" name="Line 53"/>
          <p:cNvSpPr>
            <a:spLocks noChangeShapeType="1"/>
          </p:cNvSpPr>
          <p:nvPr/>
        </p:nvSpPr>
        <p:spPr bwMode="auto">
          <a:xfrm flipV="1">
            <a:off x="3311525" y="1603375"/>
            <a:ext cx="1755775" cy="4032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6" name="Line 54"/>
          <p:cNvSpPr>
            <a:spLocks noChangeShapeType="1"/>
          </p:cNvSpPr>
          <p:nvPr/>
        </p:nvSpPr>
        <p:spPr bwMode="auto">
          <a:xfrm>
            <a:off x="3244850" y="2816225"/>
            <a:ext cx="736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7" name="Line 55"/>
          <p:cNvSpPr>
            <a:spLocks noChangeShapeType="1"/>
          </p:cNvSpPr>
          <p:nvPr/>
        </p:nvSpPr>
        <p:spPr bwMode="auto">
          <a:xfrm>
            <a:off x="3314700" y="3251200"/>
            <a:ext cx="6667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8" name="Line 56"/>
          <p:cNvSpPr>
            <a:spLocks noChangeShapeType="1"/>
          </p:cNvSpPr>
          <p:nvPr/>
        </p:nvSpPr>
        <p:spPr bwMode="auto">
          <a:xfrm>
            <a:off x="3524250" y="6321425"/>
            <a:ext cx="1089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69" name="Line 57"/>
          <p:cNvSpPr>
            <a:spLocks noChangeShapeType="1"/>
          </p:cNvSpPr>
          <p:nvPr/>
        </p:nvSpPr>
        <p:spPr bwMode="auto">
          <a:xfrm>
            <a:off x="4387850" y="3149600"/>
            <a:ext cx="4540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70" name="Line 58"/>
          <p:cNvSpPr>
            <a:spLocks noChangeShapeType="1"/>
          </p:cNvSpPr>
          <p:nvPr/>
        </p:nvSpPr>
        <p:spPr bwMode="auto">
          <a:xfrm>
            <a:off x="4749800" y="3616325"/>
            <a:ext cx="793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1" name="AutoShape 59"/>
          <p:cNvSpPr>
            <a:spLocks/>
          </p:cNvSpPr>
          <p:nvPr/>
        </p:nvSpPr>
        <p:spPr bwMode="auto">
          <a:xfrm rot="390537">
            <a:off x="5335588" y="3030538"/>
            <a:ext cx="106362" cy="763587"/>
          </a:xfrm>
          <a:prstGeom prst="rightBracket">
            <a:avLst>
              <a:gd name="adj" fmla="val 59826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13372" name="Line 60"/>
          <p:cNvSpPr>
            <a:spLocks noChangeShapeType="1"/>
          </p:cNvSpPr>
          <p:nvPr/>
        </p:nvSpPr>
        <p:spPr bwMode="auto">
          <a:xfrm>
            <a:off x="5445125" y="3394075"/>
            <a:ext cx="330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73" name="Line 61"/>
          <p:cNvSpPr>
            <a:spLocks noChangeShapeType="1"/>
          </p:cNvSpPr>
          <p:nvPr/>
        </p:nvSpPr>
        <p:spPr bwMode="auto">
          <a:xfrm flipH="1">
            <a:off x="5384800" y="4483100"/>
            <a:ext cx="1460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725"/>
    </mc:Choice>
    <mc:Fallback xmlns="">
      <p:transition spd="slow" advTm="1207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347" grpId="0"/>
      <p:bldP spid="13348" grpId="0"/>
      <p:bldP spid="13349" grpId="0"/>
      <p:bldP spid="13350" grpId="0"/>
      <p:bldP spid="13351" grpId="0"/>
      <p:bldP spid="13352" grpId="0"/>
      <p:bldP spid="13355" grpId="0"/>
      <p:bldP spid="13356" grpId="0"/>
      <p:bldP spid="13357" grpId="0"/>
      <p:bldP spid="13358" grpId="0"/>
      <p:bldP spid="13360" grpId="0" animBg="1"/>
      <p:bldP spid="13361" grpId="0" animBg="1"/>
      <p:bldP spid="13362" grpId="0" animBg="1"/>
      <p:bldP spid="13363" grpId="0" animBg="1"/>
      <p:bldP spid="13364" grpId="0" animBg="1"/>
      <p:bldP spid="13365" grpId="0" animBg="1"/>
      <p:bldP spid="13369" grpId="0" animBg="1"/>
      <p:bldP spid="13370" grpId="0" animBg="1"/>
      <p:bldP spid="13372" grpId="0" animBg="1"/>
      <p:bldP spid="133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Special Blood Vessels Supply the Tubule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996950"/>
            <a:ext cx="8437562" cy="5480050"/>
          </a:xfrm>
        </p:spPr>
        <p:txBody>
          <a:bodyPr/>
          <a:lstStyle/>
          <a:p>
            <a:pPr eaLnBrk="1" hangingPunct="1">
              <a:spcBef>
                <a:spcPts val="600"/>
              </a:spcBef>
            </a:pPr>
            <a:r>
              <a:rPr lang="en-US" altLang="en-US" smtClean="0"/>
              <a:t>Renal artery supplies the kidney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Arterioles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b="1" smtClean="0"/>
              <a:t>Afferent</a:t>
            </a:r>
            <a:r>
              <a:rPr lang="en-US" altLang="en-US" smtClean="0"/>
              <a:t>: enters the glomerular capsule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b="1" smtClean="0"/>
              <a:t>Efferent</a:t>
            </a:r>
            <a:r>
              <a:rPr lang="en-US" altLang="en-US" smtClean="0"/>
              <a:t>: leaves the glomerular capsule</a:t>
            </a:r>
          </a:p>
          <a:p>
            <a:pPr lvl="1" eaLnBrk="1" hangingPunct="1">
              <a:spcBef>
                <a:spcPts val="600"/>
              </a:spcBef>
            </a:pPr>
            <a:r>
              <a:rPr lang="en-US" altLang="en-US" smtClean="0"/>
              <a:t>Capillaries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b="1" smtClean="0"/>
              <a:t>Glomerular</a:t>
            </a:r>
            <a:r>
              <a:rPr lang="en-US" altLang="en-US" smtClean="0"/>
              <a:t>: network within the glomerular capsule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b="1" smtClean="0"/>
              <a:t>Peritubular</a:t>
            </a:r>
            <a:r>
              <a:rPr lang="en-US" altLang="en-US" smtClean="0"/>
              <a:t>: surround proximal and distal tubule</a:t>
            </a:r>
          </a:p>
          <a:p>
            <a:pPr lvl="2" eaLnBrk="1" hangingPunct="1">
              <a:spcBef>
                <a:spcPts val="600"/>
              </a:spcBef>
            </a:pPr>
            <a:r>
              <a:rPr lang="en-US" altLang="en-US" b="1" smtClean="0"/>
              <a:t>Vasa recta</a:t>
            </a:r>
            <a:r>
              <a:rPr lang="en-US" altLang="en-US" smtClean="0"/>
              <a:t>: parallels the loop of Henle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84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2" descr="15_05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0"/>
          <a:stretch>
            <a:fillRect/>
          </a:stretch>
        </p:blipFill>
        <p:spPr bwMode="auto">
          <a:xfrm>
            <a:off x="461963" y="139700"/>
            <a:ext cx="8218487" cy="635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17" name="Rectangle 33"/>
          <p:cNvSpPr>
            <a:spLocks noChangeArrowheads="1"/>
          </p:cNvSpPr>
          <p:nvPr/>
        </p:nvSpPr>
        <p:spPr bwMode="auto">
          <a:xfrm>
            <a:off x="1571625" y="774700"/>
            <a:ext cx="1098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Efferent arteriole</a:t>
            </a:r>
          </a:p>
        </p:txBody>
      </p:sp>
      <p:sp>
        <p:nvSpPr>
          <p:cNvPr id="16418" name="Rectangle 34"/>
          <p:cNvSpPr>
            <a:spLocks noChangeArrowheads="1"/>
          </p:cNvSpPr>
          <p:nvPr/>
        </p:nvSpPr>
        <p:spPr bwMode="auto">
          <a:xfrm>
            <a:off x="1568450" y="1019175"/>
            <a:ext cx="819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Glomerulus</a:t>
            </a:r>
          </a:p>
        </p:txBody>
      </p:sp>
      <p:sp>
        <p:nvSpPr>
          <p:cNvPr id="16419" name="Rectangle 35"/>
          <p:cNvSpPr>
            <a:spLocks noChangeArrowheads="1"/>
          </p:cNvSpPr>
          <p:nvPr/>
        </p:nvSpPr>
        <p:spPr bwMode="auto">
          <a:xfrm>
            <a:off x="1568450" y="1257300"/>
            <a:ext cx="11049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Afferent arteriole</a:t>
            </a:r>
          </a:p>
        </p:txBody>
      </p:sp>
      <p:sp>
        <p:nvSpPr>
          <p:cNvPr id="16420" name="Rectangle 36"/>
          <p:cNvSpPr>
            <a:spLocks noChangeArrowheads="1"/>
          </p:cNvSpPr>
          <p:nvPr/>
        </p:nvSpPr>
        <p:spPr bwMode="auto">
          <a:xfrm>
            <a:off x="1558925" y="1606550"/>
            <a:ext cx="7874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Peritubular</a:t>
            </a:r>
          </a:p>
          <a:p>
            <a:r>
              <a:rPr lang="en-US" altLang="en-US" sz="900" b="1"/>
              <a:t>capillaries</a:t>
            </a:r>
          </a:p>
        </p:txBody>
      </p:sp>
      <p:sp>
        <p:nvSpPr>
          <p:cNvPr id="16421" name="Rectangle 37"/>
          <p:cNvSpPr>
            <a:spLocks noChangeArrowheads="1"/>
          </p:cNvSpPr>
          <p:nvPr/>
        </p:nvSpPr>
        <p:spPr bwMode="auto">
          <a:xfrm>
            <a:off x="536575" y="3454400"/>
            <a:ext cx="4953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Renal</a:t>
            </a:r>
          </a:p>
          <a:p>
            <a:r>
              <a:rPr lang="en-US" altLang="en-US" sz="900" b="1"/>
              <a:t>vein</a:t>
            </a:r>
          </a:p>
        </p:txBody>
      </p:sp>
      <p:sp>
        <p:nvSpPr>
          <p:cNvPr id="16422" name="Rectangle 38"/>
          <p:cNvSpPr>
            <a:spLocks noChangeArrowheads="1"/>
          </p:cNvSpPr>
          <p:nvPr/>
        </p:nvSpPr>
        <p:spPr bwMode="auto">
          <a:xfrm>
            <a:off x="539750" y="4422775"/>
            <a:ext cx="501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Renal</a:t>
            </a:r>
          </a:p>
          <a:p>
            <a:r>
              <a:rPr lang="en-US" altLang="en-US" sz="900" b="1"/>
              <a:t>artery</a:t>
            </a:r>
          </a:p>
        </p:txBody>
      </p:sp>
      <p:sp>
        <p:nvSpPr>
          <p:cNvPr id="8201" name="Rectangle 39"/>
          <p:cNvSpPr>
            <a:spLocks noChangeArrowheads="1"/>
          </p:cNvSpPr>
          <p:nvPr/>
        </p:nvSpPr>
        <p:spPr bwMode="auto">
          <a:xfrm>
            <a:off x="5940425" y="288925"/>
            <a:ext cx="7683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Collecting </a:t>
            </a:r>
          </a:p>
          <a:p>
            <a:r>
              <a:rPr lang="en-US" altLang="en-US" sz="900" b="1"/>
              <a:t>duct</a:t>
            </a:r>
          </a:p>
        </p:txBody>
      </p:sp>
      <p:sp>
        <p:nvSpPr>
          <p:cNvPr id="16424" name="Rectangle 40"/>
          <p:cNvSpPr>
            <a:spLocks noChangeArrowheads="1"/>
          </p:cNvSpPr>
          <p:nvPr/>
        </p:nvSpPr>
        <p:spPr bwMode="auto">
          <a:xfrm>
            <a:off x="7518400" y="1339850"/>
            <a:ext cx="6540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Afferent </a:t>
            </a:r>
          </a:p>
          <a:p>
            <a:r>
              <a:rPr lang="en-US" altLang="en-US" sz="900" b="1"/>
              <a:t>arteriole</a:t>
            </a:r>
          </a:p>
        </p:txBody>
      </p:sp>
      <p:sp>
        <p:nvSpPr>
          <p:cNvPr id="16425" name="Rectangle 41"/>
          <p:cNvSpPr>
            <a:spLocks noChangeArrowheads="1"/>
          </p:cNvSpPr>
          <p:nvPr/>
        </p:nvSpPr>
        <p:spPr bwMode="auto">
          <a:xfrm>
            <a:off x="5845175" y="2514600"/>
            <a:ext cx="6477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Efferent </a:t>
            </a:r>
          </a:p>
          <a:p>
            <a:r>
              <a:rPr lang="en-US" altLang="en-US" sz="900" b="1"/>
              <a:t>arteriole</a:t>
            </a:r>
          </a:p>
        </p:txBody>
      </p:sp>
      <p:sp>
        <p:nvSpPr>
          <p:cNvPr id="8204" name="Rectangle 42"/>
          <p:cNvSpPr>
            <a:spLocks noChangeArrowheads="1"/>
          </p:cNvSpPr>
          <p:nvPr/>
        </p:nvSpPr>
        <p:spPr bwMode="auto">
          <a:xfrm>
            <a:off x="7966075" y="1857375"/>
            <a:ext cx="5461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Cortex</a:t>
            </a:r>
          </a:p>
        </p:txBody>
      </p:sp>
      <p:sp>
        <p:nvSpPr>
          <p:cNvPr id="8205" name="Rectangle 43"/>
          <p:cNvSpPr>
            <a:spLocks noChangeArrowheads="1"/>
          </p:cNvSpPr>
          <p:nvPr/>
        </p:nvSpPr>
        <p:spPr bwMode="auto">
          <a:xfrm>
            <a:off x="7966075" y="3578225"/>
            <a:ext cx="609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Medulla</a:t>
            </a:r>
          </a:p>
        </p:txBody>
      </p:sp>
      <p:sp>
        <p:nvSpPr>
          <p:cNvPr id="16428" name="Rectangle 44"/>
          <p:cNvSpPr>
            <a:spLocks noChangeArrowheads="1"/>
          </p:cNvSpPr>
          <p:nvPr/>
        </p:nvSpPr>
        <p:spPr bwMode="auto">
          <a:xfrm>
            <a:off x="5994400" y="4775200"/>
            <a:ext cx="755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Vasa recta</a:t>
            </a:r>
          </a:p>
        </p:txBody>
      </p:sp>
      <p:sp>
        <p:nvSpPr>
          <p:cNvPr id="8207" name="Rectangle 45"/>
          <p:cNvSpPr>
            <a:spLocks noChangeArrowheads="1"/>
          </p:cNvSpPr>
          <p:nvPr/>
        </p:nvSpPr>
        <p:spPr bwMode="auto">
          <a:xfrm>
            <a:off x="5848350" y="5530850"/>
            <a:ext cx="5143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/>
              <a:t>Pelvis</a:t>
            </a:r>
          </a:p>
        </p:txBody>
      </p:sp>
      <p:sp>
        <p:nvSpPr>
          <p:cNvPr id="8208" name="Rectangle 46"/>
          <p:cNvSpPr>
            <a:spLocks noChangeArrowheads="1"/>
          </p:cNvSpPr>
          <p:nvPr/>
        </p:nvSpPr>
        <p:spPr bwMode="auto">
          <a:xfrm>
            <a:off x="2822575" y="5913438"/>
            <a:ext cx="5822950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44463" indent="-144463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  <a:buFont typeface="Helvetica" pitchFamily="34" charset="0"/>
              <a:buAutoNum type="alphaLcParenR" startAt="2"/>
            </a:pPr>
            <a:r>
              <a:rPr lang="en-US" altLang="en-US" sz="900" b="1"/>
              <a:t>Post-glomerular blood vessels. The efferent arteriole of most nephrons, such as the one shown here 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	on the left, divides to become the peritubular capillaries, which supply proximal and distal tubules in 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	the cortex. In a few nephrons, such as the one on the right, the efferent arteriole descends into the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	medulla to become the vasa recta, which supply loops of Henle.</a:t>
            </a:r>
          </a:p>
        </p:txBody>
      </p:sp>
      <p:sp>
        <p:nvSpPr>
          <p:cNvPr id="8209" name="Rectangle 47"/>
          <p:cNvSpPr>
            <a:spLocks noChangeArrowheads="1"/>
          </p:cNvSpPr>
          <p:nvPr/>
        </p:nvSpPr>
        <p:spPr bwMode="auto">
          <a:xfrm>
            <a:off x="406400" y="5919788"/>
            <a:ext cx="2184400" cy="6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90500" indent="-1905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105000"/>
              </a:lnSpc>
              <a:buFont typeface="Helvetica" pitchFamily="34" charset="0"/>
              <a:buAutoNum type="alphaLcParenR"/>
            </a:pPr>
            <a:r>
              <a:rPr lang="en-US" altLang="en-US" sz="900" b="1"/>
              <a:t>Main blood vessels in the kidney.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	The renal artery and renal vein 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	branch many times to deliver</a:t>
            </a:r>
          </a:p>
          <a:p>
            <a:pPr>
              <a:lnSpc>
                <a:spcPct val="105000"/>
              </a:lnSpc>
            </a:pPr>
            <a:r>
              <a:rPr lang="en-US" altLang="en-US" sz="900" b="1"/>
              <a:t>	blood to each glomerulus. </a:t>
            </a:r>
          </a:p>
        </p:txBody>
      </p:sp>
      <p:sp>
        <p:nvSpPr>
          <p:cNvPr id="16432" name="Line 48"/>
          <p:cNvSpPr>
            <a:spLocks noChangeShapeType="1"/>
          </p:cNvSpPr>
          <p:nvPr/>
        </p:nvSpPr>
        <p:spPr bwMode="auto">
          <a:xfrm>
            <a:off x="2628900" y="885825"/>
            <a:ext cx="1704975" cy="247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33" name="Line 49"/>
          <p:cNvSpPr>
            <a:spLocks noChangeShapeType="1"/>
          </p:cNvSpPr>
          <p:nvPr/>
        </p:nvSpPr>
        <p:spPr bwMode="auto">
          <a:xfrm>
            <a:off x="2339975" y="1130300"/>
            <a:ext cx="1714500" cy="136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34" name="Line 50"/>
          <p:cNvSpPr>
            <a:spLocks noChangeShapeType="1"/>
          </p:cNvSpPr>
          <p:nvPr/>
        </p:nvSpPr>
        <p:spPr bwMode="auto">
          <a:xfrm>
            <a:off x="2622550" y="1381125"/>
            <a:ext cx="1711325" cy="1301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35" name="Freeform 51"/>
          <p:cNvSpPr>
            <a:spLocks/>
          </p:cNvSpPr>
          <p:nvPr/>
        </p:nvSpPr>
        <p:spPr bwMode="auto">
          <a:xfrm>
            <a:off x="2311400" y="1514475"/>
            <a:ext cx="1082675" cy="206375"/>
          </a:xfrm>
          <a:custGeom>
            <a:avLst/>
            <a:gdLst>
              <a:gd name="T0" fmla="*/ 2147483647 w 682"/>
              <a:gd name="T1" fmla="*/ 0 h 130"/>
              <a:gd name="T2" fmla="*/ 0 w 682"/>
              <a:gd name="T3" fmla="*/ 2147483647 h 130"/>
              <a:gd name="T4" fmla="*/ 2147483647 w 682"/>
              <a:gd name="T5" fmla="*/ 2147483647 h 1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2" h="130">
                <a:moveTo>
                  <a:pt x="682" y="0"/>
                </a:moveTo>
                <a:lnTo>
                  <a:pt x="0" y="128"/>
                </a:lnTo>
                <a:lnTo>
                  <a:pt x="576" y="13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36" name="Line 52"/>
          <p:cNvSpPr>
            <a:spLocks noChangeShapeType="1"/>
          </p:cNvSpPr>
          <p:nvPr/>
        </p:nvSpPr>
        <p:spPr bwMode="auto">
          <a:xfrm>
            <a:off x="787400" y="3781425"/>
            <a:ext cx="0" cy="3143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37" name="Line 53"/>
          <p:cNvSpPr>
            <a:spLocks noChangeShapeType="1"/>
          </p:cNvSpPr>
          <p:nvPr/>
        </p:nvSpPr>
        <p:spPr bwMode="auto">
          <a:xfrm>
            <a:off x="793750" y="4238625"/>
            <a:ext cx="0" cy="206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6" name="Line 54"/>
          <p:cNvSpPr>
            <a:spLocks noChangeShapeType="1"/>
          </p:cNvSpPr>
          <p:nvPr/>
        </p:nvSpPr>
        <p:spPr bwMode="auto">
          <a:xfrm flipV="1">
            <a:off x="5676900" y="590550"/>
            <a:ext cx="339725" cy="5365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39" name="Line 55"/>
          <p:cNvSpPr>
            <a:spLocks noChangeShapeType="1"/>
          </p:cNvSpPr>
          <p:nvPr/>
        </p:nvSpPr>
        <p:spPr bwMode="auto">
          <a:xfrm flipH="1">
            <a:off x="7188200" y="1660525"/>
            <a:ext cx="422275" cy="809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40" name="Line 56"/>
          <p:cNvSpPr>
            <a:spLocks noChangeShapeType="1"/>
          </p:cNvSpPr>
          <p:nvPr/>
        </p:nvSpPr>
        <p:spPr bwMode="auto">
          <a:xfrm flipH="1" flipV="1">
            <a:off x="6410325" y="2625725"/>
            <a:ext cx="847725" cy="158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41" name="Line 57"/>
          <p:cNvSpPr>
            <a:spLocks noChangeShapeType="1"/>
          </p:cNvSpPr>
          <p:nvPr/>
        </p:nvSpPr>
        <p:spPr bwMode="auto">
          <a:xfrm>
            <a:off x="6727825" y="4892675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967"/>
    </mc:Choice>
    <mc:Fallback xmlns="">
      <p:transition spd="slow" advTm="83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417" grpId="0"/>
      <p:bldP spid="16418" grpId="0"/>
      <p:bldP spid="16419" grpId="0"/>
      <p:bldP spid="16420" grpId="0"/>
      <p:bldP spid="16421" grpId="0"/>
      <p:bldP spid="16422" grpId="0"/>
      <p:bldP spid="16424" grpId="0"/>
      <p:bldP spid="16425" grpId="0"/>
      <p:bldP spid="16428" grpId="0"/>
      <p:bldP spid="16432" grpId="0" animBg="1"/>
      <p:bldP spid="16433" grpId="0" animBg="1"/>
      <p:bldP spid="16434" grpId="0" animBg="1"/>
      <p:bldP spid="16435" grpId="0" animBg="1"/>
      <p:bldP spid="16436" grpId="0" animBg="1"/>
      <p:bldP spid="16437" grpId="0" animBg="1"/>
      <p:bldP spid="16439" grpId="0" animBg="1"/>
      <p:bldP spid="16440" grpId="0" animBg="1"/>
      <p:bldP spid="1644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2|1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7|35.4|16.6|2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|10.4|17.9|15.3|11.9|16.1|1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|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9|4.8|1.8|5.9|56.5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6772</TotalTime>
  <Words>228</Words>
  <Application>Microsoft Office PowerPoint</Application>
  <PresentationFormat>On-screen Show (4:3)</PresentationFormat>
  <Paragraphs>75</Paragraphs>
  <Slides>5</Slides>
  <Notes>5</Notes>
  <HiddenSlides>0</HiddenSlides>
  <MMClips>5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Johnson_6e_PPT_template</vt:lpstr>
      <vt:lpstr>Johnson_6e_PPT_template_2line</vt:lpstr>
      <vt:lpstr>Johnson_6e_PPT_template-blank</vt:lpstr>
      <vt:lpstr>Nephrons Produce Urine</vt:lpstr>
      <vt:lpstr>Tubule Filters Fluid and Reabsorbs Substances</vt:lpstr>
      <vt:lpstr>PowerPoint Presentation</vt:lpstr>
      <vt:lpstr>Special Blood Vessels Supply the Tubule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413</cp:revision>
  <cp:lastPrinted>2002-04-29T18:54:29Z</cp:lastPrinted>
  <dcterms:created xsi:type="dcterms:W3CDTF">2000-12-11T01:39:32Z</dcterms:created>
  <dcterms:modified xsi:type="dcterms:W3CDTF">2016-09-01T12:51:40Z</dcterms:modified>
</cp:coreProperties>
</file>