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7" r:id="rId3"/>
  </p:sldMasterIdLst>
  <p:notesMasterIdLst>
    <p:notesMasterId r:id="rId13"/>
  </p:notesMasterIdLst>
  <p:handoutMasterIdLst>
    <p:handoutMasterId r:id="rId14"/>
  </p:handoutMasterIdLst>
  <p:sldIdLst>
    <p:sldId id="399" r:id="rId4"/>
    <p:sldId id="394" r:id="rId5"/>
    <p:sldId id="395" r:id="rId6"/>
    <p:sldId id="370" r:id="rId7"/>
    <p:sldId id="396" r:id="rId8"/>
    <p:sldId id="373" r:id="rId9"/>
    <p:sldId id="397" r:id="rId10"/>
    <p:sldId id="386" r:id="rId11"/>
    <p:sldId id="39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8FA3E26-605A-4766-96A1-84F8F72EC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11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7B49DC11-BDE8-4389-8ED8-3257DBC89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76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9B6BA8A7-165A-44AA-A4A2-E3180327A062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03DEE127-ECC8-4397-97C1-F4F3B5242516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374F0B75-802D-43F5-9B11-18033D9038AA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402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1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92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7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95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22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1182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4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80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43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6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03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1720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53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35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04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183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08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3387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8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51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0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02383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479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067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2720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564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4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1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87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655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832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3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3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3.png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96838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The Urinary System</a:t>
            </a:r>
            <a:endParaRPr lang="en-US" altLang="en-US" kern="0" dirty="0"/>
          </a:p>
        </p:txBody>
      </p:sp>
      <p:pic>
        <p:nvPicPr>
          <p:cNvPr id="4099" name="Picture 2" descr="P:\BIO102 - Human Biology Online\14 - Urinary\tmp4690854622925946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7"/>
          <a:stretch>
            <a:fillRect/>
          </a:stretch>
        </p:blipFill>
        <p:spPr bwMode="auto">
          <a:xfrm>
            <a:off x="1338263" y="1243013"/>
            <a:ext cx="6532562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6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Urinary System Contributes to Homeostasis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type="body" idx="1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r>
              <a:rPr lang="en-US" altLang="en-US" u="sng" smtClean="0"/>
              <a:t>Excretion</a:t>
            </a:r>
            <a:r>
              <a:rPr lang="en-US" altLang="en-US" smtClean="0"/>
              <a:t>: processes that remove wastes and excess materials from the body</a:t>
            </a:r>
          </a:p>
          <a:p>
            <a:pPr lvl="1"/>
            <a:r>
              <a:rPr lang="en-US" altLang="en-US" b="1" smtClean="0"/>
              <a:t>Digestive system</a:t>
            </a:r>
            <a:r>
              <a:rPr lang="en-US" altLang="en-US" smtClean="0"/>
              <a:t>: excretes food residues and wastes produced by the liver</a:t>
            </a:r>
          </a:p>
          <a:p>
            <a:pPr lvl="1"/>
            <a:r>
              <a:rPr lang="en-US" altLang="en-US" b="1" smtClean="0"/>
              <a:t>Respiratory system (lungs)</a:t>
            </a:r>
            <a:r>
              <a:rPr lang="en-US" altLang="en-US" smtClean="0"/>
              <a:t>: excrete carbon dioxide</a:t>
            </a:r>
          </a:p>
          <a:p>
            <a:pPr lvl="1"/>
            <a:r>
              <a:rPr lang="en-US" altLang="en-US" b="1" smtClean="0"/>
              <a:t>Integumentary system (skin)</a:t>
            </a:r>
            <a:r>
              <a:rPr lang="en-US" altLang="en-US" smtClean="0"/>
              <a:t>: excretes water, salt</a:t>
            </a:r>
          </a:p>
          <a:p>
            <a:pPr lvl="1"/>
            <a:r>
              <a:rPr lang="en-US" altLang="en-US" b="1" smtClean="0"/>
              <a:t>Urinary system (kidneys)</a:t>
            </a:r>
            <a:r>
              <a:rPr lang="en-US" altLang="en-US" smtClean="0"/>
              <a:t>: excrete nitrogenous wastes, excess solutes, and water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10"/>
    </mc:Choice>
    <mc:Fallback xmlns="">
      <p:transition spd="slow" advTm="104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5" descr="15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8"/>
          <a:stretch>
            <a:fillRect/>
          </a:stretch>
        </p:blipFill>
        <p:spPr bwMode="auto">
          <a:xfrm>
            <a:off x="1776413" y="136525"/>
            <a:ext cx="5591175" cy="638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2384425" y="100013"/>
            <a:ext cx="7032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Food,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water</a:t>
            </a:r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3768725" y="106363"/>
            <a:ext cx="7667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Water,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salt</a:t>
            </a: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5275263" y="261938"/>
            <a:ext cx="71278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Water</a:t>
            </a: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1927225" y="1216025"/>
            <a:ext cx="149701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</a:rPr>
              <a:t>Digestive tract</a:t>
            </a: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3706813" y="1219200"/>
            <a:ext cx="58578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</a:rPr>
              <a:t>Skin</a:t>
            </a:r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4565650" y="1216025"/>
            <a:ext cx="195262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</a:rPr>
              <a:t>Respiratory system</a:t>
            </a:r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2660650" y="1985963"/>
            <a:ext cx="107315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Nutrients,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water</a:t>
            </a:r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3670300" y="1985963"/>
            <a:ext cx="7667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Water,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salt</a:t>
            </a: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2252663" y="2463800"/>
            <a:ext cx="74453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Waste</a:t>
            </a: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3187700" y="2882900"/>
            <a:ext cx="18986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</a:rPr>
              <a:t>Circulatory system</a:t>
            </a: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5365750" y="2462213"/>
            <a:ext cx="153987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Water, solutes,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wastes</a:t>
            </a: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6223000" y="3062288"/>
            <a:ext cx="85090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Urinary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system</a:t>
            </a:r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2727325" y="3878263"/>
            <a:ext cx="16652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Metabolic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products, toxins</a:t>
            </a:r>
          </a:p>
        </p:txBody>
      </p:sp>
      <p:sp>
        <p:nvSpPr>
          <p:cNvPr id="5159" name="Rectangle 39"/>
          <p:cNvSpPr>
            <a:spLocks noChangeArrowheads="1"/>
          </p:cNvSpPr>
          <p:nvPr/>
        </p:nvSpPr>
        <p:spPr bwMode="auto">
          <a:xfrm>
            <a:off x="4873625" y="3965575"/>
            <a:ext cx="744538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Waste</a:t>
            </a:r>
          </a:p>
        </p:txBody>
      </p:sp>
      <p:sp>
        <p:nvSpPr>
          <p:cNvPr id="5160" name="Rectangle 40"/>
          <p:cNvSpPr>
            <a:spLocks noChangeArrowheads="1"/>
          </p:cNvSpPr>
          <p:nvPr/>
        </p:nvSpPr>
        <p:spPr bwMode="auto">
          <a:xfrm>
            <a:off x="3919538" y="4684713"/>
            <a:ext cx="6397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>
                <a:solidFill>
                  <a:schemeClr val="bg1"/>
                </a:solidFill>
              </a:rPr>
              <a:t>Liver</a:t>
            </a:r>
          </a:p>
        </p:txBody>
      </p:sp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1752600" y="5557838"/>
            <a:ext cx="121126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Elimination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of food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residues</a:t>
            </a:r>
          </a:p>
        </p:txBody>
      </p:sp>
      <p:sp>
        <p:nvSpPr>
          <p:cNvPr id="5162" name="Rectangle 42"/>
          <p:cNvSpPr>
            <a:spLocks noChangeArrowheads="1"/>
          </p:cNvSpPr>
          <p:nvPr/>
        </p:nvSpPr>
        <p:spPr bwMode="auto">
          <a:xfrm>
            <a:off x="5881688" y="5573713"/>
            <a:ext cx="1455737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500" b="1"/>
              <a:t>Elimination of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waste, excess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solutes, and</a:t>
            </a:r>
          </a:p>
          <a:p>
            <a:pPr>
              <a:lnSpc>
                <a:spcPct val="85000"/>
              </a:lnSpc>
            </a:pPr>
            <a:r>
              <a:rPr lang="en-US" altLang="en-US" sz="1500" b="1"/>
              <a:t>water</a:t>
            </a:r>
          </a:p>
        </p:txBody>
      </p:sp>
      <p:sp>
        <p:nvSpPr>
          <p:cNvPr id="6164" name="WordArt 43"/>
          <p:cNvSpPr>
            <a:spLocks noChangeArrowheads="1" noChangeShapeType="1" noTextEdit="1"/>
          </p:cNvSpPr>
          <p:nvPr/>
        </p:nvSpPr>
        <p:spPr bwMode="auto">
          <a:xfrm rot="-123130">
            <a:off x="3581400" y="3048000"/>
            <a:ext cx="1524000" cy="76517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37192"/>
              </a:avLst>
            </a:prstTxWarp>
          </a:bodyPr>
          <a:lstStyle/>
          <a:p>
            <a:pPr algn="ctr"/>
            <a:r>
              <a:rPr lang="en-U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Helvetica CE"/>
              </a:rPr>
              <a:t>Transport to all cells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903"/>
    </mc:Choice>
    <mc:Fallback xmlns="">
      <p:transition spd="slow" advTm="132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46" grpId="0"/>
      <p:bldP spid="5147" grpId="0"/>
      <p:bldP spid="5148" grpId="0"/>
      <p:bldP spid="5149" grpId="0"/>
      <p:bldP spid="5150" grpId="0"/>
      <p:bldP spid="5151" grpId="0"/>
      <p:bldP spid="5152" grpId="0"/>
      <p:bldP spid="5153" grpId="0"/>
      <p:bldP spid="5154" grpId="0"/>
      <p:bldP spid="5155" grpId="0"/>
      <p:bldP spid="5156" grpId="0"/>
      <p:bldP spid="5157" grpId="0"/>
      <p:bldP spid="5158" grpId="0"/>
      <p:bldP spid="5159" grpId="0"/>
      <p:bldP spid="5160" grpId="0"/>
      <p:bldP spid="5161" grpId="0"/>
      <p:bldP spid="51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Urinary System Contributes to Homeostasis</a:t>
            </a:r>
          </a:p>
        </p:txBody>
      </p:sp>
      <p:sp>
        <p:nvSpPr>
          <p:cNvPr id="6147" name="Rectangle 14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Kidneys regulate body water levels</a:t>
            </a:r>
          </a:p>
          <a:p>
            <a:pPr lvl="1" eaLnBrk="1" hangingPunct="1"/>
            <a:r>
              <a:rPr lang="en-US" altLang="en-US" sz="2500" smtClean="0"/>
              <a:t>Excess water is excreted</a:t>
            </a:r>
          </a:p>
          <a:p>
            <a:pPr lvl="1" eaLnBrk="1" hangingPunct="1"/>
            <a:r>
              <a:rPr lang="en-US" altLang="en-US" sz="2500" smtClean="0"/>
              <a:t>Output varies from 2-1/2 liter/day to 1 liter/hour</a:t>
            </a:r>
          </a:p>
          <a:p>
            <a:pPr eaLnBrk="1" hangingPunct="1"/>
            <a:r>
              <a:rPr lang="en-US" altLang="en-US" sz="2800" smtClean="0"/>
              <a:t>Kidneys regulate nitrogenous wastes and other solutes</a:t>
            </a:r>
          </a:p>
          <a:p>
            <a:pPr lvl="1" eaLnBrk="1" hangingPunct="1"/>
            <a:r>
              <a:rPr lang="en-US" altLang="en-US" sz="2500" smtClean="0"/>
              <a:t>Nitrogen from amino acids is made into urea in liver and transported to kidney as waste</a:t>
            </a:r>
          </a:p>
          <a:p>
            <a:pPr lvl="1" eaLnBrk="1" hangingPunct="1"/>
            <a:r>
              <a:rPr lang="en-US" altLang="en-US" sz="2500" smtClean="0"/>
              <a:t>Other solutes regulated by kidneys</a:t>
            </a:r>
          </a:p>
          <a:p>
            <a:pPr lvl="2" eaLnBrk="1" hangingPunct="1"/>
            <a:r>
              <a:rPr lang="en-US" altLang="en-US" sz="2000" smtClean="0"/>
              <a:t>Sodium, chloride, potassium, calcium, hydrogen ions, creatinine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08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" descr="15_01Tab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84"/>
          <a:stretch>
            <a:fillRect/>
          </a:stretch>
        </p:blipFill>
        <p:spPr bwMode="auto">
          <a:xfrm>
            <a:off x="296863" y="1193800"/>
            <a:ext cx="4676775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15_01Tab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6"/>
          <a:stretch>
            <a:fillRect/>
          </a:stretch>
        </p:blipFill>
        <p:spPr bwMode="auto">
          <a:xfrm>
            <a:off x="4973638" y="1193800"/>
            <a:ext cx="3871912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91"/>
    </mc:Choice>
    <mc:Fallback xmlns="">
      <p:transition spd="slow" advTm="124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Organs of the Urinary System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9050" y="1116013"/>
            <a:ext cx="8305800" cy="4935537"/>
          </a:xfrm>
        </p:spPr>
        <p:txBody>
          <a:bodyPr/>
          <a:lstStyle/>
          <a:p>
            <a:pPr eaLnBrk="1" hangingPunct="1"/>
            <a:r>
              <a:rPr lang="en-US" altLang="en-US" smtClean="0"/>
              <a:t>Kidneys</a:t>
            </a:r>
          </a:p>
          <a:p>
            <a:pPr lvl="1" eaLnBrk="1" hangingPunct="1"/>
            <a:r>
              <a:rPr lang="en-US" altLang="en-US" smtClean="0"/>
              <a:t>Principal organ of urinary system</a:t>
            </a:r>
          </a:p>
          <a:p>
            <a:pPr lvl="2" eaLnBrk="1" hangingPunct="1"/>
            <a:r>
              <a:rPr lang="en-US" altLang="en-US" smtClean="0"/>
              <a:t>Cortex</a:t>
            </a:r>
          </a:p>
          <a:p>
            <a:pPr lvl="3" eaLnBrk="1" hangingPunct="1"/>
            <a:r>
              <a:rPr lang="en-US" altLang="en-US" smtClean="0"/>
              <a:t>outer portion of the kidney</a:t>
            </a:r>
          </a:p>
          <a:p>
            <a:pPr lvl="2" eaLnBrk="1" hangingPunct="1"/>
            <a:r>
              <a:rPr lang="en-US" altLang="en-US" smtClean="0"/>
              <a:t>Medulla</a:t>
            </a:r>
          </a:p>
          <a:p>
            <a:pPr lvl="3" eaLnBrk="1" hangingPunct="1"/>
            <a:r>
              <a:rPr lang="en-US" altLang="en-US" smtClean="0"/>
              <a:t>inner region of the kidney</a:t>
            </a:r>
          </a:p>
        </p:txBody>
      </p:sp>
      <p:pic>
        <p:nvPicPr>
          <p:cNvPr id="9220" name="Picture 45" descr="15_0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8" r="38069" b="5672"/>
          <a:stretch>
            <a:fillRect/>
          </a:stretch>
        </p:blipFill>
        <p:spPr bwMode="auto">
          <a:xfrm>
            <a:off x="6115050" y="2374900"/>
            <a:ext cx="23272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47"/>
          <p:cNvSpPr>
            <a:spLocks noChangeArrowheads="1"/>
          </p:cNvSpPr>
          <p:nvPr/>
        </p:nvSpPr>
        <p:spPr bwMode="auto">
          <a:xfrm>
            <a:off x="5111750" y="3076575"/>
            <a:ext cx="917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 artery</a:t>
            </a:r>
          </a:p>
        </p:txBody>
      </p:sp>
      <p:sp>
        <p:nvSpPr>
          <p:cNvPr id="9222" name="Rectangle 48"/>
          <p:cNvSpPr>
            <a:spLocks noChangeArrowheads="1"/>
          </p:cNvSpPr>
          <p:nvPr/>
        </p:nvSpPr>
        <p:spPr bwMode="auto">
          <a:xfrm>
            <a:off x="5111750" y="3298825"/>
            <a:ext cx="854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 vein </a:t>
            </a:r>
          </a:p>
        </p:txBody>
      </p:sp>
      <p:sp>
        <p:nvSpPr>
          <p:cNvPr id="9223" name="Rectangle 55"/>
          <p:cNvSpPr>
            <a:spLocks noChangeArrowheads="1"/>
          </p:cNvSpPr>
          <p:nvPr/>
        </p:nvSpPr>
        <p:spPr bwMode="auto">
          <a:xfrm>
            <a:off x="8410575" y="3746500"/>
            <a:ext cx="585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Cortex</a:t>
            </a:r>
          </a:p>
        </p:txBody>
      </p:sp>
      <p:sp>
        <p:nvSpPr>
          <p:cNvPr id="9224" name="Rectangle 56"/>
          <p:cNvSpPr>
            <a:spLocks noChangeArrowheads="1"/>
          </p:cNvSpPr>
          <p:nvPr/>
        </p:nvSpPr>
        <p:spPr bwMode="auto">
          <a:xfrm>
            <a:off x="8404225" y="4095750"/>
            <a:ext cx="657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Medulla</a:t>
            </a:r>
          </a:p>
        </p:txBody>
      </p:sp>
      <p:sp>
        <p:nvSpPr>
          <p:cNvPr id="9225" name="Rectangle 62"/>
          <p:cNvSpPr>
            <a:spLocks noChangeArrowheads="1"/>
          </p:cNvSpPr>
          <p:nvPr/>
        </p:nvSpPr>
        <p:spPr bwMode="auto">
          <a:xfrm>
            <a:off x="6203950" y="5219700"/>
            <a:ext cx="2238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b) Internal structure of the kidney.</a:t>
            </a:r>
          </a:p>
        </p:txBody>
      </p:sp>
      <p:sp>
        <p:nvSpPr>
          <p:cNvPr id="9226" name="Rectangle 63"/>
          <p:cNvSpPr>
            <a:spLocks noChangeArrowheads="1"/>
          </p:cNvSpPr>
          <p:nvPr/>
        </p:nvSpPr>
        <p:spPr bwMode="auto">
          <a:xfrm>
            <a:off x="6167438" y="3905250"/>
            <a:ext cx="544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</a:t>
            </a:r>
          </a:p>
          <a:p>
            <a:r>
              <a:rPr lang="en-US" altLang="en-US" sz="1000" b="1"/>
              <a:t>pelvis</a:t>
            </a:r>
          </a:p>
        </p:txBody>
      </p:sp>
      <p:sp>
        <p:nvSpPr>
          <p:cNvPr id="9227" name="Rectangle 64"/>
          <p:cNvSpPr>
            <a:spLocks noChangeArrowheads="1"/>
          </p:cNvSpPr>
          <p:nvPr/>
        </p:nvSpPr>
        <p:spPr bwMode="auto">
          <a:xfrm>
            <a:off x="6159500" y="4575175"/>
            <a:ext cx="593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Ureter </a:t>
            </a:r>
          </a:p>
        </p:txBody>
      </p:sp>
      <p:sp>
        <p:nvSpPr>
          <p:cNvPr id="9228" name="Freeform 73"/>
          <p:cNvSpPr>
            <a:spLocks/>
          </p:cNvSpPr>
          <p:nvPr/>
        </p:nvSpPr>
        <p:spPr bwMode="auto">
          <a:xfrm>
            <a:off x="5940425" y="3206750"/>
            <a:ext cx="349250" cy="390525"/>
          </a:xfrm>
          <a:custGeom>
            <a:avLst/>
            <a:gdLst>
              <a:gd name="T0" fmla="*/ 0 w 220"/>
              <a:gd name="T1" fmla="*/ 0 h 246"/>
              <a:gd name="T2" fmla="*/ 2147483647 w 220"/>
              <a:gd name="T3" fmla="*/ 2147483647 h 246"/>
              <a:gd name="T4" fmla="*/ 2147483647 w 220"/>
              <a:gd name="T5" fmla="*/ 2147483647 h 24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0" h="246">
                <a:moveTo>
                  <a:pt x="0" y="0"/>
                </a:moveTo>
                <a:lnTo>
                  <a:pt x="68" y="2"/>
                </a:lnTo>
                <a:lnTo>
                  <a:pt x="220" y="24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Freeform 74"/>
          <p:cNvSpPr>
            <a:spLocks/>
          </p:cNvSpPr>
          <p:nvPr/>
        </p:nvSpPr>
        <p:spPr bwMode="auto">
          <a:xfrm>
            <a:off x="5851525" y="3425825"/>
            <a:ext cx="381000" cy="298450"/>
          </a:xfrm>
          <a:custGeom>
            <a:avLst/>
            <a:gdLst>
              <a:gd name="T0" fmla="*/ 2147483647 w 240"/>
              <a:gd name="T1" fmla="*/ 2147483647 h 188"/>
              <a:gd name="T2" fmla="*/ 2147483647 w 240"/>
              <a:gd name="T3" fmla="*/ 0 h 188"/>
              <a:gd name="T4" fmla="*/ 0 w 240"/>
              <a:gd name="T5" fmla="*/ 0 h 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" h="188">
                <a:moveTo>
                  <a:pt x="240" y="188"/>
                </a:moveTo>
                <a:lnTo>
                  <a:pt x="54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77"/>
          <p:cNvSpPr>
            <a:spLocks noChangeShapeType="1"/>
          </p:cNvSpPr>
          <p:nvPr/>
        </p:nvSpPr>
        <p:spPr bwMode="auto">
          <a:xfrm>
            <a:off x="8228013" y="3867150"/>
            <a:ext cx="241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78"/>
          <p:cNvSpPr>
            <a:spLocks noChangeShapeType="1"/>
          </p:cNvSpPr>
          <p:nvPr/>
        </p:nvSpPr>
        <p:spPr bwMode="auto">
          <a:xfrm>
            <a:off x="8008938" y="4232275"/>
            <a:ext cx="44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72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5" descr="15_0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"/>
          <a:stretch>
            <a:fillRect/>
          </a:stretch>
        </p:blipFill>
        <p:spPr bwMode="auto">
          <a:xfrm>
            <a:off x="296863" y="1749425"/>
            <a:ext cx="854868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6"/>
          <p:cNvSpPr>
            <a:spLocks noChangeArrowheads="1"/>
          </p:cNvSpPr>
          <p:nvPr/>
        </p:nvSpPr>
        <p:spPr bwMode="auto">
          <a:xfrm>
            <a:off x="2268538" y="2178050"/>
            <a:ext cx="608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Kidney</a:t>
            </a:r>
          </a:p>
        </p:txBody>
      </p:sp>
      <p:sp>
        <p:nvSpPr>
          <p:cNvPr id="10245" name="Rectangle 47"/>
          <p:cNvSpPr>
            <a:spLocks noChangeArrowheads="1"/>
          </p:cNvSpPr>
          <p:nvPr/>
        </p:nvSpPr>
        <p:spPr bwMode="auto">
          <a:xfrm>
            <a:off x="2260600" y="2451100"/>
            <a:ext cx="917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 artery</a:t>
            </a:r>
          </a:p>
        </p:txBody>
      </p:sp>
      <p:sp>
        <p:nvSpPr>
          <p:cNvPr id="10246" name="Rectangle 48"/>
          <p:cNvSpPr>
            <a:spLocks noChangeArrowheads="1"/>
          </p:cNvSpPr>
          <p:nvPr/>
        </p:nvSpPr>
        <p:spPr bwMode="auto">
          <a:xfrm>
            <a:off x="2260600" y="2673350"/>
            <a:ext cx="854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 vein </a:t>
            </a:r>
          </a:p>
        </p:txBody>
      </p:sp>
      <p:sp>
        <p:nvSpPr>
          <p:cNvPr id="10247" name="Rectangle 49"/>
          <p:cNvSpPr>
            <a:spLocks noChangeArrowheads="1"/>
          </p:cNvSpPr>
          <p:nvPr/>
        </p:nvSpPr>
        <p:spPr bwMode="auto">
          <a:xfrm>
            <a:off x="2266950" y="2946400"/>
            <a:ext cx="515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Aorta</a:t>
            </a:r>
          </a:p>
        </p:txBody>
      </p:sp>
      <p:sp>
        <p:nvSpPr>
          <p:cNvPr id="10248" name="Rectangle 50"/>
          <p:cNvSpPr>
            <a:spLocks noChangeArrowheads="1"/>
          </p:cNvSpPr>
          <p:nvPr/>
        </p:nvSpPr>
        <p:spPr bwMode="auto">
          <a:xfrm>
            <a:off x="2263775" y="3203575"/>
            <a:ext cx="790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Inferior</a:t>
            </a:r>
          </a:p>
          <a:p>
            <a:r>
              <a:rPr lang="en-US" altLang="en-US" sz="1000" b="1"/>
              <a:t>vena cava</a:t>
            </a:r>
          </a:p>
        </p:txBody>
      </p:sp>
      <p:sp>
        <p:nvSpPr>
          <p:cNvPr id="10249" name="Rectangle 51"/>
          <p:cNvSpPr>
            <a:spLocks noChangeArrowheads="1"/>
          </p:cNvSpPr>
          <p:nvPr/>
        </p:nvSpPr>
        <p:spPr bwMode="auto">
          <a:xfrm>
            <a:off x="2263775" y="3632200"/>
            <a:ext cx="558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Ureter</a:t>
            </a:r>
          </a:p>
        </p:txBody>
      </p:sp>
      <p:sp>
        <p:nvSpPr>
          <p:cNvPr id="10250" name="Rectangle 52"/>
          <p:cNvSpPr>
            <a:spLocks noChangeArrowheads="1"/>
          </p:cNvSpPr>
          <p:nvPr/>
        </p:nvSpPr>
        <p:spPr bwMode="auto">
          <a:xfrm>
            <a:off x="2263775" y="3886200"/>
            <a:ext cx="657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Bladder</a:t>
            </a:r>
          </a:p>
        </p:txBody>
      </p:sp>
      <p:sp>
        <p:nvSpPr>
          <p:cNvPr id="10251" name="Rectangle 53"/>
          <p:cNvSpPr>
            <a:spLocks noChangeArrowheads="1"/>
          </p:cNvSpPr>
          <p:nvPr/>
        </p:nvSpPr>
        <p:spPr bwMode="auto">
          <a:xfrm>
            <a:off x="2263775" y="4152900"/>
            <a:ext cx="635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Urethra</a:t>
            </a:r>
          </a:p>
        </p:txBody>
      </p:sp>
      <p:sp>
        <p:nvSpPr>
          <p:cNvPr id="10252" name="Rectangle 54"/>
          <p:cNvSpPr>
            <a:spLocks noChangeArrowheads="1"/>
          </p:cNvSpPr>
          <p:nvPr/>
        </p:nvSpPr>
        <p:spPr bwMode="auto">
          <a:xfrm>
            <a:off x="234950" y="4594225"/>
            <a:ext cx="2703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a) The components of the urinary system.</a:t>
            </a:r>
          </a:p>
        </p:txBody>
      </p:sp>
      <p:sp>
        <p:nvSpPr>
          <p:cNvPr id="10253" name="Rectangle 55"/>
          <p:cNvSpPr>
            <a:spLocks noChangeArrowheads="1"/>
          </p:cNvSpPr>
          <p:nvPr/>
        </p:nvSpPr>
        <p:spPr bwMode="auto">
          <a:xfrm>
            <a:off x="5559425" y="3121025"/>
            <a:ext cx="585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Cortex</a:t>
            </a:r>
          </a:p>
        </p:txBody>
      </p:sp>
      <p:sp>
        <p:nvSpPr>
          <p:cNvPr id="10254" name="Rectangle 56"/>
          <p:cNvSpPr>
            <a:spLocks noChangeArrowheads="1"/>
          </p:cNvSpPr>
          <p:nvPr/>
        </p:nvSpPr>
        <p:spPr bwMode="auto">
          <a:xfrm>
            <a:off x="5553075" y="3470275"/>
            <a:ext cx="657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Medulla</a:t>
            </a:r>
          </a:p>
        </p:txBody>
      </p:sp>
      <p:sp>
        <p:nvSpPr>
          <p:cNvPr id="10255" name="Rectangle 57"/>
          <p:cNvSpPr>
            <a:spLocks noChangeArrowheads="1"/>
          </p:cNvSpPr>
          <p:nvPr/>
        </p:nvSpPr>
        <p:spPr bwMode="auto">
          <a:xfrm>
            <a:off x="8124825" y="2124075"/>
            <a:ext cx="585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Cortex</a:t>
            </a:r>
          </a:p>
        </p:txBody>
      </p:sp>
      <p:sp>
        <p:nvSpPr>
          <p:cNvPr id="10256" name="Rectangle 58"/>
          <p:cNvSpPr>
            <a:spLocks noChangeArrowheads="1"/>
          </p:cNvSpPr>
          <p:nvPr/>
        </p:nvSpPr>
        <p:spPr bwMode="auto">
          <a:xfrm>
            <a:off x="8126413" y="2740025"/>
            <a:ext cx="7762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Nephrons</a:t>
            </a:r>
          </a:p>
        </p:txBody>
      </p:sp>
      <p:sp>
        <p:nvSpPr>
          <p:cNvPr id="10257" name="Rectangle 59"/>
          <p:cNvSpPr>
            <a:spLocks noChangeArrowheads="1"/>
          </p:cNvSpPr>
          <p:nvPr/>
        </p:nvSpPr>
        <p:spPr bwMode="auto">
          <a:xfrm>
            <a:off x="8124825" y="3175000"/>
            <a:ext cx="657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Medulla</a:t>
            </a:r>
          </a:p>
        </p:txBody>
      </p:sp>
      <p:sp>
        <p:nvSpPr>
          <p:cNvPr id="10258" name="Rectangle 60"/>
          <p:cNvSpPr>
            <a:spLocks noChangeArrowheads="1"/>
          </p:cNvSpPr>
          <p:nvPr/>
        </p:nvSpPr>
        <p:spPr bwMode="auto">
          <a:xfrm>
            <a:off x="8154988" y="3543300"/>
            <a:ext cx="79851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000" b="1"/>
              <a:t>Collecting</a:t>
            </a:r>
          </a:p>
          <a:p>
            <a:pPr>
              <a:lnSpc>
                <a:spcPct val="95000"/>
              </a:lnSpc>
            </a:pPr>
            <a:r>
              <a:rPr lang="en-US" altLang="en-US" sz="1000" b="1"/>
              <a:t>duct</a:t>
            </a:r>
          </a:p>
        </p:txBody>
      </p:sp>
      <p:sp>
        <p:nvSpPr>
          <p:cNvPr id="10259" name="Rectangle 61"/>
          <p:cNvSpPr>
            <a:spLocks noChangeArrowheads="1"/>
          </p:cNvSpPr>
          <p:nvPr/>
        </p:nvSpPr>
        <p:spPr bwMode="auto">
          <a:xfrm>
            <a:off x="6259513" y="4610100"/>
            <a:ext cx="26400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c) The cortex and medulla of the kidney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are composed of numerous nephrons.</a:t>
            </a:r>
          </a:p>
        </p:txBody>
      </p:sp>
      <p:sp>
        <p:nvSpPr>
          <p:cNvPr id="10260" name="Rectangle 62"/>
          <p:cNvSpPr>
            <a:spLocks noChangeArrowheads="1"/>
          </p:cNvSpPr>
          <p:nvPr/>
        </p:nvSpPr>
        <p:spPr bwMode="auto">
          <a:xfrm>
            <a:off x="3352800" y="4594225"/>
            <a:ext cx="2238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b) Internal structure of the kidney.</a:t>
            </a:r>
          </a:p>
        </p:txBody>
      </p:sp>
      <p:sp>
        <p:nvSpPr>
          <p:cNvPr id="10261" name="Rectangle 63"/>
          <p:cNvSpPr>
            <a:spLocks noChangeArrowheads="1"/>
          </p:cNvSpPr>
          <p:nvPr/>
        </p:nvSpPr>
        <p:spPr bwMode="auto">
          <a:xfrm>
            <a:off x="3316288" y="3279775"/>
            <a:ext cx="544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Renal</a:t>
            </a:r>
          </a:p>
          <a:p>
            <a:r>
              <a:rPr lang="en-US" altLang="en-US" sz="1000" b="1"/>
              <a:t>pelvis</a:t>
            </a:r>
          </a:p>
        </p:txBody>
      </p:sp>
      <p:sp>
        <p:nvSpPr>
          <p:cNvPr id="10262" name="Rectangle 64"/>
          <p:cNvSpPr>
            <a:spLocks noChangeArrowheads="1"/>
          </p:cNvSpPr>
          <p:nvPr/>
        </p:nvSpPr>
        <p:spPr bwMode="auto">
          <a:xfrm>
            <a:off x="3308350" y="3949700"/>
            <a:ext cx="593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Ureter </a:t>
            </a:r>
          </a:p>
        </p:txBody>
      </p:sp>
      <p:sp>
        <p:nvSpPr>
          <p:cNvPr id="10263" name="Freeform 65"/>
          <p:cNvSpPr>
            <a:spLocks/>
          </p:cNvSpPr>
          <p:nvPr/>
        </p:nvSpPr>
        <p:spPr bwMode="auto">
          <a:xfrm>
            <a:off x="1524000" y="2301875"/>
            <a:ext cx="815975" cy="98425"/>
          </a:xfrm>
          <a:custGeom>
            <a:avLst/>
            <a:gdLst>
              <a:gd name="T0" fmla="*/ 0 w 514"/>
              <a:gd name="T1" fmla="*/ 2147483647 h 62"/>
              <a:gd name="T2" fmla="*/ 2147483647 w 514"/>
              <a:gd name="T3" fmla="*/ 0 h 62"/>
              <a:gd name="T4" fmla="*/ 2147483647 w 514"/>
              <a:gd name="T5" fmla="*/ 0 h 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14" h="62">
                <a:moveTo>
                  <a:pt x="0" y="62"/>
                </a:moveTo>
                <a:lnTo>
                  <a:pt x="404" y="0"/>
                </a:lnTo>
                <a:lnTo>
                  <a:pt x="514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4" name="Line 66"/>
          <p:cNvSpPr>
            <a:spLocks noChangeShapeType="1"/>
          </p:cNvSpPr>
          <p:nvPr/>
        </p:nvSpPr>
        <p:spPr bwMode="auto">
          <a:xfrm>
            <a:off x="1371600" y="2562225"/>
            <a:ext cx="958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Freeform 67"/>
          <p:cNvSpPr>
            <a:spLocks/>
          </p:cNvSpPr>
          <p:nvPr/>
        </p:nvSpPr>
        <p:spPr bwMode="auto">
          <a:xfrm>
            <a:off x="1390650" y="2606675"/>
            <a:ext cx="936625" cy="200025"/>
          </a:xfrm>
          <a:custGeom>
            <a:avLst/>
            <a:gdLst>
              <a:gd name="T0" fmla="*/ 0 w 590"/>
              <a:gd name="T1" fmla="*/ 0 h 126"/>
              <a:gd name="T2" fmla="*/ 2147483647 w 590"/>
              <a:gd name="T3" fmla="*/ 2147483647 h 126"/>
              <a:gd name="T4" fmla="*/ 2147483647 w 590"/>
              <a:gd name="T5" fmla="*/ 2147483647 h 12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0" h="126">
                <a:moveTo>
                  <a:pt x="0" y="0"/>
                </a:moveTo>
                <a:lnTo>
                  <a:pt x="486" y="126"/>
                </a:lnTo>
                <a:lnTo>
                  <a:pt x="590" y="12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6" name="Freeform 68"/>
          <p:cNvSpPr>
            <a:spLocks/>
          </p:cNvSpPr>
          <p:nvPr/>
        </p:nvSpPr>
        <p:spPr bwMode="auto">
          <a:xfrm>
            <a:off x="1257300" y="2914650"/>
            <a:ext cx="1076325" cy="146050"/>
          </a:xfrm>
          <a:custGeom>
            <a:avLst/>
            <a:gdLst>
              <a:gd name="T0" fmla="*/ 0 w 678"/>
              <a:gd name="T1" fmla="*/ 0 h 92"/>
              <a:gd name="T2" fmla="*/ 2147483647 w 678"/>
              <a:gd name="T3" fmla="*/ 2147483647 h 92"/>
              <a:gd name="T4" fmla="*/ 2147483647 w 678"/>
              <a:gd name="T5" fmla="*/ 2147483647 h 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78" h="92">
                <a:moveTo>
                  <a:pt x="0" y="0"/>
                </a:moveTo>
                <a:lnTo>
                  <a:pt x="566" y="92"/>
                </a:lnTo>
                <a:lnTo>
                  <a:pt x="678" y="9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7" name="Freeform 69"/>
          <p:cNvSpPr>
            <a:spLocks/>
          </p:cNvSpPr>
          <p:nvPr/>
        </p:nvSpPr>
        <p:spPr bwMode="auto">
          <a:xfrm>
            <a:off x="1155700" y="3092450"/>
            <a:ext cx="1177925" cy="241300"/>
          </a:xfrm>
          <a:custGeom>
            <a:avLst/>
            <a:gdLst>
              <a:gd name="T0" fmla="*/ 0 w 742"/>
              <a:gd name="T1" fmla="*/ 0 h 152"/>
              <a:gd name="T2" fmla="*/ 2147483647 w 742"/>
              <a:gd name="T3" fmla="*/ 2147483647 h 152"/>
              <a:gd name="T4" fmla="*/ 2147483647 w 742"/>
              <a:gd name="T5" fmla="*/ 2147483647 h 1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42" h="152">
                <a:moveTo>
                  <a:pt x="0" y="0"/>
                </a:moveTo>
                <a:lnTo>
                  <a:pt x="626" y="152"/>
                </a:lnTo>
                <a:lnTo>
                  <a:pt x="742" y="15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Freeform 70"/>
          <p:cNvSpPr>
            <a:spLocks/>
          </p:cNvSpPr>
          <p:nvPr/>
        </p:nvSpPr>
        <p:spPr bwMode="auto">
          <a:xfrm>
            <a:off x="1431925" y="3482975"/>
            <a:ext cx="898525" cy="257175"/>
          </a:xfrm>
          <a:custGeom>
            <a:avLst/>
            <a:gdLst>
              <a:gd name="T0" fmla="*/ 0 w 566"/>
              <a:gd name="T1" fmla="*/ 0 h 162"/>
              <a:gd name="T2" fmla="*/ 2147483647 w 566"/>
              <a:gd name="T3" fmla="*/ 2147483647 h 162"/>
              <a:gd name="T4" fmla="*/ 2147483647 w 566"/>
              <a:gd name="T5" fmla="*/ 2147483647 h 1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6" h="162">
                <a:moveTo>
                  <a:pt x="0" y="0"/>
                </a:moveTo>
                <a:lnTo>
                  <a:pt x="458" y="162"/>
                </a:lnTo>
                <a:lnTo>
                  <a:pt x="566" y="16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Freeform 71"/>
          <p:cNvSpPr>
            <a:spLocks/>
          </p:cNvSpPr>
          <p:nvPr/>
        </p:nvSpPr>
        <p:spPr bwMode="auto">
          <a:xfrm>
            <a:off x="1241425" y="3752850"/>
            <a:ext cx="1089025" cy="250825"/>
          </a:xfrm>
          <a:custGeom>
            <a:avLst/>
            <a:gdLst>
              <a:gd name="T0" fmla="*/ 0 w 686"/>
              <a:gd name="T1" fmla="*/ 0 h 158"/>
              <a:gd name="T2" fmla="*/ 2147483647 w 686"/>
              <a:gd name="T3" fmla="*/ 2147483647 h 158"/>
              <a:gd name="T4" fmla="*/ 2147483647 w 686"/>
              <a:gd name="T5" fmla="*/ 2147483647 h 1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6" h="158">
                <a:moveTo>
                  <a:pt x="0" y="0"/>
                </a:moveTo>
                <a:lnTo>
                  <a:pt x="574" y="158"/>
                </a:lnTo>
                <a:lnTo>
                  <a:pt x="686" y="158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Freeform 72"/>
          <p:cNvSpPr>
            <a:spLocks/>
          </p:cNvSpPr>
          <p:nvPr/>
        </p:nvSpPr>
        <p:spPr bwMode="auto">
          <a:xfrm>
            <a:off x="1212850" y="4149725"/>
            <a:ext cx="1120775" cy="123825"/>
          </a:xfrm>
          <a:custGeom>
            <a:avLst/>
            <a:gdLst>
              <a:gd name="T0" fmla="*/ 0 w 706"/>
              <a:gd name="T1" fmla="*/ 0 h 78"/>
              <a:gd name="T2" fmla="*/ 2147483647 w 706"/>
              <a:gd name="T3" fmla="*/ 2147483647 h 78"/>
              <a:gd name="T4" fmla="*/ 2147483647 w 706"/>
              <a:gd name="T5" fmla="*/ 2147483647 h 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6" h="78">
                <a:moveTo>
                  <a:pt x="0" y="0"/>
                </a:moveTo>
                <a:lnTo>
                  <a:pt x="596" y="78"/>
                </a:lnTo>
                <a:lnTo>
                  <a:pt x="706" y="78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Freeform 73"/>
          <p:cNvSpPr>
            <a:spLocks/>
          </p:cNvSpPr>
          <p:nvPr/>
        </p:nvSpPr>
        <p:spPr bwMode="auto">
          <a:xfrm>
            <a:off x="3089275" y="2581275"/>
            <a:ext cx="349250" cy="390525"/>
          </a:xfrm>
          <a:custGeom>
            <a:avLst/>
            <a:gdLst>
              <a:gd name="T0" fmla="*/ 0 w 220"/>
              <a:gd name="T1" fmla="*/ 0 h 246"/>
              <a:gd name="T2" fmla="*/ 2147483647 w 220"/>
              <a:gd name="T3" fmla="*/ 2147483647 h 246"/>
              <a:gd name="T4" fmla="*/ 2147483647 w 220"/>
              <a:gd name="T5" fmla="*/ 2147483647 h 24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0" h="246">
                <a:moveTo>
                  <a:pt x="0" y="0"/>
                </a:moveTo>
                <a:lnTo>
                  <a:pt x="68" y="2"/>
                </a:lnTo>
                <a:lnTo>
                  <a:pt x="220" y="24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Freeform 74"/>
          <p:cNvSpPr>
            <a:spLocks/>
          </p:cNvSpPr>
          <p:nvPr/>
        </p:nvSpPr>
        <p:spPr bwMode="auto">
          <a:xfrm>
            <a:off x="3000375" y="2800350"/>
            <a:ext cx="381000" cy="298450"/>
          </a:xfrm>
          <a:custGeom>
            <a:avLst/>
            <a:gdLst>
              <a:gd name="T0" fmla="*/ 2147483647 w 240"/>
              <a:gd name="T1" fmla="*/ 2147483647 h 188"/>
              <a:gd name="T2" fmla="*/ 2147483647 w 240"/>
              <a:gd name="T3" fmla="*/ 0 h 188"/>
              <a:gd name="T4" fmla="*/ 0 w 240"/>
              <a:gd name="T5" fmla="*/ 0 h 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" h="188">
                <a:moveTo>
                  <a:pt x="240" y="188"/>
                </a:moveTo>
                <a:lnTo>
                  <a:pt x="54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Line 75"/>
          <p:cNvSpPr>
            <a:spLocks noChangeShapeType="1"/>
          </p:cNvSpPr>
          <p:nvPr/>
        </p:nvSpPr>
        <p:spPr bwMode="auto">
          <a:xfrm flipH="1">
            <a:off x="3781425" y="3394075"/>
            <a:ext cx="66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Line 76"/>
          <p:cNvSpPr>
            <a:spLocks noChangeShapeType="1"/>
          </p:cNvSpPr>
          <p:nvPr/>
        </p:nvSpPr>
        <p:spPr bwMode="auto">
          <a:xfrm flipH="1">
            <a:off x="3816350" y="4083050"/>
            <a:ext cx="238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Line 77"/>
          <p:cNvSpPr>
            <a:spLocks noChangeShapeType="1"/>
          </p:cNvSpPr>
          <p:nvPr/>
        </p:nvSpPr>
        <p:spPr bwMode="auto">
          <a:xfrm>
            <a:off x="5391150" y="3235325"/>
            <a:ext cx="241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6" name="Line 78"/>
          <p:cNvSpPr>
            <a:spLocks noChangeShapeType="1"/>
          </p:cNvSpPr>
          <p:nvPr/>
        </p:nvSpPr>
        <p:spPr bwMode="auto">
          <a:xfrm>
            <a:off x="5172075" y="3600450"/>
            <a:ext cx="44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7" name="Line 79"/>
          <p:cNvSpPr>
            <a:spLocks noChangeShapeType="1"/>
          </p:cNvSpPr>
          <p:nvPr/>
        </p:nvSpPr>
        <p:spPr bwMode="auto">
          <a:xfrm>
            <a:off x="7991475" y="224155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8" name="Freeform 80"/>
          <p:cNvSpPr>
            <a:spLocks/>
          </p:cNvSpPr>
          <p:nvPr/>
        </p:nvSpPr>
        <p:spPr bwMode="auto">
          <a:xfrm>
            <a:off x="6969125" y="2622550"/>
            <a:ext cx="1168400" cy="241300"/>
          </a:xfrm>
          <a:custGeom>
            <a:avLst/>
            <a:gdLst>
              <a:gd name="T0" fmla="*/ 2147483647 w 736"/>
              <a:gd name="T1" fmla="*/ 2147483647 h 152"/>
              <a:gd name="T2" fmla="*/ 2147483647 w 736"/>
              <a:gd name="T3" fmla="*/ 2147483647 h 152"/>
              <a:gd name="T4" fmla="*/ 0 w 736"/>
              <a:gd name="T5" fmla="*/ 0 h 1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36" h="152">
                <a:moveTo>
                  <a:pt x="594" y="6"/>
                </a:moveTo>
                <a:lnTo>
                  <a:pt x="736" y="152"/>
                </a:lnTo>
                <a:lnTo>
                  <a:pt x="0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9" name="Line 81"/>
          <p:cNvSpPr>
            <a:spLocks noChangeShapeType="1"/>
          </p:cNvSpPr>
          <p:nvPr/>
        </p:nvSpPr>
        <p:spPr bwMode="auto">
          <a:xfrm>
            <a:off x="8140700" y="2863850"/>
            <a:ext cx="60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0" name="Line 82"/>
          <p:cNvSpPr>
            <a:spLocks noChangeShapeType="1"/>
          </p:cNvSpPr>
          <p:nvPr/>
        </p:nvSpPr>
        <p:spPr bwMode="auto">
          <a:xfrm>
            <a:off x="7870825" y="3305175"/>
            <a:ext cx="330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1" name="Freeform 83"/>
          <p:cNvSpPr>
            <a:spLocks/>
          </p:cNvSpPr>
          <p:nvPr/>
        </p:nvSpPr>
        <p:spPr bwMode="auto">
          <a:xfrm>
            <a:off x="7315200" y="3657600"/>
            <a:ext cx="908050" cy="3175"/>
          </a:xfrm>
          <a:custGeom>
            <a:avLst/>
            <a:gdLst>
              <a:gd name="T0" fmla="*/ 0 w 572"/>
              <a:gd name="T1" fmla="*/ 0 h 2"/>
              <a:gd name="T2" fmla="*/ 2147483647 w 572"/>
              <a:gd name="T3" fmla="*/ 2147483647 h 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72" h="2">
                <a:moveTo>
                  <a:pt x="0" y="0"/>
                </a:moveTo>
                <a:lnTo>
                  <a:pt x="572" y="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964"/>
    </mc:Choice>
    <mc:Fallback xmlns="">
      <p:transition spd="slow" advTm="69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Organs of the Urinary System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160463"/>
            <a:ext cx="8305800" cy="4935537"/>
          </a:xfrm>
        </p:spPr>
        <p:txBody>
          <a:bodyPr/>
          <a:lstStyle/>
          <a:p>
            <a:pPr eaLnBrk="1" hangingPunct="1"/>
            <a:r>
              <a:rPr lang="en-US" altLang="en-US" smtClean="0"/>
              <a:t>Ureters</a:t>
            </a:r>
          </a:p>
          <a:p>
            <a:pPr lvl="1" eaLnBrk="1" hangingPunct="1"/>
            <a:r>
              <a:rPr lang="en-US" altLang="en-US" smtClean="0"/>
              <a:t>Transport urine from kidneys to bladder</a:t>
            </a:r>
          </a:p>
          <a:p>
            <a:pPr eaLnBrk="1" hangingPunct="1"/>
            <a:r>
              <a:rPr lang="en-US" altLang="en-US" smtClean="0"/>
              <a:t>Urinary bladder</a:t>
            </a:r>
          </a:p>
          <a:p>
            <a:pPr lvl="1" eaLnBrk="1" hangingPunct="1"/>
            <a:r>
              <a:rPr lang="en-US" altLang="en-US" smtClean="0"/>
              <a:t>Stores urine (600–1,000 ml)</a:t>
            </a:r>
          </a:p>
          <a:p>
            <a:pPr eaLnBrk="1" hangingPunct="1"/>
            <a:r>
              <a:rPr lang="en-US" altLang="en-US" smtClean="0"/>
              <a:t>Urethra</a:t>
            </a:r>
          </a:p>
          <a:p>
            <a:pPr lvl="1" eaLnBrk="1" hangingPunct="1"/>
            <a:r>
              <a:rPr lang="en-US" altLang="en-US" smtClean="0"/>
              <a:t>Carries urine from body</a:t>
            </a:r>
          </a:p>
          <a:p>
            <a:pPr lvl="1" eaLnBrk="1" hangingPunct="1"/>
            <a:r>
              <a:rPr lang="en-US" altLang="en-US" smtClean="0"/>
              <a:t>Two sphincters control urination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74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5" descr="15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6"/>
          <a:stretch>
            <a:fillRect/>
          </a:stretch>
        </p:blipFill>
        <p:spPr bwMode="auto">
          <a:xfrm>
            <a:off x="296863" y="1517650"/>
            <a:ext cx="8548687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36"/>
          <p:cNvSpPr>
            <a:spLocks noChangeArrowheads="1"/>
          </p:cNvSpPr>
          <p:nvPr/>
        </p:nvSpPr>
        <p:spPr bwMode="auto">
          <a:xfrm>
            <a:off x="222250" y="3017838"/>
            <a:ext cx="7429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100" b="1"/>
              <a:t>Prostate</a:t>
            </a:r>
          </a:p>
          <a:p>
            <a:pPr>
              <a:lnSpc>
                <a:spcPct val="95000"/>
              </a:lnSpc>
            </a:pPr>
            <a:r>
              <a:rPr lang="en-US" altLang="en-US" sz="1100" b="1"/>
              <a:t>gland</a:t>
            </a:r>
          </a:p>
        </p:txBody>
      </p:sp>
      <p:sp>
        <p:nvSpPr>
          <p:cNvPr id="12293" name="Rectangle 37"/>
          <p:cNvSpPr>
            <a:spLocks noChangeArrowheads="1"/>
          </p:cNvSpPr>
          <p:nvPr/>
        </p:nvSpPr>
        <p:spPr bwMode="auto">
          <a:xfrm>
            <a:off x="228600" y="3813175"/>
            <a:ext cx="5572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Penis</a:t>
            </a:r>
          </a:p>
        </p:txBody>
      </p:sp>
      <p:sp>
        <p:nvSpPr>
          <p:cNvPr id="12294" name="Rectangle 38"/>
          <p:cNvSpPr>
            <a:spLocks noChangeArrowheads="1"/>
          </p:cNvSpPr>
          <p:nvPr/>
        </p:nvSpPr>
        <p:spPr bwMode="auto">
          <a:xfrm>
            <a:off x="242888" y="4953000"/>
            <a:ext cx="10302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a)  The male.</a:t>
            </a:r>
          </a:p>
        </p:txBody>
      </p:sp>
      <p:sp>
        <p:nvSpPr>
          <p:cNvPr id="12295" name="Rectangle 39"/>
          <p:cNvSpPr>
            <a:spLocks noChangeArrowheads="1"/>
          </p:cNvSpPr>
          <p:nvPr/>
        </p:nvSpPr>
        <p:spPr bwMode="auto">
          <a:xfrm>
            <a:off x="4273550" y="2022475"/>
            <a:ext cx="6889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Urinary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bladder</a:t>
            </a:r>
          </a:p>
        </p:txBody>
      </p:sp>
      <p:sp>
        <p:nvSpPr>
          <p:cNvPr id="12296" name="Rectangle 40"/>
          <p:cNvSpPr>
            <a:spLocks noChangeArrowheads="1"/>
          </p:cNvSpPr>
          <p:nvPr/>
        </p:nvSpPr>
        <p:spPr bwMode="auto">
          <a:xfrm>
            <a:off x="4267200" y="2482850"/>
            <a:ext cx="6969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Rectum</a:t>
            </a:r>
          </a:p>
        </p:txBody>
      </p:sp>
      <p:sp>
        <p:nvSpPr>
          <p:cNvPr id="12297" name="Rectangle 41"/>
          <p:cNvSpPr>
            <a:spLocks noChangeArrowheads="1"/>
          </p:cNvSpPr>
          <p:nvPr/>
        </p:nvSpPr>
        <p:spPr bwMode="auto">
          <a:xfrm>
            <a:off x="4270375" y="2879725"/>
            <a:ext cx="81280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Internal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urethral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sphincter</a:t>
            </a:r>
          </a:p>
        </p:txBody>
      </p:sp>
      <p:sp>
        <p:nvSpPr>
          <p:cNvPr id="12298" name="Rectangle 42"/>
          <p:cNvSpPr>
            <a:spLocks noChangeArrowheads="1"/>
          </p:cNvSpPr>
          <p:nvPr/>
        </p:nvSpPr>
        <p:spPr bwMode="auto">
          <a:xfrm>
            <a:off x="4279900" y="3698875"/>
            <a:ext cx="81280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External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urethral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sphincter</a:t>
            </a:r>
          </a:p>
        </p:txBody>
      </p:sp>
      <p:sp>
        <p:nvSpPr>
          <p:cNvPr id="12299" name="Rectangle 43"/>
          <p:cNvSpPr>
            <a:spLocks noChangeArrowheads="1"/>
          </p:cNvSpPr>
          <p:nvPr/>
        </p:nvSpPr>
        <p:spPr bwMode="auto">
          <a:xfrm>
            <a:off x="4278313" y="4298950"/>
            <a:ext cx="6810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Urethra</a:t>
            </a:r>
          </a:p>
        </p:txBody>
      </p:sp>
      <p:sp>
        <p:nvSpPr>
          <p:cNvPr id="12300" name="Rectangle 44"/>
          <p:cNvSpPr>
            <a:spLocks noChangeArrowheads="1"/>
          </p:cNvSpPr>
          <p:nvPr/>
        </p:nvSpPr>
        <p:spPr bwMode="auto">
          <a:xfrm>
            <a:off x="4276725" y="4638675"/>
            <a:ext cx="5873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Testis</a:t>
            </a:r>
          </a:p>
        </p:txBody>
      </p:sp>
      <p:sp>
        <p:nvSpPr>
          <p:cNvPr id="12301" name="Rectangle 45"/>
          <p:cNvSpPr>
            <a:spLocks noChangeArrowheads="1"/>
          </p:cNvSpPr>
          <p:nvPr/>
        </p:nvSpPr>
        <p:spPr bwMode="auto">
          <a:xfrm>
            <a:off x="5092700" y="4941888"/>
            <a:ext cx="11620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b)  The female.</a:t>
            </a:r>
          </a:p>
        </p:txBody>
      </p:sp>
      <p:sp>
        <p:nvSpPr>
          <p:cNvPr id="12302" name="Rectangle 46"/>
          <p:cNvSpPr>
            <a:spLocks noChangeArrowheads="1"/>
          </p:cNvSpPr>
          <p:nvPr/>
        </p:nvSpPr>
        <p:spPr bwMode="auto">
          <a:xfrm>
            <a:off x="8229600" y="3838575"/>
            <a:ext cx="6969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Rectum</a:t>
            </a:r>
          </a:p>
        </p:txBody>
      </p:sp>
      <p:sp>
        <p:nvSpPr>
          <p:cNvPr id="12303" name="Rectangle 47"/>
          <p:cNvSpPr>
            <a:spLocks noChangeArrowheads="1"/>
          </p:cNvSpPr>
          <p:nvPr/>
        </p:nvSpPr>
        <p:spPr bwMode="auto">
          <a:xfrm>
            <a:off x="8223250" y="3394075"/>
            <a:ext cx="64293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Vagina</a:t>
            </a:r>
          </a:p>
        </p:txBody>
      </p:sp>
      <p:sp>
        <p:nvSpPr>
          <p:cNvPr id="12304" name="Rectangle 48"/>
          <p:cNvSpPr>
            <a:spLocks noChangeArrowheads="1"/>
          </p:cNvSpPr>
          <p:nvPr/>
        </p:nvSpPr>
        <p:spPr bwMode="auto">
          <a:xfrm>
            <a:off x="8226425" y="3003550"/>
            <a:ext cx="62706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1100" b="1"/>
              <a:t>Uterus</a:t>
            </a:r>
          </a:p>
        </p:txBody>
      </p:sp>
      <p:sp>
        <p:nvSpPr>
          <p:cNvPr id="12305" name="Line 49"/>
          <p:cNvSpPr>
            <a:spLocks noChangeShapeType="1"/>
          </p:cNvSpPr>
          <p:nvPr/>
        </p:nvSpPr>
        <p:spPr bwMode="auto">
          <a:xfrm>
            <a:off x="892175" y="3159125"/>
            <a:ext cx="1377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50"/>
          <p:cNvSpPr>
            <a:spLocks noChangeShapeType="1"/>
          </p:cNvSpPr>
          <p:nvPr/>
        </p:nvSpPr>
        <p:spPr bwMode="auto">
          <a:xfrm>
            <a:off x="717550" y="3949700"/>
            <a:ext cx="231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Line 51"/>
          <p:cNvSpPr>
            <a:spLocks noChangeShapeType="1"/>
          </p:cNvSpPr>
          <p:nvPr/>
        </p:nvSpPr>
        <p:spPr bwMode="auto">
          <a:xfrm>
            <a:off x="2692400" y="2124075"/>
            <a:ext cx="165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Line 52"/>
          <p:cNvSpPr>
            <a:spLocks noChangeShapeType="1"/>
          </p:cNvSpPr>
          <p:nvPr/>
        </p:nvSpPr>
        <p:spPr bwMode="auto">
          <a:xfrm>
            <a:off x="3467100" y="2600325"/>
            <a:ext cx="860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9" name="Freeform 53"/>
          <p:cNvSpPr>
            <a:spLocks/>
          </p:cNvSpPr>
          <p:nvPr/>
        </p:nvSpPr>
        <p:spPr bwMode="auto">
          <a:xfrm>
            <a:off x="2492375" y="2755900"/>
            <a:ext cx="1854200" cy="241300"/>
          </a:xfrm>
          <a:custGeom>
            <a:avLst/>
            <a:gdLst>
              <a:gd name="T0" fmla="*/ 0 w 1168"/>
              <a:gd name="T1" fmla="*/ 0 h 152"/>
              <a:gd name="T2" fmla="*/ 2147483647 w 1168"/>
              <a:gd name="T3" fmla="*/ 2147483647 h 152"/>
              <a:gd name="T4" fmla="*/ 2147483647 w 1168"/>
              <a:gd name="T5" fmla="*/ 2147483647 h 1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8" h="152">
                <a:moveTo>
                  <a:pt x="0" y="0"/>
                </a:moveTo>
                <a:lnTo>
                  <a:pt x="1014" y="152"/>
                </a:lnTo>
                <a:lnTo>
                  <a:pt x="1168" y="15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0" name="Line 54"/>
          <p:cNvSpPr>
            <a:spLocks noChangeShapeType="1"/>
          </p:cNvSpPr>
          <p:nvPr/>
        </p:nvSpPr>
        <p:spPr bwMode="auto">
          <a:xfrm flipH="1" flipV="1">
            <a:off x="2536825" y="3419475"/>
            <a:ext cx="1809750" cy="390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1" name="Line 55"/>
          <p:cNvSpPr>
            <a:spLocks noChangeShapeType="1"/>
          </p:cNvSpPr>
          <p:nvPr/>
        </p:nvSpPr>
        <p:spPr bwMode="auto">
          <a:xfrm>
            <a:off x="2228850" y="3578225"/>
            <a:ext cx="2117725" cy="841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2" name="Line 56"/>
          <p:cNvSpPr>
            <a:spLocks noChangeShapeType="1"/>
          </p:cNvSpPr>
          <p:nvPr/>
        </p:nvSpPr>
        <p:spPr bwMode="auto">
          <a:xfrm>
            <a:off x="1866900" y="4530725"/>
            <a:ext cx="2476500" cy="234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Line 57"/>
          <p:cNvSpPr>
            <a:spLocks noChangeShapeType="1"/>
          </p:cNvSpPr>
          <p:nvPr/>
        </p:nvSpPr>
        <p:spPr bwMode="auto">
          <a:xfrm flipH="1" flipV="1">
            <a:off x="4867275" y="2143125"/>
            <a:ext cx="1250950" cy="1177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Line 58"/>
          <p:cNvSpPr>
            <a:spLocks noChangeShapeType="1"/>
          </p:cNvSpPr>
          <p:nvPr/>
        </p:nvSpPr>
        <p:spPr bwMode="auto">
          <a:xfrm flipH="1" flipV="1">
            <a:off x="4879975" y="3003550"/>
            <a:ext cx="1390650" cy="584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Line 59"/>
          <p:cNvSpPr>
            <a:spLocks noChangeShapeType="1"/>
          </p:cNvSpPr>
          <p:nvPr/>
        </p:nvSpPr>
        <p:spPr bwMode="auto">
          <a:xfrm>
            <a:off x="4937125" y="3813175"/>
            <a:ext cx="1114425" cy="158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Line 60"/>
          <p:cNvSpPr>
            <a:spLocks noChangeShapeType="1"/>
          </p:cNvSpPr>
          <p:nvPr/>
        </p:nvSpPr>
        <p:spPr bwMode="auto">
          <a:xfrm flipV="1">
            <a:off x="4902200" y="4089400"/>
            <a:ext cx="1203325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7" name="Line 61"/>
          <p:cNvSpPr>
            <a:spLocks noChangeShapeType="1"/>
          </p:cNvSpPr>
          <p:nvPr/>
        </p:nvSpPr>
        <p:spPr bwMode="auto">
          <a:xfrm>
            <a:off x="6892925" y="3114675"/>
            <a:ext cx="1409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8" name="Line 62"/>
          <p:cNvSpPr>
            <a:spLocks noChangeShapeType="1"/>
          </p:cNvSpPr>
          <p:nvPr/>
        </p:nvSpPr>
        <p:spPr bwMode="auto">
          <a:xfrm flipV="1">
            <a:off x="6680200" y="3521075"/>
            <a:ext cx="1612900" cy="15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9" name="Line 63"/>
          <p:cNvSpPr>
            <a:spLocks noChangeShapeType="1"/>
          </p:cNvSpPr>
          <p:nvPr/>
        </p:nvSpPr>
        <p:spPr bwMode="auto">
          <a:xfrm>
            <a:off x="6778625" y="3965575"/>
            <a:ext cx="15144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85"/>
    </mc:Choice>
    <mc:Fallback xmlns="">
      <p:transition spd="slow" advTm="7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16.2|19.2|2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6.8|6.2|8.9|16.7|12.3|11.3|30.2|2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9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18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|18.3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6754</TotalTime>
  <Words>330</Words>
  <Application>Microsoft Office PowerPoint</Application>
  <PresentationFormat>On-screen Show (4:3)</PresentationFormat>
  <Paragraphs>113</Paragraphs>
  <Slides>9</Slides>
  <Notes>8</Notes>
  <HiddenSlides>0</HiddenSlides>
  <MMClips>9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Johnson_6e_PPT_template</vt:lpstr>
      <vt:lpstr>Johnson_6e_PPT_template_2line</vt:lpstr>
      <vt:lpstr>Johnson_6e_PPT_template-blank</vt:lpstr>
      <vt:lpstr>PowerPoint Presentation</vt:lpstr>
      <vt:lpstr>Urinary System Contributes to Homeostasis</vt:lpstr>
      <vt:lpstr>PowerPoint Presentation</vt:lpstr>
      <vt:lpstr>Urinary System Contributes to Homeostasis</vt:lpstr>
      <vt:lpstr>PowerPoint Presentation</vt:lpstr>
      <vt:lpstr>Organs of the Urinary System</vt:lpstr>
      <vt:lpstr>PowerPoint Presentation</vt:lpstr>
      <vt:lpstr>Organs of the Urinary System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413</cp:revision>
  <cp:lastPrinted>2002-04-29T18:54:29Z</cp:lastPrinted>
  <dcterms:created xsi:type="dcterms:W3CDTF">2000-12-11T01:39:32Z</dcterms:created>
  <dcterms:modified xsi:type="dcterms:W3CDTF">2016-09-01T12:53:16Z</dcterms:modified>
</cp:coreProperties>
</file>