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5" r:id="rId1"/>
  </p:sldMasterIdLst>
  <p:notesMasterIdLst>
    <p:notesMasterId r:id="rId6"/>
  </p:notesMasterIdLst>
  <p:handoutMasterIdLst>
    <p:handoutMasterId r:id="rId7"/>
  </p:handoutMasterIdLst>
  <p:sldIdLst>
    <p:sldId id="448" r:id="rId2"/>
    <p:sldId id="449" r:id="rId3"/>
    <p:sldId id="450" r:id="rId4"/>
    <p:sldId id="459" r:id="rId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08" autoAdjust="0"/>
    <p:restoredTop sz="88781" autoAdjust="0"/>
  </p:normalViewPr>
  <p:slideViewPr>
    <p:cSldViewPr snapToGrid="0">
      <p:cViewPr>
        <p:scale>
          <a:sx n="100" d="100"/>
          <a:sy n="100" d="100"/>
        </p:scale>
        <p:origin x="-318" y="-294"/>
      </p:cViewPr>
      <p:guideLst>
        <p:guide orient="horz" pos="1005"/>
        <p:guide orient="horz" pos="1065"/>
        <p:guide pos="2880"/>
        <p:guide pos="319"/>
        <p:guide pos="2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FE0621C2-ADE8-4894-9C16-02A1C0F138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9659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1D07C817-71E2-4327-9D30-46C6C8649B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3389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660E73A9-42FB-42C1-BAEF-9C48C88E5E41}" type="slidenum">
              <a:rPr lang="en-US" altLang="en-US" sz="1200" smtClean="0"/>
              <a:pPr/>
              <a:t>1</a:t>
            </a:fld>
            <a:endParaRPr lang="en-US" altLang="en-US" sz="1200" smtClean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48A99FAD-969D-4261-A321-D3FE372B3678}" type="slidenum">
              <a:rPr lang="en-US" altLang="en-US" sz="1200" smtClean="0"/>
              <a:pPr/>
              <a:t>3</a:t>
            </a:fld>
            <a:endParaRPr lang="en-US" altLang="en-US" sz="1200" smtClean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3EDF5939-20E0-43EB-87F1-6708530B221F}" type="slidenum">
              <a:rPr lang="en-US" altLang="en-US" sz="1200" smtClean="0"/>
              <a:pPr/>
              <a:t>4</a:t>
            </a:fld>
            <a:endParaRPr lang="en-US" altLang="en-US" sz="1200" smtClean="0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6274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200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65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342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877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713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631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018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2479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67306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34184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7" Type="http://schemas.openxmlformats.org/officeDocument/2006/relationships/image" Target="../media/image1.png"/><Relationship Id="rId2" Type="http://schemas.microsoft.com/office/2007/relationships/media" Target="../media/media2.wav"/><Relationship Id="rId1" Type="http://schemas.openxmlformats.org/officeDocument/2006/relationships/tags" Target="../tags/tag2.xml"/><Relationship Id="rId6" Type="http://schemas.openxmlformats.org/officeDocument/2006/relationships/image" Target="../media/image2.jpe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7" Type="http://schemas.openxmlformats.org/officeDocument/2006/relationships/image" Target="../media/image1.png"/><Relationship Id="rId2" Type="http://schemas.microsoft.com/office/2007/relationships/media" Target="../media/media3.wav"/><Relationship Id="rId1" Type="http://schemas.openxmlformats.org/officeDocument/2006/relationships/tags" Target="../tags/tag3.xml"/><Relationship Id="rId6" Type="http://schemas.openxmlformats.org/officeDocument/2006/relationships/image" Target="../media/image3.jpe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7" Type="http://schemas.openxmlformats.org/officeDocument/2006/relationships/image" Target="../media/image1.png"/><Relationship Id="rId2" Type="http://schemas.microsoft.com/office/2007/relationships/media" Target="../media/media4.wav"/><Relationship Id="rId1" Type="http://schemas.openxmlformats.org/officeDocument/2006/relationships/tags" Target="../tags/tag4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 descr="Strip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7334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altLang="en-US" smtClean="0"/>
              <a:t>Disorders of the GI Tract</a:t>
            </a:r>
          </a:p>
        </p:txBody>
      </p:sp>
      <p:sp>
        <p:nvSpPr>
          <p:cNvPr id="59395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6875" y="855663"/>
            <a:ext cx="8305800" cy="4956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2900" b="1" smtClean="0"/>
              <a:t>Lactose intolerance</a:t>
            </a:r>
            <a:endParaRPr lang="en-US" altLang="en-US" sz="2900" smtClean="0"/>
          </a:p>
          <a:p>
            <a:pPr lvl="1" eaLnBrk="1" hangingPunct="1"/>
            <a:r>
              <a:rPr lang="en-US" altLang="en-US" sz="2500" smtClean="0"/>
              <a:t>difficulty digesting milk</a:t>
            </a:r>
          </a:p>
          <a:p>
            <a:pPr eaLnBrk="1" hangingPunct="1"/>
            <a:r>
              <a:rPr lang="en-US" altLang="en-US" sz="2900" b="1" smtClean="0"/>
              <a:t>Peptic ulcers</a:t>
            </a:r>
            <a:endParaRPr lang="en-US" altLang="en-US" sz="2900" smtClean="0"/>
          </a:p>
          <a:p>
            <a:pPr lvl="1" eaLnBrk="1" hangingPunct="1"/>
            <a:r>
              <a:rPr lang="en-US" altLang="en-US" sz="2500" smtClean="0"/>
              <a:t>caused by infection with </a:t>
            </a:r>
            <a:r>
              <a:rPr lang="en-US" altLang="en-US" sz="2500" i="1" smtClean="0"/>
              <a:t>H. pylori </a:t>
            </a:r>
            <a:r>
              <a:rPr lang="en-US" altLang="en-US" sz="2500" smtClean="0"/>
              <a:t>bacteria</a:t>
            </a:r>
          </a:p>
          <a:p>
            <a:pPr eaLnBrk="1" hangingPunct="1"/>
            <a:r>
              <a:rPr lang="en-US" altLang="en-US" sz="2900" b="1" smtClean="0"/>
              <a:t>Celiac disease</a:t>
            </a:r>
            <a:endParaRPr lang="en-US" altLang="en-US" sz="2900" smtClean="0"/>
          </a:p>
          <a:p>
            <a:pPr lvl="1" eaLnBrk="1" hangingPunct="1"/>
            <a:r>
              <a:rPr lang="en-US" altLang="en-US" sz="2500" smtClean="0"/>
              <a:t>gluten (wheat protein) intolerance</a:t>
            </a:r>
          </a:p>
          <a:p>
            <a:pPr eaLnBrk="1" hangingPunct="1"/>
            <a:r>
              <a:rPr lang="en-US" altLang="en-US" sz="2900" b="1" smtClean="0"/>
              <a:t>Diverticulosis</a:t>
            </a:r>
            <a:endParaRPr lang="en-US" altLang="en-US" sz="2900" smtClean="0"/>
          </a:p>
          <a:p>
            <a:pPr lvl="1" eaLnBrk="1" hangingPunct="1"/>
            <a:r>
              <a:rPr lang="en-US" altLang="en-US" sz="2500" smtClean="0"/>
              <a:t>weakness in wall of small intestine</a:t>
            </a:r>
          </a:p>
          <a:p>
            <a:pPr eaLnBrk="1" hangingPunct="1"/>
            <a:r>
              <a:rPr lang="en-US" altLang="en-US" sz="2900" b="1" smtClean="0"/>
              <a:t>Colon polyps</a:t>
            </a:r>
            <a:endParaRPr lang="en-US" altLang="en-US" sz="2900" smtClean="0"/>
          </a:p>
          <a:p>
            <a:pPr lvl="1" eaLnBrk="1" hangingPunct="1"/>
            <a:r>
              <a:rPr lang="en-US" altLang="en-US" sz="2500" smtClean="0"/>
              <a:t>noncancerous growths on mucosa 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2651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 descr="Strip"/>
          <p:cNvSpPr>
            <a:spLocks noGrp="1"/>
          </p:cNvSpPr>
          <p:nvPr>
            <p:ph type="title" idx="4294967295"/>
          </p:nvPr>
        </p:nvSpPr>
        <p:spPr bwMode="auto">
          <a:xfrm>
            <a:off x="0" y="0"/>
            <a:ext cx="9144000" cy="73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Disorders of Accessory Organs</a:t>
            </a:r>
          </a:p>
        </p:txBody>
      </p:sp>
      <p:sp>
        <p:nvSpPr>
          <p:cNvPr id="2051" name="Content Placeholder 2"/>
          <p:cNvSpPr>
            <a:spLocks noGrp="1"/>
          </p:cNvSpPr>
          <p:nvPr>
            <p:ph idx="4294967295"/>
          </p:nvPr>
        </p:nvSpPr>
        <p:spPr bwMode="auto">
          <a:xfrm>
            <a:off x="409575" y="1081088"/>
            <a:ext cx="8215313" cy="300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mtClean="0"/>
              <a:t>Hepatitis</a:t>
            </a:r>
          </a:p>
          <a:p>
            <a:pPr lvl="1" eaLnBrk="1" hangingPunct="1"/>
            <a:r>
              <a:rPr lang="en-US" altLang="en-US" smtClean="0"/>
              <a:t>Inflammation of the liver</a:t>
            </a:r>
          </a:p>
          <a:p>
            <a:pPr lvl="1" eaLnBrk="1" hangingPunct="1"/>
            <a:r>
              <a:rPr lang="en-US" altLang="en-US" smtClean="0"/>
              <a:t>Three common types caused by viruses</a:t>
            </a:r>
          </a:p>
          <a:p>
            <a:pPr lvl="2" eaLnBrk="1" hangingPunct="1"/>
            <a:r>
              <a:rPr lang="en-US" altLang="en-US" smtClean="0"/>
              <a:t>Hepatitis A: transmitted by food, water</a:t>
            </a:r>
          </a:p>
          <a:p>
            <a:pPr lvl="2" eaLnBrk="1" hangingPunct="1"/>
            <a:r>
              <a:rPr lang="en-US" altLang="en-US" smtClean="0"/>
              <a:t>Hepatitis B: transmitted by body fluids, blood</a:t>
            </a:r>
          </a:p>
          <a:p>
            <a:pPr lvl="2" eaLnBrk="1" hangingPunct="1"/>
            <a:r>
              <a:rPr lang="en-US" altLang="en-US" smtClean="0"/>
              <a:t>Hepatitis C: transmitted by infected blood</a:t>
            </a:r>
          </a:p>
        </p:txBody>
      </p:sp>
      <p:pic>
        <p:nvPicPr>
          <p:cNvPr id="60420" name="Picture 4" descr="C:\Users\Gary\Desktop\Gary's Files\Teaching\GCC\BIO102 - Human Biology Online\Ch14 - Digestive - Nutrition\14_Labeled_Images\14_19Figure-L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650" y="4467225"/>
            <a:ext cx="3943350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561975" y="4027488"/>
            <a:ext cx="4638675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3200">
                <a:latin typeface="Arial" charset="0"/>
              </a:rPr>
              <a:t>Gallstones</a:t>
            </a:r>
          </a:p>
          <a:p>
            <a:pPr lvl="1" eaLnBrk="1" hangingPunct="1">
              <a:spcBef>
                <a:spcPct val="20000"/>
              </a:spcBef>
              <a:buFontTx/>
              <a:buChar char="–"/>
            </a:pPr>
            <a:r>
              <a:rPr lang="en-US" altLang="en-US">
                <a:latin typeface="Arial" charset="0"/>
              </a:rPr>
              <a:t>crystals may form in gallbladder and obstruct flow of bile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endParaRPr lang="en-US" altLang="en-US" sz="3200">
              <a:latin typeface="Arial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492"/>
    </mc:Choice>
    <mc:Fallback xmlns="">
      <p:transition spd="slow" advTm="1154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7" descr="Strip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0"/>
            <a:ext cx="9144000" cy="73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Disorders of the Digestive System</a:t>
            </a:r>
          </a:p>
        </p:txBody>
      </p:sp>
      <p:sp>
        <p:nvSpPr>
          <p:cNvPr id="61443" name="Rectangle 8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396875" y="773113"/>
            <a:ext cx="8075613" cy="546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mtClean="0"/>
              <a:t>Malnutrition</a:t>
            </a:r>
          </a:p>
          <a:p>
            <a:pPr lvl="1" eaLnBrk="1" hangingPunct="1"/>
            <a:r>
              <a:rPr lang="en-US" altLang="en-US" smtClean="0"/>
              <a:t>too many or too few nutrients</a:t>
            </a:r>
          </a:p>
          <a:p>
            <a:pPr lvl="1" eaLnBrk="1" hangingPunct="1"/>
            <a:r>
              <a:rPr lang="en-US" altLang="en-US" smtClean="0"/>
              <a:t>13% of the world’s population is undernourished</a:t>
            </a:r>
          </a:p>
          <a:p>
            <a:pPr eaLnBrk="1" hangingPunct="1"/>
            <a:r>
              <a:rPr lang="en-US" altLang="en-US" smtClean="0"/>
              <a:t>Obesity</a:t>
            </a:r>
          </a:p>
        </p:txBody>
      </p:sp>
      <p:pic>
        <p:nvPicPr>
          <p:cNvPr id="61444" name="Picture 4" descr="C:\Users\Gary\Desktop\Gary's Files\Teaching\GCC\BIO102 - Human Biology Online\Ch14 - Digestive - Nutrition\14_Labeled_Images\14_20Figure-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275" y="3468688"/>
            <a:ext cx="7751763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4528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 descr="Strip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0"/>
            <a:ext cx="9144000" cy="73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Disorders of the Digestive System</a:t>
            </a:r>
          </a:p>
        </p:txBody>
      </p:sp>
      <p:sp>
        <p:nvSpPr>
          <p:cNvPr id="61443" name="Rectangle 8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396875" y="1009650"/>
            <a:ext cx="5002213" cy="546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mtClean="0"/>
              <a:t>Eating disorders</a:t>
            </a:r>
          </a:p>
          <a:p>
            <a:pPr lvl="1" eaLnBrk="1" hangingPunct="1"/>
            <a:r>
              <a:rPr lang="en-US" altLang="en-US" smtClean="0"/>
              <a:t>Anorexia nervosa</a:t>
            </a:r>
          </a:p>
          <a:p>
            <a:pPr lvl="2" eaLnBrk="1" hangingPunct="1"/>
            <a:r>
              <a:rPr lang="en-US" altLang="en-US" smtClean="0"/>
              <a:t>excessive dieting</a:t>
            </a:r>
          </a:p>
          <a:p>
            <a:pPr lvl="1" eaLnBrk="1" hangingPunct="1"/>
            <a:r>
              <a:rPr lang="en-US" altLang="en-US" smtClean="0"/>
              <a:t>Bulimia</a:t>
            </a:r>
          </a:p>
          <a:p>
            <a:pPr lvl="2" eaLnBrk="1" hangingPunct="1"/>
            <a:r>
              <a:rPr lang="en-US" altLang="en-US" smtClean="0"/>
              <a:t>binge eating followed by purging behaviors</a:t>
            </a:r>
          </a:p>
        </p:txBody>
      </p:sp>
      <p:pic>
        <p:nvPicPr>
          <p:cNvPr id="4101" name="Picture 2" descr="C:\Users\Gary\Desktop\Gary's Files\Teaching\GCC\BIO102 - Human Biology Online\Ch14 - Digestive - Nutrition\14_Labeled_Images\14_21Figure-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338" y="1458913"/>
            <a:ext cx="2444750" cy="486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6407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8|21.5|12|45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0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3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3"/>
</p:tagLst>
</file>

<file path=ppt/theme/theme1.xml><?xml version="1.0" encoding="utf-8"?>
<a:theme xmlns:a="http://schemas.openxmlformats.org/drawingml/2006/main" name="Johnson_6e_PPT_template-blank">
  <a:themeElements>
    <a:clrScheme name="Johnson_6e_PPT_template-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blank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lnDef>
  </a:objectDefaults>
  <a:extraClrSchemeLst>
    <a:extraClrScheme>
      <a:clrScheme name="Johnson_6e_PPT_template-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 HD:Applications:Microsoft Office 2004:Templates:My Templates:Johnson_6e_PPT_template-blank.pot</Template>
  <TotalTime>6287</TotalTime>
  <Words>133</Words>
  <Application>Microsoft Office PowerPoint</Application>
  <PresentationFormat>On-screen Show (4:3)</PresentationFormat>
  <Paragraphs>34</Paragraphs>
  <Slides>4</Slides>
  <Notes>4</Notes>
  <HiddenSlides>0</HiddenSlides>
  <MMClips>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Johnson_6e_PPT_template-blank</vt:lpstr>
      <vt:lpstr>Disorders of the GI Tract</vt:lpstr>
      <vt:lpstr>Disorders of Accessory Organs</vt:lpstr>
      <vt:lpstr>Disorders of the Digestive System</vt:lpstr>
      <vt:lpstr>Disorders of the Digestive System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Gary</dc:creator>
  <cp:lastModifiedBy>gglaser</cp:lastModifiedBy>
  <cp:revision>417</cp:revision>
  <cp:lastPrinted>2002-04-29T18:54:29Z</cp:lastPrinted>
  <dcterms:created xsi:type="dcterms:W3CDTF">2000-12-11T01:39:32Z</dcterms:created>
  <dcterms:modified xsi:type="dcterms:W3CDTF">2016-08-31T16:20:36Z</dcterms:modified>
</cp:coreProperties>
</file>