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5" r:id="rId1"/>
  </p:sldMasterIdLst>
  <p:notesMasterIdLst>
    <p:notesMasterId r:id="rId7"/>
  </p:notesMasterIdLst>
  <p:handoutMasterIdLst>
    <p:handoutMasterId r:id="rId8"/>
  </p:handoutMasterIdLst>
  <p:sldIdLst>
    <p:sldId id="441" r:id="rId2"/>
    <p:sldId id="442" r:id="rId3"/>
    <p:sldId id="443" r:id="rId4"/>
    <p:sldId id="444" r:id="rId5"/>
    <p:sldId id="447" r:id="rId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08" autoAdjust="0"/>
    <p:restoredTop sz="88781" autoAdjust="0"/>
  </p:normalViewPr>
  <p:slideViewPr>
    <p:cSldViewPr snapToGrid="0">
      <p:cViewPr>
        <p:scale>
          <a:sx n="90" d="100"/>
          <a:sy n="90" d="100"/>
        </p:scale>
        <p:origin x="-618" y="-522"/>
      </p:cViewPr>
      <p:guideLst>
        <p:guide orient="horz" pos="1005"/>
        <p:guide orient="horz" pos="1065"/>
        <p:guide pos="2880"/>
        <p:guide pos="319"/>
        <p:guide pos="2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046D9945-DEA0-489E-A07A-6B04704D6C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7410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5A7EDE00-D349-48DB-9334-A5BD09B21A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4628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1DCAAC80-14D0-4333-A970-2B49A5DABFCC}" type="slidenum">
              <a:rPr lang="en-US" altLang="en-US" sz="1200" smtClean="0"/>
              <a:pPr/>
              <a:t>4</a:t>
            </a:fld>
            <a:endParaRPr lang="en-US" altLang="en-US" sz="1200" smtClean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8484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673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110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987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0692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826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91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604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5256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6651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7425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3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4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1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 descr="Strip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733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altLang="en-US" smtClean="0"/>
              <a:t>Vitamins Are Essential for Normal Function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type="body" idx="1"/>
          </p:nvPr>
        </p:nvSpPr>
        <p:spPr bwMode="auto">
          <a:xfrm>
            <a:off x="396875" y="1128713"/>
            <a:ext cx="8305800" cy="4956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mtClean="0"/>
              <a:t>At least 13 different vitamins</a:t>
            </a:r>
          </a:p>
          <a:p>
            <a:pPr eaLnBrk="1" hangingPunct="1"/>
            <a:r>
              <a:rPr lang="en-US" altLang="en-US" smtClean="0"/>
              <a:t>Two groups</a:t>
            </a:r>
          </a:p>
          <a:p>
            <a:pPr lvl="1" eaLnBrk="1" hangingPunct="1"/>
            <a:r>
              <a:rPr lang="en-US" altLang="en-US" smtClean="0"/>
              <a:t>Fat soluble </a:t>
            </a:r>
          </a:p>
          <a:p>
            <a:pPr lvl="2" eaLnBrk="1" hangingPunct="1"/>
            <a:r>
              <a:rPr lang="en-US" altLang="en-US" smtClean="0"/>
              <a:t>Vitamins A, D, E &amp; K</a:t>
            </a:r>
          </a:p>
          <a:p>
            <a:pPr lvl="2" eaLnBrk="1" hangingPunct="1"/>
            <a:r>
              <a:rPr lang="en-US" altLang="en-US" smtClean="0"/>
              <a:t>Absorbed with fats and stored in adipose tissue</a:t>
            </a:r>
          </a:p>
          <a:p>
            <a:pPr lvl="1" eaLnBrk="1" hangingPunct="1"/>
            <a:r>
              <a:rPr lang="en-US" altLang="en-US" smtClean="0"/>
              <a:t>Water soluble </a:t>
            </a:r>
          </a:p>
          <a:p>
            <a:pPr lvl="2" eaLnBrk="1" hangingPunct="1"/>
            <a:r>
              <a:rPr lang="en-US" altLang="en-US" smtClean="0"/>
              <a:t>Vitamins B complex &amp; C</a:t>
            </a:r>
          </a:p>
          <a:p>
            <a:pPr lvl="2" eaLnBrk="1" hangingPunct="1"/>
            <a:r>
              <a:rPr lang="en-US" altLang="en-US" smtClean="0"/>
              <a:t>Stored only briefly</a:t>
            </a:r>
          </a:p>
          <a:p>
            <a:pPr lvl="2" eaLnBrk="1" hangingPunct="1"/>
            <a:r>
              <a:rPr lang="en-US" altLang="en-US" smtClean="0"/>
              <a:t>Must be consumed on a regular basis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288"/>
    </mc:Choice>
    <mc:Fallback xmlns="">
      <p:transition spd="slow" advTm="1182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 descr="Strip"/>
          <p:cNvSpPr>
            <a:spLocks noGrp="1"/>
          </p:cNvSpPr>
          <p:nvPr>
            <p:ph type="title" idx="4294967295"/>
          </p:nvPr>
        </p:nvSpPr>
        <p:spPr bwMode="auto">
          <a:xfrm>
            <a:off x="0" y="0"/>
            <a:ext cx="9144000" cy="128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Minerals: Essential Elements for Body Processes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396875" y="1474788"/>
            <a:ext cx="830580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/>
              <a:t>21 essential minerals</a:t>
            </a:r>
          </a:p>
          <a:p>
            <a:pPr eaLnBrk="1" hangingPunct="1"/>
            <a:r>
              <a:rPr lang="en-US" altLang="en-US" smtClean="0"/>
              <a:t>Roles</a:t>
            </a:r>
          </a:p>
          <a:p>
            <a:pPr lvl="1" eaLnBrk="1" hangingPunct="1"/>
            <a:r>
              <a:rPr lang="en-US" altLang="en-US" smtClean="0"/>
              <a:t>Ions in blood plasma and cell cytoplasm</a:t>
            </a:r>
          </a:p>
          <a:p>
            <a:pPr lvl="2" eaLnBrk="1" hangingPunct="1"/>
            <a:r>
              <a:rPr lang="en-US" altLang="en-US" smtClean="0"/>
              <a:t>sodium, potassium, chloride, etc.</a:t>
            </a:r>
          </a:p>
          <a:p>
            <a:pPr lvl="1" eaLnBrk="1" hangingPunct="1"/>
            <a:r>
              <a:rPr lang="en-US" altLang="en-US" smtClean="0"/>
              <a:t>Chemical structure of bone</a:t>
            </a:r>
          </a:p>
          <a:p>
            <a:pPr lvl="2" eaLnBrk="1" hangingPunct="1"/>
            <a:r>
              <a:rPr lang="en-US" altLang="en-US" smtClean="0"/>
              <a:t>calcium, phosphorus</a:t>
            </a:r>
          </a:p>
          <a:p>
            <a:pPr lvl="1" eaLnBrk="1" hangingPunct="1"/>
            <a:r>
              <a:rPr lang="en-US" altLang="en-US" smtClean="0"/>
              <a:t>Nerve and muscle activity</a:t>
            </a:r>
          </a:p>
          <a:p>
            <a:pPr lvl="2" eaLnBrk="1" hangingPunct="1"/>
            <a:r>
              <a:rPr lang="en-US" altLang="en-US" smtClean="0"/>
              <a:t>sodium, potassium, calcium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994"/>
    </mc:Choice>
    <mc:Fallback xmlns="">
      <p:transition spd="slow" advTm="809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 descr="Strip"/>
          <p:cNvSpPr>
            <a:spLocks noGrp="1"/>
          </p:cNvSpPr>
          <p:nvPr>
            <p:ph type="title" idx="4294967295"/>
          </p:nvPr>
        </p:nvSpPr>
        <p:spPr bwMode="auto">
          <a:xfrm>
            <a:off x="0" y="0"/>
            <a:ext cx="9144000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Fiber Benefits the Colon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188913" y="1139825"/>
            <a:ext cx="8821737" cy="495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/>
              <a:t>Vegetables, fruits, grains</a:t>
            </a:r>
          </a:p>
          <a:p>
            <a:pPr eaLnBrk="1" hangingPunct="1"/>
            <a:r>
              <a:rPr lang="en-US" altLang="en-US" smtClean="0"/>
              <a:t>Indigestible material</a:t>
            </a:r>
          </a:p>
          <a:p>
            <a:pPr lvl="1" eaLnBrk="1" hangingPunct="1"/>
            <a:r>
              <a:rPr lang="en-US" altLang="en-US" smtClean="0"/>
              <a:t>contributes bulk to feces </a:t>
            </a:r>
          </a:p>
          <a:p>
            <a:pPr eaLnBrk="1" hangingPunct="1"/>
            <a:r>
              <a:rPr lang="en-US" altLang="en-US" smtClean="0"/>
              <a:t>Problems with a low-fiber diet</a:t>
            </a:r>
          </a:p>
          <a:p>
            <a:pPr lvl="1" eaLnBrk="1" hangingPunct="1"/>
            <a:r>
              <a:rPr lang="en-US" altLang="en-US" smtClean="0"/>
              <a:t>Contributes to chronic constipation &amp; hemorrhoids</a:t>
            </a:r>
          </a:p>
          <a:p>
            <a:pPr lvl="1" eaLnBrk="1" hangingPunct="1"/>
            <a:r>
              <a:rPr lang="en-US" altLang="en-US" smtClean="0"/>
              <a:t>May be associated with higher risk of colon cancer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758"/>
    </mc:Choice>
    <mc:Fallback xmlns="">
      <p:transition spd="slow" advTm="967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 descr="Strip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0"/>
            <a:ext cx="9144000" cy="128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Weight Control: Energy Consumed Versus Energy Spent</a:t>
            </a:r>
          </a:p>
        </p:txBody>
      </p:sp>
      <p:sp>
        <p:nvSpPr>
          <p:cNvPr id="55299" name="Rectangle 5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96875" y="1435100"/>
            <a:ext cx="830580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/>
              <a:t>Basic metabolic rate (BMR)</a:t>
            </a:r>
          </a:p>
          <a:p>
            <a:pPr lvl="1" eaLnBrk="1" hangingPunct="1"/>
            <a:r>
              <a:rPr lang="en-US" altLang="en-US" smtClean="0"/>
              <a:t>Number of calories needed </a:t>
            </a:r>
          </a:p>
          <a:p>
            <a:pPr lvl="2" eaLnBrk="1" hangingPunct="1"/>
            <a:r>
              <a:rPr lang="en-US" altLang="en-US" smtClean="0"/>
              <a:t>Excess intake leads to increased storage (weight)</a:t>
            </a:r>
          </a:p>
          <a:p>
            <a:pPr lvl="1" eaLnBrk="1" hangingPunct="1"/>
            <a:r>
              <a:rPr lang="en-US" altLang="en-US" smtClean="0"/>
              <a:t>Influencing factors</a:t>
            </a:r>
          </a:p>
          <a:p>
            <a:pPr lvl="2" eaLnBrk="1" hangingPunct="1"/>
            <a:r>
              <a:rPr lang="en-US" altLang="en-US" smtClean="0"/>
              <a:t>Gender and body composition</a:t>
            </a:r>
          </a:p>
          <a:p>
            <a:pPr lvl="2" eaLnBrk="1" hangingPunct="1"/>
            <a:r>
              <a:rPr lang="en-US" altLang="en-US" smtClean="0"/>
              <a:t>Age</a:t>
            </a:r>
          </a:p>
          <a:p>
            <a:pPr lvl="2" eaLnBrk="1" hangingPunct="1"/>
            <a:r>
              <a:rPr lang="en-US" altLang="en-US" smtClean="0"/>
              <a:t>Health</a:t>
            </a:r>
          </a:p>
          <a:p>
            <a:pPr lvl="2" eaLnBrk="1" hangingPunct="1"/>
            <a:r>
              <a:rPr lang="en-US" altLang="en-US" smtClean="0"/>
              <a:t>Stress</a:t>
            </a:r>
          </a:p>
          <a:p>
            <a:pPr lvl="2" eaLnBrk="1" hangingPunct="1"/>
            <a:r>
              <a:rPr lang="en-US" altLang="en-US" smtClean="0"/>
              <a:t>Food intake</a:t>
            </a:r>
          </a:p>
          <a:p>
            <a:pPr lvl="2" eaLnBrk="1" hangingPunct="1"/>
            <a:r>
              <a:rPr lang="en-US" altLang="en-US" smtClean="0"/>
              <a:t>Genetics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2856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8" descr="14_18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1"/>
          <a:stretch>
            <a:fillRect/>
          </a:stretch>
        </p:blipFill>
        <p:spPr bwMode="auto">
          <a:xfrm>
            <a:off x="938213" y="136525"/>
            <a:ext cx="7265987" cy="641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39"/>
          <p:cNvSpPr>
            <a:spLocks noChangeArrowheads="1"/>
          </p:cNvSpPr>
          <p:nvPr/>
        </p:nvSpPr>
        <p:spPr bwMode="auto">
          <a:xfrm>
            <a:off x="1282700" y="5526088"/>
            <a:ext cx="7286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800" b="1">
                <a:cs typeface="Arial" charset="0"/>
              </a:rPr>
              <a:t>4'10"</a:t>
            </a:r>
          </a:p>
        </p:txBody>
      </p:sp>
      <p:sp>
        <p:nvSpPr>
          <p:cNvPr id="10244" name="Rectangle 40"/>
          <p:cNvSpPr>
            <a:spLocks noChangeArrowheads="1"/>
          </p:cNvSpPr>
          <p:nvPr/>
        </p:nvSpPr>
        <p:spPr bwMode="auto">
          <a:xfrm>
            <a:off x="1282700" y="5124450"/>
            <a:ext cx="6016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800" b="1">
                <a:cs typeface="Arial" charset="0"/>
              </a:rPr>
              <a:t>5'0"</a:t>
            </a:r>
          </a:p>
        </p:txBody>
      </p:sp>
      <p:sp>
        <p:nvSpPr>
          <p:cNvPr id="10245" name="Rectangle 41"/>
          <p:cNvSpPr>
            <a:spLocks noChangeArrowheads="1"/>
          </p:cNvSpPr>
          <p:nvPr/>
        </p:nvSpPr>
        <p:spPr bwMode="auto">
          <a:xfrm>
            <a:off x="1282700" y="4572000"/>
            <a:ext cx="609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800" b="1">
                <a:cs typeface="Arial" charset="0"/>
              </a:rPr>
              <a:t>5‘2"</a:t>
            </a:r>
          </a:p>
        </p:txBody>
      </p:sp>
      <p:sp>
        <p:nvSpPr>
          <p:cNvPr id="10246" name="Rectangle 42"/>
          <p:cNvSpPr>
            <a:spLocks noChangeArrowheads="1"/>
          </p:cNvSpPr>
          <p:nvPr/>
        </p:nvSpPr>
        <p:spPr bwMode="auto">
          <a:xfrm>
            <a:off x="1282700" y="4084638"/>
            <a:ext cx="609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800" b="1">
                <a:cs typeface="Arial" charset="0"/>
              </a:rPr>
              <a:t>5‘4"</a:t>
            </a:r>
          </a:p>
        </p:txBody>
      </p:sp>
      <p:sp>
        <p:nvSpPr>
          <p:cNvPr id="10247" name="Rectangle 43"/>
          <p:cNvSpPr>
            <a:spLocks noChangeArrowheads="1"/>
          </p:cNvSpPr>
          <p:nvPr/>
        </p:nvSpPr>
        <p:spPr bwMode="auto">
          <a:xfrm>
            <a:off x="1282700" y="3568700"/>
            <a:ext cx="609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800" b="1">
                <a:cs typeface="Arial" charset="0"/>
              </a:rPr>
              <a:t>5‘6"</a:t>
            </a:r>
          </a:p>
        </p:txBody>
      </p:sp>
      <p:sp>
        <p:nvSpPr>
          <p:cNvPr id="10248" name="Rectangle 44"/>
          <p:cNvSpPr>
            <a:spLocks noChangeArrowheads="1"/>
          </p:cNvSpPr>
          <p:nvPr/>
        </p:nvSpPr>
        <p:spPr bwMode="auto">
          <a:xfrm>
            <a:off x="1282700" y="3067050"/>
            <a:ext cx="609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800" b="1">
                <a:cs typeface="Arial" charset="0"/>
              </a:rPr>
              <a:t>5‘8"</a:t>
            </a:r>
          </a:p>
        </p:txBody>
      </p:sp>
      <p:sp>
        <p:nvSpPr>
          <p:cNvPr id="10249" name="Rectangle 45"/>
          <p:cNvSpPr>
            <a:spLocks noChangeArrowheads="1"/>
          </p:cNvSpPr>
          <p:nvPr/>
        </p:nvSpPr>
        <p:spPr bwMode="auto">
          <a:xfrm>
            <a:off x="1282700" y="2573338"/>
            <a:ext cx="736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800" b="1">
                <a:cs typeface="Arial" charset="0"/>
              </a:rPr>
              <a:t>5‘10"</a:t>
            </a:r>
          </a:p>
        </p:txBody>
      </p:sp>
      <p:sp>
        <p:nvSpPr>
          <p:cNvPr id="10250" name="Rectangle 46"/>
          <p:cNvSpPr>
            <a:spLocks noChangeArrowheads="1"/>
          </p:cNvSpPr>
          <p:nvPr/>
        </p:nvSpPr>
        <p:spPr bwMode="auto">
          <a:xfrm>
            <a:off x="1282700" y="2044700"/>
            <a:ext cx="609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800" b="1">
                <a:cs typeface="Arial" charset="0"/>
              </a:rPr>
              <a:t>6‘0"</a:t>
            </a:r>
          </a:p>
        </p:txBody>
      </p:sp>
      <p:sp>
        <p:nvSpPr>
          <p:cNvPr id="10251" name="Rectangle 47"/>
          <p:cNvSpPr>
            <a:spLocks noChangeArrowheads="1"/>
          </p:cNvSpPr>
          <p:nvPr/>
        </p:nvSpPr>
        <p:spPr bwMode="auto">
          <a:xfrm>
            <a:off x="1282700" y="1555750"/>
            <a:ext cx="609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800" b="1">
                <a:cs typeface="Arial" charset="0"/>
              </a:rPr>
              <a:t>6‘2"</a:t>
            </a:r>
          </a:p>
        </p:txBody>
      </p:sp>
      <p:sp>
        <p:nvSpPr>
          <p:cNvPr id="10252" name="Rectangle 48"/>
          <p:cNvSpPr>
            <a:spLocks noChangeArrowheads="1"/>
          </p:cNvSpPr>
          <p:nvPr/>
        </p:nvSpPr>
        <p:spPr bwMode="auto">
          <a:xfrm>
            <a:off x="1282700" y="1073150"/>
            <a:ext cx="609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800" b="1">
                <a:cs typeface="Arial" charset="0"/>
              </a:rPr>
              <a:t>6‘4"</a:t>
            </a:r>
          </a:p>
        </p:txBody>
      </p:sp>
      <p:sp>
        <p:nvSpPr>
          <p:cNvPr id="10253" name="Rectangle 49"/>
          <p:cNvSpPr>
            <a:spLocks noChangeArrowheads="1"/>
          </p:cNvSpPr>
          <p:nvPr/>
        </p:nvSpPr>
        <p:spPr bwMode="auto">
          <a:xfrm>
            <a:off x="1282700" y="533400"/>
            <a:ext cx="609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800" b="1">
                <a:cs typeface="Arial" charset="0"/>
              </a:rPr>
              <a:t>6‘6"</a:t>
            </a:r>
          </a:p>
        </p:txBody>
      </p:sp>
      <p:sp>
        <p:nvSpPr>
          <p:cNvPr id="10254" name="Rectangle 50"/>
          <p:cNvSpPr>
            <a:spLocks noChangeArrowheads="1"/>
          </p:cNvSpPr>
          <p:nvPr/>
        </p:nvSpPr>
        <p:spPr bwMode="auto">
          <a:xfrm>
            <a:off x="1797050" y="5799138"/>
            <a:ext cx="438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800" b="1">
                <a:cs typeface="Arial" charset="0"/>
              </a:rPr>
              <a:t>50</a:t>
            </a:r>
          </a:p>
        </p:txBody>
      </p:sp>
      <p:sp>
        <p:nvSpPr>
          <p:cNvPr id="10255" name="Rectangle 51"/>
          <p:cNvSpPr>
            <a:spLocks noChangeArrowheads="1"/>
          </p:cNvSpPr>
          <p:nvPr/>
        </p:nvSpPr>
        <p:spPr bwMode="auto">
          <a:xfrm>
            <a:off x="2414588" y="5799138"/>
            <a:ext cx="438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800" b="1">
                <a:cs typeface="Arial" charset="0"/>
              </a:rPr>
              <a:t>75</a:t>
            </a:r>
          </a:p>
        </p:txBody>
      </p:sp>
      <p:sp>
        <p:nvSpPr>
          <p:cNvPr id="10256" name="Rectangle 52"/>
          <p:cNvSpPr>
            <a:spLocks noChangeArrowheads="1"/>
          </p:cNvSpPr>
          <p:nvPr/>
        </p:nvSpPr>
        <p:spPr bwMode="auto">
          <a:xfrm>
            <a:off x="3008313" y="5799138"/>
            <a:ext cx="565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800" b="1">
                <a:cs typeface="Arial" charset="0"/>
              </a:rPr>
              <a:t>100</a:t>
            </a:r>
          </a:p>
        </p:txBody>
      </p:sp>
      <p:sp>
        <p:nvSpPr>
          <p:cNvPr id="10257" name="Rectangle 53"/>
          <p:cNvSpPr>
            <a:spLocks noChangeArrowheads="1"/>
          </p:cNvSpPr>
          <p:nvPr/>
        </p:nvSpPr>
        <p:spPr bwMode="auto">
          <a:xfrm>
            <a:off x="3697288" y="5799138"/>
            <a:ext cx="565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800" b="1">
                <a:cs typeface="Arial" charset="0"/>
              </a:rPr>
              <a:t>125</a:t>
            </a:r>
          </a:p>
        </p:txBody>
      </p:sp>
      <p:sp>
        <p:nvSpPr>
          <p:cNvPr id="10258" name="Rectangle 54"/>
          <p:cNvSpPr>
            <a:spLocks noChangeArrowheads="1"/>
          </p:cNvSpPr>
          <p:nvPr/>
        </p:nvSpPr>
        <p:spPr bwMode="auto">
          <a:xfrm>
            <a:off x="4356100" y="5799138"/>
            <a:ext cx="565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800" b="1">
                <a:cs typeface="Arial" charset="0"/>
              </a:rPr>
              <a:t>150</a:t>
            </a:r>
          </a:p>
        </p:txBody>
      </p:sp>
      <p:sp>
        <p:nvSpPr>
          <p:cNvPr id="10259" name="Rectangle 55"/>
          <p:cNvSpPr>
            <a:spLocks noChangeArrowheads="1"/>
          </p:cNvSpPr>
          <p:nvPr/>
        </p:nvSpPr>
        <p:spPr bwMode="auto">
          <a:xfrm>
            <a:off x="5018088" y="5799138"/>
            <a:ext cx="565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800" b="1">
                <a:cs typeface="Arial" charset="0"/>
              </a:rPr>
              <a:t>175</a:t>
            </a:r>
          </a:p>
        </p:txBody>
      </p:sp>
      <p:sp>
        <p:nvSpPr>
          <p:cNvPr id="10260" name="Rectangle 56"/>
          <p:cNvSpPr>
            <a:spLocks noChangeArrowheads="1"/>
          </p:cNvSpPr>
          <p:nvPr/>
        </p:nvSpPr>
        <p:spPr bwMode="auto">
          <a:xfrm>
            <a:off x="5691188" y="5799138"/>
            <a:ext cx="565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800" b="1">
                <a:cs typeface="Arial" charset="0"/>
              </a:rPr>
              <a:t>200</a:t>
            </a:r>
          </a:p>
        </p:txBody>
      </p:sp>
      <p:sp>
        <p:nvSpPr>
          <p:cNvPr id="10261" name="Rectangle 57"/>
          <p:cNvSpPr>
            <a:spLocks noChangeArrowheads="1"/>
          </p:cNvSpPr>
          <p:nvPr/>
        </p:nvSpPr>
        <p:spPr bwMode="auto">
          <a:xfrm>
            <a:off x="6353175" y="5799138"/>
            <a:ext cx="565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800" b="1">
                <a:cs typeface="Arial" charset="0"/>
              </a:rPr>
              <a:t>225</a:t>
            </a:r>
          </a:p>
        </p:txBody>
      </p:sp>
      <p:sp>
        <p:nvSpPr>
          <p:cNvPr id="10262" name="Rectangle 58"/>
          <p:cNvSpPr>
            <a:spLocks noChangeArrowheads="1"/>
          </p:cNvSpPr>
          <p:nvPr/>
        </p:nvSpPr>
        <p:spPr bwMode="auto">
          <a:xfrm>
            <a:off x="7018338" y="5799138"/>
            <a:ext cx="565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800" b="1">
                <a:cs typeface="Arial" charset="0"/>
              </a:rPr>
              <a:t>250</a:t>
            </a:r>
          </a:p>
        </p:txBody>
      </p:sp>
      <p:sp>
        <p:nvSpPr>
          <p:cNvPr id="10263" name="Rectangle 59"/>
          <p:cNvSpPr>
            <a:spLocks noChangeArrowheads="1"/>
          </p:cNvSpPr>
          <p:nvPr/>
        </p:nvSpPr>
        <p:spPr bwMode="auto">
          <a:xfrm>
            <a:off x="3956050" y="6223000"/>
            <a:ext cx="2055813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700" b="1">
                <a:cs typeface="Arial" charset="0"/>
              </a:rPr>
              <a:t>Weight in pounds </a:t>
            </a:r>
          </a:p>
        </p:txBody>
      </p:sp>
      <p:sp>
        <p:nvSpPr>
          <p:cNvPr id="10264" name="Rectangle 60"/>
          <p:cNvSpPr>
            <a:spLocks noChangeArrowheads="1"/>
          </p:cNvSpPr>
          <p:nvPr/>
        </p:nvSpPr>
        <p:spPr bwMode="auto">
          <a:xfrm>
            <a:off x="2619375" y="1338263"/>
            <a:ext cx="1338263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500" b="1">
                <a:cs typeface="Arial" charset="0"/>
              </a:rPr>
              <a:t>Underweight</a:t>
            </a:r>
          </a:p>
        </p:txBody>
      </p:sp>
      <p:sp>
        <p:nvSpPr>
          <p:cNvPr id="10265" name="Rectangle 61"/>
          <p:cNvSpPr>
            <a:spLocks noChangeArrowheads="1"/>
          </p:cNvSpPr>
          <p:nvPr/>
        </p:nvSpPr>
        <p:spPr bwMode="auto">
          <a:xfrm>
            <a:off x="4516438" y="1338263"/>
            <a:ext cx="1528762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500" b="1">
                <a:cs typeface="Arial" charset="0"/>
              </a:rPr>
              <a:t>Healthy weight</a:t>
            </a:r>
          </a:p>
        </p:txBody>
      </p:sp>
      <p:sp>
        <p:nvSpPr>
          <p:cNvPr id="10266" name="Rectangle 62"/>
          <p:cNvSpPr>
            <a:spLocks noChangeArrowheads="1"/>
          </p:cNvSpPr>
          <p:nvPr/>
        </p:nvSpPr>
        <p:spPr bwMode="auto">
          <a:xfrm>
            <a:off x="5972175" y="1338263"/>
            <a:ext cx="1222375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500" b="1">
                <a:cs typeface="Arial" charset="0"/>
              </a:rPr>
              <a:t>Overweight</a:t>
            </a:r>
          </a:p>
        </p:txBody>
      </p:sp>
      <p:sp>
        <p:nvSpPr>
          <p:cNvPr id="10267" name="Rectangle 63"/>
          <p:cNvSpPr>
            <a:spLocks noChangeArrowheads="1"/>
          </p:cNvSpPr>
          <p:nvPr/>
        </p:nvSpPr>
        <p:spPr bwMode="auto">
          <a:xfrm>
            <a:off x="7267575" y="1338263"/>
            <a:ext cx="766763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500" b="1">
                <a:cs typeface="Arial" charset="0"/>
              </a:rPr>
              <a:t>Obese</a:t>
            </a:r>
          </a:p>
        </p:txBody>
      </p:sp>
      <p:sp>
        <p:nvSpPr>
          <p:cNvPr id="10268" name="Rectangle 64"/>
          <p:cNvSpPr>
            <a:spLocks noChangeArrowheads="1"/>
          </p:cNvSpPr>
          <p:nvPr/>
        </p:nvSpPr>
        <p:spPr bwMode="auto">
          <a:xfrm>
            <a:off x="3676650" y="84138"/>
            <a:ext cx="2559050" cy="35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700" b="1">
                <a:cs typeface="Arial" charset="0"/>
              </a:rPr>
              <a:t>Body mass index (BMI)</a:t>
            </a:r>
          </a:p>
        </p:txBody>
      </p:sp>
      <p:sp>
        <p:nvSpPr>
          <p:cNvPr id="10269" name="Rectangle 65"/>
          <p:cNvSpPr>
            <a:spLocks noChangeArrowheads="1"/>
          </p:cNvSpPr>
          <p:nvPr/>
        </p:nvSpPr>
        <p:spPr bwMode="auto">
          <a:xfrm>
            <a:off x="4529138" y="395288"/>
            <a:ext cx="628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800" b="1">
                <a:cs typeface="Arial" charset="0"/>
              </a:rPr>
              <a:t>18.5</a:t>
            </a:r>
          </a:p>
        </p:txBody>
      </p:sp>
      <p:sp>
        <p:nvSpPr>
          <p:cNvPr id="10270" name="Rectangle 66"/>
          <p:cNvSpPr>
            <a:spLocks noChangeArrowheads="1"/>
          </p:cNvSpPr>
          <p:nvPr/>
        </p:nvSpPr>
        <p:spPr bwMode="auto">
          <a:xfrm>
            <a:off x="6172200" y="395288"/>
            <a:ext cx="438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800" b="1">
                <a:cs typeface="Arial" charset="0"/>
              </a:rPr>
              <a:t>25</a:t>
            </a:r>
          </a:p>
        </p:txBody>
      </p:sp>
      <p:sp>
        <p:nvSpPr>
          <p:cNvPr id="10271" name="Rectangle 67"/>
          <p:cNvSpPr>
            <a:spLocks noChangeArrowheads="1"/>
          </p:cNvSpPr>
          <p:nvPr/>
        </p:nvSpPr>
        <p:spPr bwMode="auto">
          <a:xfrm>
            <a:off x="7372350" y="395288"/>
            <a:ext cx="438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800" b="1">
                <a:cs typeface="Arial" charset="0"/>
              </a:rPr>
              <a:t>30</a:t>
            </a:r>
          </a:p>
        </p:txBody>
      </p:sp>
      <p:sp>
        <p:nvSpPr>
          <p:cNvPr id="10272" name="Rectangle 68"/>
          <p:cNvSpPr>
            <a:spLocks noChangeArrowheads="1"/>
          </p:cNvSpPr>
          <p:nvPr/>
        </p:nvSpPr>
        <p:spPr bwMode="auto">
          <a:xfrm rot="-5400000">
            <a:off x="628650" y="3109913"/>
            <a:ext cx="855663" cy="35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700" b="1">
                <a:cs typeface="Arial" charset="0"/>
              </a:rPr>
              <a:t>Height</a:t>
            </a:r>
          </a:p>
        </p:txBody>
      </p:sp>
      <p:sp>
        <p:nvSpPr>
          <p:cNvPr id="10273" name="Rectangle 69"/>
          <p:cNvSpPr>
            <a:spLocks noChangeArrowheads="1"/>
          </p:cNvSpPr>
          <p:nvPr/>
        </p:nvSpPr>
        <p:spPr bwMode="auto">
          <a:xfrm>
            <a:off x="7705725" y="5795963"/>
            <a:ext cx="565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eaLnBrk="1" hangingPunct="1"/>
            <a:r>
              <a:rPr lang="en-US" altLang="en-US" sz="1800" b="1">
                <a:cs typeface="Arial" charset="0"/>
              </a:rPr>
              <a:t>275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647"/>
    </mc:Choice>
    <mc:Fallback xmlns="">
      <p:transition spd="slow" advTm="1126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3|2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5|41.7|8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8.7"/>
</p:tagLst>
</file>

<file path=ppt/theme/theme1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 HD:Applications:Microsoft Office 2004:Templates:My Templates:Johnson_6e_PPT_template-blank.pot</Template>
  <TotalTime>6270</TotalTime>
  <Words>215</Words>
  <Application>Microsoft Office PowerPoint</Application>
  <PresentationFormat>On-screen Show (4:3)</PresentationFormat>
  <Paragraphs>69</Paragraphs>
  <Slides>5</Slides>
  <Notes>5</Notes>
  <HiddenSlides>0</HiddenSlides>
  <MMClips>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Johnson_6e_PPT_template-blank</vt:lpstr>
      <vt:lpstr>Vitamins Are Essential for Normal Function</vt:lpstr>
      <vt:lpstr>Minerals: Essential Elements for Body Processes</vt:lpstr>
      <vt:lpstr>Fiber Benefits the Colon</vt:lpstr>
      <vt:lpstr>Weight Control: Energy Consumed Versus Energy Spent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gglaser</cp:lastModifiedBy>
  <cp:revision>419</cp:revision>
  <cp:lastPrinted>2002-04-29T18:54:29Z</cp:lastPrinted>
  <dcterms:created xsi:type="dcterms:W3CDTF">2000-12-11T01:39:32Z</dcterms:created>
  <dcterms:modified xsi:type="dcterms:W3CDTF">2016-08-31T16:17:49Z</dcterms:modified>
</cp:coreProperties>
</file>