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5" r:id="rId1"/>
  </p:sldMasterIdLst>
  <p:notesMasterIdLst>
    <p:notesMasterId r:id="rId7"/>
  </p:notesMasterIdLst>
  <p:handoutMasterIdLst>
    <p:handoutMasterId r:id="rId8"/>
  </p:handoutMasterIdLst>
  <p:sldIdLst>
    <p:sldId id="434" r:id="rId2"/>
    <p:sldId id="435" r:id="rId3"/>
    <p:sldId id="436" r:id="rId4"/>
    <p:sldId id="438" r:id="rId5"/>
    <p:sldId id="439" r:id="rId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08" autoAdjust="0"/>
    <p:restoredTop sz="88781" autoAdjust="0"/>
  </p:normalViewPr>
  <p:slideViewPr>
    <p:cSldViewPr snapToGrid="0">
      <p:cViewPr>
        <p:scale>
          <a:sx n="110" d="100"/>
          <a:sy n="110" d="100"/>
        </p:scale>
        <p:origin x="-18" y="-24"/>
      </p:cViewPr>
      <p:guideLst>
        <p:guide orient="horz" pos="1005"/>
        <p:guide orient="horz" pos="1065"/>
        <p:guide pos="2880"/>
        <p:guide pos="319"/>
        <p:guide pos="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046D9945-DEA0-489E-A07A-6B04704D6C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7410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5A7EDE00-D349-48DB-9334-A5BD09B21A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4628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8484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673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110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987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0692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826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91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604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5256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6651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7425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3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2" Type="http://schemas.microsoft.com/office/2007/relationships/media" Target="../media/media5.wav"/><Relationship Id="rId1" Type="http://schemas.openxmlformats.org/officeDocument/2006/relationships/tags" Target="../tags/tag4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" descr="Strip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733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altLang="en-US" smtClean="0"/>
              <a:t>Nutrition: You Are What You Eat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type="body" idx="1"/>
          </p:nvPr>
        </p:nvSpPr>
        <p:spPr bwMode="auto">
          <a:xfrm>
            <a:off x="396875" y="949325"/>
            <a:ext cx="8388350" cy="4956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609600" indent="-609600" eaLnBrk="1" hangingPunct="1">
              <a:lnSpc>
                <a:spcPct val="95000"/>
              </a:lnSpc>
              <a:spcBef>
                <a:spcPct val="15000"/>
              </a:spcBef>
              <a:buFontTx/>
              <a:buNone/>
            </a:pPr>
            <a:r>
              <a:rPr lang="en-US" altLang="en-US" sz="2800" smtClean="0"/>
              <a:t>Recommendations for a healthy diet include</a:t>
            </a:r>
          </a:p>
          <a:p>
            <a:pPr marL="609600" indent="-609600" eaLnBrk="1" hangingPunct="1">
              <a:lnSpc>
                <a:spcPct val="95000"/>
              </a:lnSpc>
              <a:spcBef>
                <a:spcPct val="15000"/>
              </a:spcBef>
            </a:pPr>
            <a:r>
              <a:rPr lang="en-US" altLang="en-US" sz="2800" smtClean="0"/>
              <a:t>Eat a variety of foods</a:t>
            </a:r>
          </a:p>
          <a:p>
            <a:pPr marL="609600" indent="-609600" eaLnBrk="1" hangingPunct="1">
              <a:lnSpc>
                <a:spcPct val="95000"/>
              </a:lnSpc>
              <a:spcBef>
                <a:spcPct val="15000"/>
              </a:spcBef>
            </a:pPr>
            <a:r>
              <a:rPr lang="en-US" altLang="en-US" sz="2800" smtClean="0"/>
              <a:t>Maintain a healthy weight</a:t>
            </a:r>
          </a:p>
          <a:p>
            <a:pPr marL="609600" indent="-609600" eaLnBrk="1" hangingPunct="1">
              <a:lnSpc>
                <a:spcPct val="95000"/>
              </a:lnSpc>
              <a:spcBef>
                <a:spcPct val="15000"/>
              </a:spcBef>
            </a:pPr>
            <a:r>
              <a:rPr lang="en-US" altLang="en-US" sz="2800" smtClean="0"/>
              <a:t>Eat plenty of fruits, vegetables and whole grains</a:t>
            </a:r>
          </a:p>
          <a:p>
            <a:pPr marL="609600" indent="-609600" eaLnBrk="1" hangingPunct="1">
              <a:lnSpc>
                <a:spcPct val="95000"/>
              </a:lnSpc>
              <a:spcBef>
                <a:spcPct val="15000"/>
              </a:spcBef>
            </a:pPr>
            <a:r>
              <a:rPr lang="en-US" altLang="en-US" sz="2800" smtClean="0"/>
              <a:t>Choose a diet low in cholesterol and saturated fat</a:t>
            </a:r>
          </a:p>
          <a:p>
            <a:pPr marL="609600" indent="-609600" eaLnBrk="1" hangingPunct="1">
              <a:lnSpc>
                <a:spcPct val="95000"/>
              </a:lnSpc>
              <a:spcBef>
                <a:spcPct val="15000"/>
              </a:spcBef>
            </a:pPr>
            <a:r>
              <a:rPr lang="en-US" altLang="en-US" sz="2800" smtClean="0"/>
              <a:t>Use sugar only in moderation</a:t>
            </a:r>
          </a:p>
          <a:p>
            <a:pPr marL="609600" indent="-609600" eaLnBrk="1" hangingPunct="1">
              <a:lnSpc>
                <a:spcPct val="95000"/>
              </a:lnSpc>
              <a:spcBef>
                <a:spcPct val="15000"/>
              </a:spcBef>
            </a:pPr>
            <a:r>
              <a:rPr lang="en-US" altLang="en-US" sz="2800" smtClean="0"/>
              <a:t>Consume salt and sodium in moderation</a:t>
            </a:r>
          </a:p>
          <a:p>
            <a:pPr marL="609600" indent="-609600" eaLnBrk="1" hangingPunct="1">
              <a:lnSpc>
                <a:spcPct val="95000"/>
              </a:lnSpc>
              <a:spcBef>
                <a:spcPct val="15000"/>
              </a:spcBef>
            </a:pPr>
            <a:r>
              <a:rPr lang="en-US" altLang="en-US" sz="2800" smtClean="0"/>
              <a:t>If consuming alcohol, drink in moderation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2715"/>
    </mc:Choice>
    <mc:Fallback xmlns="">
      <p:transition spd="slow" advTm="2627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1" descr="14_16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5"/>
          <a:stretch>
            <a:fillRect/>
          </a:stretch>
        </p:blipFill>
        <p:spPr bwMode="auto">
          <a:xfrm>
            <a:off x="1184275" y="136525"/>
            <a:ext cx="6773863" cy="643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22" descr="14_16Figure-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874"/>
          <a:stretch>
            <a:fillRect/>
          </a:stretch>
        </p:blipFill>
        <p:spPr bwMode="auto">
          <a:xfrm>
            <a:off x="1184275" y="136525"/>
            <a:ext cx="6773863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23"/>
          <p:cNvSpPr>
            <a:spLocks noChangeArrowheads="1"/>
          </p:cNvSpPr>
          <p:nvPr/>
        </p:nvSpPr>
        <p:spPr bwMode="auto">
          <a:xfrm>
            <a:off x="1200150" y="4152900"/>
            <a:ext cx="10731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1400" b="1">
                <a:solidFill>
                  <a:schemeClr val="bg1"/>
                </a:solidFill>
              </a:rPr>
              <a:t>GRAINS</a:t>
            </a:r>
          </a:p>
          <a:p>
            <a:pPr algn="ctr"/>
            <a:r>
              <a:rPr lang="en-US" altLang="en-US" sz="1000" b="1">
                <a:solidFill>
                  <a:schemeClr val="bg1"/>
                </a:solidFill>
              </a:rPr>
              <a:t>Make half your</a:t>
            </a:r>
          </a:p>
          <a:p>
            <a:pPr algn="ctr"/>
            <a:r>
              <a:rPr lang="en-US" altLang="en-US" sz="1000" b="1">
                <a:solidFill>
                  <a:schemeClr val="bg1"/>
                </a:solidFill>
              </a:rPr>
              <a:t>grains whole</a:t>
            </a:r>
          </a:p>
        </p:txBody>
      </p:sp>
      <p:sp>
        <p:nvSpPr>
          <p:cNvPr id="2053" name="Rectangle 24"/>
          <p:cNvSpPr>
            <a:spLocks noChangeArrowheads="1"/>
          </p:cNvSpPr>
          <p:nvPr/>
        </p:nvSpPr>
        <p:spPr bwMode="auto">
          <a:xfrm>
            <a:off x="2235200" y="4159250"/>
            <a:ext cx="13890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1400" b="1">
                <a:solidFill>
                  <a:schemeClr val="bg1"/>
                </a:solidFill>
              </a:rPr>
              <a:t>VEGETABLES</a:t>
            </a:r>
          </a:p>
          <a:p>
            <a:pPr algn="ctr"/>
            <a:r>
              <a:rPr lang="en-US" altLang="en-US" sz="1000" b="1">
                <a:solidFill>
                  <a:schemeClr val="bg1"/>
                </a:solidFill>
              </a:rPr>
              <a:t>Vary your veggies</a:t>
            </a:r>
          </a:p>
        </p:txBody>
      </p:sp>
      <p:sp>
        <p:nvSpPr>
          <p:cNvPr id="2054" name="Rectangle 25"/>
          <p:cNvSpPr>
            <a:spLocks noChangeArrowheads="1"/>
          </p:cNvSpPr>
          <p:nvPr/>
        </p:nvSpPr>
        <p:spPr bwMode="auto">
          <a:xfrm>
            <a:off x="3506788" y="4149725"/>
            <a:ext cx="1101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1400" b="1">
                <a:solidFill>
                  <a:schemeClr val="bg1"/>
                </a:solidFill>
              </a:rPr>
              <a:t>FRUITS</a:t>
            </a:r>
          </a:p>
          <a:p>
            <a:pPr algn="ctr"/>
            <a:r>
              <a:rPr lang="en-US" altLang="en-US" sz="1000" b="1">
                <a:solidFill>
                  <a:schemeClr val="bg1"/>
                </a:solidFill>
              </a:rPr>
              <a:t>Focus on fruits</a:t>
            </a:r>
          </a:p>
        </p:txBody>
      </p:sp>
      <p:sp>
        <p:nvSpPr>
          <p:cNvPr id="2055" name="Rectangle 26"/>
          <p:cNvSpPr>
            <a:spLocks noChangeArrowheads="1"/>
          </p:cNvSpPr>
          <p:nvPr/>
        </p:nvSpPr>
        <p:spPr bwMode="auto">
          <a:xfrm>
            <a:off x="4487863" y="4149725"/>
            <a:ext cx="1101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1400" b="1">
                <a:solidFill>
                  <a:schemeClr val="bg1"/>
                </a:solidFill>
              </a:rPr>
              <a:t>OILS</a:t>
            </a:r>
          </a:p>
          <a:p>
            <a:pPr algn="ctr"/>
            <a:r>
              <a:rPr lang="en-US" altLang="en-US" sz="1000" b="1">
                <a:solidFill>
                  <a:schemeClr val="bg1"/>
                </a:solidFill>
              </a:rPr>
              <a:t>Know your fats</a:t>
            </a:r>
          </a:p>
        </p:txBody>
      </p:sp>
      <p:sp>
        <p:nvSpPr>
          <p:cNvPr id="2056" name="Rectangle 27"/>
          <p:cNvSpPr>
            <a:spLocks noChangeArrowheads="1"/>
          </p:cNvSpPr>
          <p:nvPr/>
        </p:nvSpPr>
        <p:spPr bwMode="auto">
          <a:xfrm>
            <a:off x="5487988" y="4165600"/>
            <a:ext cx="12573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1400" b="1">
                <a:solidFill>
                  <a:schemeClr val="bg1"/>
                </a:solidFill>
              </a:rPr>
              <a:t>MILK</a:t>
            </a:r>
          </a:p>
          <a:p>
            <a:pPr algn="ctr"/>
            <a:r>
              <a:rPr lang="en-US" altLang="en-US" sz="1000" b="1">
                <a:solidFill>
                  <a:schemeClr val="bg1"/>
                </a:solidFill>
              </a:rPr>
              <a:t>Get your calcium-</a:t>
            </a:r>
          </a:p>
          <a:p>
            <a:pPr algn="ctr"/>
            <a:r>
              <a:rPr lang="en-US" altLang="en-US" sz="1000" b="1">
                <a:solidFill>
                  <a:schemeClr val="bg1"/>
                </a:solidFill>
              </a:rPr>
              <a:t>rich foods</a:t>
            </a:r>
          </a:p>
        </p:txBody>
      </p:sp>
      <p:sp>
        <p:nvSpPr>
          <p:cNvPr id="2057" name="Rectangle 28"/>
          <p:cNvSpPr>
            <a:spLocks noChangeArrowheads="1"/>
          </p:cNvSpPr>
          <p:nvPr/>
        </p:nvSpPr>
        <p:spPr bwMode="auto">
          <a:xfrm>
            <a:off x="6626225" y="4160838"/>
            <a:ext cx="1306513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US" altLang="en-US" sz="1400" b="1">
                <a:solidFill>
                  <a:schemeClr val="bg1"/>
                </a:solidFill>
              </a:rPr>
              <a:t>MEAT &amp; </a:t>
            </a:r>
          </a:p>
          <a:p>
            <a:pPr algn="ctr">
              <a:lnSpc>
                <a:spcPct val="95000"/>
              </a:lnSpc>
            </a:pPr>
            <a:r>
              <a:rPr lang="en-US" altLang="en-US" sz="1400" b="1">
                <a:solidFill>
                  <a:schemeClr val="bg1"/>
                </a:solidFill>
              </a:rPr>
              <a:t>BEANS</a:t>
            </a:r>
          </a:p>
          <a:p>
            <a:pPr algn="ctr">
              <a:lnSpc>
                <a:spcPct val="95000"/>
              </a:lnSpc>
            </a:pPr>
            <a:r>
              <a:rPr lang="en-US" altLang="en-US" sz="1000" b="1">
                <a:solidFill>
                  <a:schemeClr val="bg1"/>
                </a:solidFill>
              </a:rPr>
              <a:t>Go lean on protein</a:t>
            </a:r>
          </a:p>
        </p:txBody>
      </p:sp>
      <p:sp>
        <p:nvSpPr>
          <p:cNvPr id="2058" name="Rectangle 29"/>
          <p:cNvSpPr>
            <a:spLocks noChangeArrowheads="1"/>
          </p:cNvSpPr>
          <p:nvPr/>
        </p:nvSpPr>
        <p:spPr bwMode="auto">
          <a:xfrm>
            <a:off x="1143000" y="4938713"/>
            <a:ext cx="1219200" cy="148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000" b="1"/>
              <a:t>Eat at least 3 oz.</a:t>
            </a:r>
          </a:p>
          <a:p>
            <a:pPr>
              <a:lnSpc>
                <a:spcPct val="90000"/>
              </a:lnSpc>
            </a:pPr>
            <a:r>
              <a:rPr lang="en-US" altLang="en-US" sz="1000" b="1"/>
              <a:t>of whole-grain breads, cereal, crackers, rice, or pasta every day.</a:t>
            </a:r>
          </a:p>
          <a:p>
            <a:pPr>
              <a:lnSpc>
                <a:spcPct val="90000"/>
              </a:lnSpc>
            </a:pPr>
            <a:endParaRPr lang="en-US" altLang="en-US" sz="1000" b="1"/>
          </a:p>
          <a:p>
            <a:pPr>
              <a:lnSpc>
                <a:spcPct val="95000"/>
              </a:lnSpc>
            </a:pPr>
            <a:r>
              <a:rPr lang="en-US" altLang="en-US" sz="1000" b="1"/>
              <a:t>Look for “whole” before the grain name on the list of ingredients.</a:t>
            </a:r>
          </a:p>
        </p:txBody>
      </p:sp>
      <p:sp>
        <p:nvSpPr>
          <p:cNvPr id="2059" name="Rectangle 30"/>
          <p:cNvSpPr>
            <a:spLocks noChangeArrowheads="1"/>
          </p:cNvSpPr>
          <p:nvPr/>
        </p:nvSpPr>
        <p:spPr bwMode="auto">
          <a:xfrm>
            <a:off x="2235200" y="4749800"/>
            <a:ext cx="138430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000" b="1"/>
              <a:t>Eat more dark- green veggies.</a:t>
            </a:r>
          </a:p>
          <a:p>
            <a:pPr>
              <a:lnSpc>
                <a:spcPct val="90000"/>
              </a:lnSpc>
            </a:pPr>
            <a:endParaRPr lang="en-US" altLang="en-US" sz="1000" b="1"/>
          </a:p>
          <a:p>
            <a:pPr>
              <a:lnSpc>
                <a:spcPct val="90000"/>
              </a:lnSpc>
            </a:pPr>
            <a:r>
              <a:rPr lang="en-US" altLang="en-US" sz="1000" b="1"/>
              <a:t>Eat more orange veggies.</a:t>
            </a:r>
          </a:p>
          <a:p>
            <a:pPr>
              <a:lnSpc>
                <a:spcPct val="90000"/>
              </a:lnSpc>
            </a:pPr>
            <a:endParaRPr lang="en-US" altLang="en-US" sz="1000" b="1"/>
          </a:p>
          <a:p>
            <a:pPr>
              <a:lnSpc>
                <a:spcPct val="95000"/>
              </a:lnSpc>
            </a:pPr>
            <a:r>
              <a:rPr lang="en-US" altLang="en-US" sz="1000" b="1"/>
              <a:t>Eat more dry beans and peas.</a:t>
            </a:r>
          </a:p>
        </p:txBody>
      </p:sp>
      <p:sp>
        <p:nvSpPr>
          <p:cNvPr id="2060" name="Rectangle 31"/>
          <p:cNvSpPr>
            <a:spLocks noChangeArrowheads="1"/>
          </p:cNvSpPr>
          <p:nvPr/>
        </p:nvSpPr>
        <p:spPr bwMode="auto">
          <a:xfrm>
            <a:off x="3536950" y="4752975"/>
            <a:ext cx="990600" cy="141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000" b="1"/>
              <a:t>Eat a variety of fruits.</a:t>
            </a:r>
          </a:p>
          <a:p>
            <a:pPr>
              <a:lnSpc>
                <a:spcPct val="90000"/>
              </a:lnSpc>
            </a:pPr>
            <a:endParaRPr lang="en-US" altLang="en-US" sz="1000" b="1"/>
          </a:p>
          <a:p>
            <a:pPr>
              <a:lnSpc>
                <a:spcPct val="85000"/>
              </a:lnSpc>
            </a:pPr>
            <a:r>
              <a:rPr lang="en-US" altLang="en-US" sz="1000" b="1"/>
              <a:t>Choose fresh, frozen, canned, or dried fruit.</a:t>
            </a:r>
          </a:p>
          <a:p>
            <a:pPr>
              <a:lnSpc>
                <a:spcPct val="85000"/>
              </a:lnSpc>
            </a:pPr>
            <a:endParaRPr lang="en-US" altLang="en-US" sz="1000" b="1"/>
          </a:p>
          <a:p>
            <a:pPr>
              <a:lnSpc>
                <a:spcPct val="85000"/>
              </a:lnSpc>
            </a:pPr>
            <a:r>
              <a:rPr lang="en-US" altLang="en-US" sz="1000" b="1"/>
              <a:t>Go easy on fruit juices.</a:t>
            </a:r>
          </a:p>
        </p:txBody>
      </p:sp>
      <p:sp>
        <p:nvSpPr>
          <p:cNvPr id="2061" name="Rectangle 32"/>
          <p:cNvSpPr>
            <a:spLocks noChangeArrowheads="1"/>
          </p:cNvSpPr>
          <p:nvPr/>
        </p:nvSpPr>
        <p:spPr bwMode="auto">
          <a:xfrm>
            <a:off x="4481513" y="4751388"/>
            <a:ext cx="1085850" cy="165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1000" b="1"/>
              <a:t>Make the most of your fat sources from fish, nuts, and vegetable oils.</a:t>
            </a:r>
          </a:p>
          <a:p>
            <a:pPr>
              <a:lnSpc>
                <a:spcPct val="85000"/>
              </a:lnSpc>
            </a:pPr>
            <a:endParaRPr lang="en-US" altLang="en-US" sz="1000" b="1"/>
          </a:p>
          <a:p>
            <a:pPr>
              <a:lnSpc>
                <a:spcPct val="85000"/>
              </a:lnSpc>
            </a:pPr>
            <a:r>
              <a:rPr lang="en-US" altLang="en-US" sz="1000" b="1"/>
              <a:t>Limit your solid fats like butter, stick margarine, shortening, and lard.</a:t>
            </a:r>
          </a:p>
        </p:txBody>
      </p:sp>
      <p:sp>
        <p:nvSpPr>
          <p:cNvPr id="2062" name="Rectangle 33"/>
          <p:cNvSpPr>
            <a:spLocks noChangeArrowheads="1"/>
          </p:cNvSpPr>
          <p:nvPr/>
        </p:nvSpPr>
        <p:spPr bwMode="auto">
          <a:xfrm>
            <a:off x="5543550" y="4965700"/>
            <a:ext cx="1085850" cy="150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1000" b="1"/>
              <a:t>Go low-fat or fat-free.</a:t>
            </a:r>
          </a:p>
          <a:p>
            <a:pPr>
              <a:lnSpc>
                <a:spcPct val="80000"/>
              </a:lnSpc>
            </a:pPr>
            <a:endParaRPr lang="en-US" altLang="en-US" sz="1000" b="1"/>
          </a:p>
          <a:p>
            <a:pPr>
              <a:lnSpc>
                <a:spcPct val="85000"/>
              </a:lnSpc>
            </a:pPr>
            <a:r>
              <a:rPr lang="en-US" altLang="en-US" sz="1000" b="1"/>
              <a:t>If you don't or can't consume milk, choose lactose-free products or other</a:t>
            </a:r>
          </a:p>
          <a:p>
            <a:pPr>
              <a:lnSpc>
                <a:spcPct val="85000"/>
              </a:lnSpc>
            </a:pPr>
            <a:r>
              <a:rPr lang="en-US" altLang="en-US" sz="1000" b="1"/>
              <a:t>calcium-rich sources.</a:t>
            </a:r>
          </a:p>
        </p:txBody>
      </p:sp>
      <p:sp>
        <p:nvSpPr>
          <p:cNvPr id="2063" name="Rectangle 34"/>
          <p:cNvSpPr>
            <a:spLocks noChangeArrowheads="1"/>
          </p:cNvSpPr>
          <p:nvPr/>
        </p:nvSpPr>
        <p:spPr bwMode="auto">
          <a:xfrm>
            <a:off x="6584950" y="4924425"/>
            <a:ext cx="141605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1000" b="1"/>
              <a:t>Choose low-fat or lean meats and poultry.</a:t>
            </a:r>
          </a:p>
          <a:p>
            <a:pPr>
              <a:lnSpc>
                <a:spcPct val="85000"/>
              </a:lnSpc>
            </a:pPr>
            <a:endParaRPr lang="en-US" altLang="en-US" sz="1000" b="1"/>
          </a:p>
          <a:p>
            <a:pPr>
              <a:lnSpc>
                <a:spcPct val="85000"/>
              </a:lnSpc>
            </a:pPr>
            <a:r>
              <a:rPr lang="en-US" altLang="en-US" sz="1000" b="1"/>
              <a:t>Bake it, broil it, or grill it.</a:t>
            </a:r>
          </a:p>
          <a:p>
            <a:pPr>
              <a:lnSpc>
                <a:spcPct val="85000"/>
              </a:lnSpc>
            </a:pPr>
            <a:endParaRPr lang="en-US" altLang="en-US" sz="1000" b="1"/>
          </a:p>
          <a:p>
            <a:pPr>
              <a:lnSpc>
                <a:spcPct val="85000"/>
              </a:lnSpc>
            </a:pPr>
            <a:r>
              <a:rPr lang="en-US" altLang="en-US" sz="1000" b="1"/>
              <a:t>Vary your choices— with more fish, beans, peas, nuts, and seeds.</a:t>
            </a:r>
          </a:p>
        </p:txBody>
      </p:sp>
      <p:sp>
        <p:nvSpPr>
          <p:cNvPr id="2064" name="Rectangle 35"/>
          <p:cNvSpPr>
            <a:spLocks noChangeArrowheads="1"/>
          </p:cNvSpPr>
          <p:nvPr/>
        </p:nvSpPr>
        <p:spPr bwMode="auto">
          <a:xfrm>
            <a:off x="3492500" y="4148138"/>
            <a:ext cx="1101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1400" b="1">
                <a:solidFill>
                  <a:schemeClr val="bg1"/>
                </a:solidFill>
              </a:rPr>
              <a:t>FRUITS</a:t>
            </a:r>
          </a:p>
          <a:p>
            <a:pPr algn="ctr"/>
            <a:r>
              <a:rPr lang="en-US" altLang="en-US" sz="1000" b="1">
                <a:solidFill>
                  <a:schemeClr val="bg1"/>
                </a:solidFill>
              </a:rPr>
              <a:t>Focus on fruits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1904"/>
    </mc:Choice>
    <mc:Fallback xmlns="">
      <p:transition spd="slow" advTm="3019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 descr="Strip"/>
          <p:cNvSpPr>
            <a:spLocks noGrp="1"/>
          </p:cNvSpPr>
          <p:nvPr>
            <p:ph type="title" idx="4294967295"/>
          </p:nvPr>
        </p:nvSpPr>
        <p:spPr bwMode="auto">
          <a:xfrm>
            <a:off x="0" y="0"/>
            <a:ext cx="9144000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Carbohydrates: A Major Energy Source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396875" y="1139825"/>
            <a:ext cx="8305800" cy="495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/>
              <a:t>Body’s primary source of energy</a:t>
            </a:r>
          </a:p>
          <a:p>
            <a:pPr eaLnBrk="1" hangingPunct="1"/>
            <a:r>
              <a:rPr lang="en-US" altLang="en-US" smtClean="0"/>
              <a:t>45–65% of caloric intake should be carbohydrates</a:t>
            </a:r>
          </a:p>
          <a:p>
            <a:pPr eaLnBrk="1" hangingPunct="1"/>
            <a:r>
              <a:rPr lang="en-US" altLang="en-US" smtClean="0"/>
              <a:t>Simple carbohydrates</a:t>
            </a:r>
          </a:p>
          <a:p>
            <a:pPr lvl="1" eaLnBrk="1" hangingPunct="1"/>
            <a:r>
              <a:rPr lang="en-US" altLang="en-US" smtClean="0"/>
              <a:t>sugars</a:t>
            </a:r>
          </a:p>
          <a:p>
            <a:pPr eaLnBrk="1" hangingPunct="1"/>
            <a:r>
              <a:rPr lang="en-US" altLang="en-US" smtClean="0"/>
              <a:t>Complex carbohydrates</a:t>
            </a:r>
          </a:p>
          <a:p>
            <a:pPr lvl="1" eaLnBrk="1" hangingPunct="1"/>
            <a:r>
              <a:rPr lang="en-US" altLang="en-US" smtClean="0"/>
              <a:t>starch, glycogen, fiber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535"/>
    </mc:Choice>
    <mc:Fallback xmlns="">
      <p:transition spd="slow" advTm="935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 descr="Strip"/>
          <p:cNvSpPr>
            <a:spLocks noGrp="1"/>
          </p:cNvSpPr>
          <p:nvPr>
            <p:ph type="title" idx="4294967295"/>
          </p:nvPr>
        </p:nvSpPr>
        <p:spPr bwMode="auto">
          <a:xfrm>
            <a:off x="0" y="0"/>
            <a:ext cx="9144000" cy="128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Lipids: Essential Cell Components and Energy Sources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396875" y="1195388"/>
            <a:ext cx="8897938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400"/>
              </a:spcBef>
            </a:pPr>
            <a:r>
              <a:rPr lang="en-US" altLang="en-US" smtClean="0"/>
              <a:t>Saturated fats </a:t>
            </a:r>
          </a:p>
          <a:p>
            <a:pPr lvl="1" eaLnBrk="1" hangingPunct="1">
              <a:spcBef>
                <a:spcPts val="400"/>
              </a:spcBef>
            </a:pPr>
            <a:r>
              <a:rPr lang="en-US" altLang="en-US" smtClean="0"/>
              <a:t>Meat, dairy products, palm kernel oil</a:t>
            </a:r>
          </a:p>
          <a:p>
            <a:pPr lvl="1" eaLnBrk="1" hangingPunct="1">
              <a:spcBef>
                <a:spcPts val="400"/>
              </a:spcBef>
            </a:pPr>
            <a:r>
              <a:rPr lang="en-US" altLang="en-US" smtClean="0"/>
              <a:t>Tend to raise LDL (“bad”) cholesterol </a:t>
            </a:r>
          </a:p>
          <a:p>
            <a:pPr eaLnBrk="1" hangingPunct="1">
              <a:spcBef>
                <a:spcPts val="400"/>
              </a:spcBef>
            </a:pPr>
            <a:r>
              <a:rPr lang="en-US" altLang="en-US" smtClean="0"/>
              <a:t>Unsaturated fats</a:t>
            </a:r>
          </a:p>
          <a:p>
            <a:pPr lvl="1" eaLnBrk="1" hangingPunct="1">
              <a:spcBef>
                <a:spcPts val="400"/>
              </a:spcBef>
            </a:pPr>
            <a:r>
              <a:rPr lang="en-US" altLang="en-US" smtClean="0"/>
              <a:t>Plant sources, olive, safflower, corn, canola oils</a:t>
            </a:r>
          </a:p>
          <a:p>
            <a:pPr lvl="1" eaLnBrk="1" hangingPunct="1">
              <a:spcBef>
                <a:spcPts val="400"/>
              </a:spcBef>
            </a:pPr>
            <a:r>
              <a:rPr lang="en-US" altLang="en-US" smtClean="0"/>
              <a:t>Certain cold water fish (omega-3 fatty acids)</a:t>
            </a:r>
          </a:p>
          <a:p>
            <a:pPr lvl="1" eaLnBrk="1" hangingPunct="1">
              <a:spcBef>
                <a:spcPts val="400"/>
              </a:spcBef>
            </a:pPr>
            <a:r>
              <a:rPr lang="en-US" altLang="en-US" smtClean="0"/>
              <a:t>Tend to lower LDL (“bad”) cholesterol</a:t>
            </a:r>
          </a:p>
          <a:p>
            <a:pPr eaLnBrk="1" hangingPunct="1">
              <a:spcBef>
                <a:spcPts val="400"/>
              </a:spcBef>
            </a:pPr>
            <a:r>
              <a:rPr lang="en-US" altLang="en-US" smtClean="0"/>
              <a:t>Trans fats </a:t>
            </a:r>
          </a:p>
          <a:p>
            <a:pPr lvl="1" eaLnBrk="1" hangingPunct="1">
              <a:spcBef>
                <a:spcPts val="400"/>
              </a:spcBef>
            </a:pPr>
            <a:r>
              <a:rPr lang="en-US" altLang="en-US" smtClean="0"/>
              <a:t>Produced by hydrogenation of vegetable oils</a:t>
            </a:r>
          </a:p>
          <a:p>
            <a:pPr lvl="1" eaLnBrk="1" hangingPunct="1">
              <a:spcBef>
                <a:spcPts val="400"/>
              </a:spcBef>
            </a:pPr>
            <a:r>
              <a:rPr lang="en-US" altLang="en-US" smtClean="0"/>
              <a:t>Raise LDL cholesterol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533"/>
    </mc:Choice>
    <mc:Fallback xmlns="">
      <p:transition spd="slow" advTm="1605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 descr="Strip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723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altLang="en-US" sz="3500" smtClean="0"/>
              <a:t>Proteins: Bodies Building Blocks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type="body" idx="1"/>
          </p:nvPr>
        </p:nvSpPr>
        <p:spPr bwMode="auto">
          <a:xfrm>
            <a:off x="396875" y="973138"/>
            <a:ext cx="8305800" cy="5103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2800" smtClean="0"/>
              <a:t>20 different amino acids</a:t>
            </a:r>
          </a:p>
          <a:p>
            <a:pPr lvl="1" eaLnBrk="1" hangingPunct="1"/>
            <a:r>
              <a:rPr lang="en-US" altLang="en-US" sz="2400" smtClean="0"/>
              <a:t>12 can be made by the human body</a:t>
            </a:r>
          </a:p>
          <a:p>
            <a:pPr lvl="1" eaLnBrk="1" hangingPunct="1"/>
            <a:r>
              <a:rPr lang="en-US" altLang="en-US" sz="2400" smtClean="0"/>
              <a:t>8 essential amino acids must be ingested in foods</a:t>
            </a:r>
          </a:p>
          <a:p>
            <a:pPr eaLnBrk="1" hangingPunct="1"/>
            <a:r>
              <a:rPr lang="en-US" altLang="en-US" sz="2800" smtClean="0"/>
              <a:t>Complete proteins</a:t>
            </a:r>
          </a:p>
          <a:p>
            <a:pPr lvl="1" eaLnBrk="1" hangingPunct="1"/>
            <a:r>
              <a:rPr lang="en-US" altLang="en-US" sz="2400" smtClean="0"/>
              <a:t>Contain all 20 amino acids</a:t>
            </a:r>
          </a:p>
          <a:p>
            <a:pPr lvl="1" eaLnBrk="1" hangingPunct="1"/>
            <a:r>
              <a:rPr lang="en-US" altLang="en-US" sz="2400" smtClean="0"/>
              <a:t>Most animal proteins</a:t>
            </a:r>
          </a:p>
          <a:p>
            <a:pPr lvl="1" eaLnBrk="1" hangingPunct="1"/>
            <a:r>
              <a:rPr lang="en-US" altLang="en-US" sz="2400" smtClean="0"/>
              <a:t>Soy protein</a:t>
            </a:r>
          </a:p>
          <a:p>
            <a:pPr eaLnBrk="1" hangingPunct="1"/>
            <a:r>
              <a:rPr lang="en-US" altLang="en-US" sz="2800" smtClean="0"/>
              <a:t>Incomplete proteins</a:t>
            </a:r>
          </a:p>
          <a:p>
            <a:pPr lvl="1" eaLnBrk="1" hangingPunct="1"/>
            <a:r>
              <a:rPr lang="en-US" altLang="en-US" sz="2400" smtClean="0"/>
              <a:t>Lack one or more essential amino acids</a:t>
            </a:r>
          </a:p>
          <a:p>
            <a:pPr lvl="1" eaLnBrk="1" hangingPunct="1"/>
            <a:r>
              <a:rPr lang="en-US" altLang="en-US" sz="2400" smtClean="0"/>
              <a:t>Many plant proteins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4649"/>
    </mc:Choice>
    <mc:Fallback xmlns="">
      <p:transition spd="slow" advTm="1846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4|14.1|21.4|20.7|37.8|25.4|70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1|34.9|4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4.1|54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0.8|51"/>
</p:tagLst>
</file>

<file path=ppt/theme/theme1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 HD:Applications:Microsoft Office 2004:Templates:My Templates:Johnson_6e_PPT_template-blank.pot</Template>
  <TotalTime>6271</TotalTime>
  <Words>403</Words>
  <Application>Microsoft Office PowerPoint</Application>
  <PresentationFormat>On-screen Show (4:3)</PresentationFormat>
  <Paragraphs>81</Paragraphs>
  <Slides>5</Slides>
  <Notes>5</Notes>
  <HiddenSlides>0</HiddenSlides>
  <MMClips>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Johnson_6e_PPT_template-blank</vt:lpstr>
      <vt:lpstr>Nutrition: You Are What You Eat</vt:lpstr>
      <vt:lpstr>PowerPoint Presentation</vt:lpstr>
      <vt:lpstr>Carbohydrates: A Major Energy Source</vt:lpstr>
      <vt:lpstr>Lipids: Essential Cell Components and Energy Sources</vt:lpstr>
      <vt:lpstr>Proteins: Bodies Building Blocks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gglaser</cp:lastModifiedBy>
  <cp:revision>418</cp:revision>
  <cp:lastPrinted>2002-04-29T18:54:29Z</cp:lastPrinted>
  <dcterms:created xsi:type="dcterms:W3CDTF">2000-12-11T01:39:32Z</dcterms:created>
  <dcterms:modified xsi:type="dcterms:W3CDTF">2016-08-31T16:18:49Z</dcterms:modified>
</cp:coreProperties>
</file>