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5" r:id="rId1"/>
  </p:sldMasterIdLst>
  <p:notesMasterIdLst>
    <p:notesMasterId r:id="rId7"/>
  </p:notesMasterIdLst>
  <p:handoutMasterIdLst>
    <p:handoutMasterId r:id="rId8"/>
  </p:handoutMasterIdLst>
  <p:sldIdLst>
    <p:sldId id="421" r:id="rId2"/>
    <p:sldId id="423" r:id="rId3"/>
    <p:sldId id="424" r:id="rId4"/>
    <p:sldId id="425" r:id="rId5"/>
    <p:sldId id="426" r:id="rId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05">
          <p15:clr>
            <a:srgbClr val="A4A3A4"/>
          </p15:clr>
        </p15:guide>
        <p15:guide id="2" orient="horz" pos="1065">
          <p15:clr>
            <a:srgbClr val="A4A3A4"/>
          </p15:clr>
        </p15:guide>
        <p15:guide id="3" pos="2880">
          <p15:clr>
            <a:srgbClr val="A4A3A4"/>
          </p15:clr>
        </p15:guide>
        <p15:guide id="4" pos="319">
          <p15:clr>
            <a:srgbClr val="A4A3A4"/>
          </p15:clr>
        </p15:guide>
        <p15:guide id="5" pos="2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08" autoAdjust="0"/>
    <p:restoredTop sz="88781" autoAdjust="0"/>
  </p:normalViewPr>
  <p:slideViewPr>
    <p:cSldViewPr snapToGrid="0">
      <p:cViewPr varScale="1">
        <p:scale>
          <a:sx n="130" d="100"/>
          <a:sy n="130" d="100"/>
        </p:scale>
        <p:origin x="1104" y="126"/>
      </p:cViewPr>
      <p:guideLst>
        <p:guide orient="horz" pos="1005"/>
        <p:guide orient="horz" pos="1065"/>
        <p:guide pos="2880"/>
        <p:guide pos="319"/>
        <p:guide pos="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A493915D-A24A-4C5D-BA3E-922CC9543D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7220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BBE19A1C-0448-427B-9624-C401280629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4673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F9EC3A2C-543F-4D46-8957-7305942B59BE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7740530A-3CCC-4601-B82B-53919C6EFAD9}" type="slidenum">
              <a:rPr lang="en-US" altLang="en-US" sz="1200" smtClean="0"/>
              <a:pPr/>
              <a:t>2</a:t>
            </a:fld>
            <a:endParaRPr lang="en-US" altLang="en-US" sz="120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67E431BB-AFE6-4DE3-B4C7-B4BEF0887632}" type="slidenum">
              <a:rPr lang="en-US" altLang="en-US" sz="1200" smtClean="0"/>
              <a:pPr/>
              <a:t>4</a:t>
            </a:fld>
            <a:endParaRPr lang="en-US" altLang="en-US" sz="120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5012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51019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9084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8823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1364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4532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5295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88980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7306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909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3528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7" Type="http://schemas.openxmlformats.org/officeDocument/2006/relationships/image" Target="../media/image1.png"/><Relationship Id="rId2" Type="http://schemas.microsoft.com/office/2007/relationships/media" Target="../media/media5.wav"/><Relationship Id="rId1" Type="http://schemas.openxmlformats.org/officeDocument/2006/relationships/tags" Target="../tags/tag3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 descr="Strip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0"/>
            <a:ext cx="9144000" cy="128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Accessory Organs Aid Digestion and Absorption</a:t>
            </a:r>
          </a:p>
        </p:txBody>
      </p:sp>
      <p:sp>
        <p:nvSpPr>
          <p:cNvPr id="31747" name="Rectangle 5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96875" y="1392238"/>
            <a:ext cx="85979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/>
              <a:t>Pancreas</a:t>
            </a:r>
          </a:p>
          <a:p>
            <a:pPr lvl="1" eaLnBrk="1" hangingPunct="1"/>
            <a:r>
              <a:rPr lang="en-US" altLang="en-US"/>
              <a:t>Secretes digestive enzymes and sodium bicarbonate</a:t>
            </a:r>
          </a:p>
          <a:p>
            <a:pPr lvl="1" eaLnBrk="1" hangingPunct="1"/>
            <a:r>
              <a:rPr lang="en-US" altLang="en-US"/>
              <a:t>Digestive enzymes include</a:t>
            </a:r>
          </a:p>
          <a:p>
            <a:pPr lvl="2" eaLnBrk="1" hangingPunct="1"/>
            <a:r>
              <a:rPr lang="en-US" altLang="en-US"/>
              <a:t>Trypsin &amp; Chymotrypsin</a:t>
            </a:r>
          </a:p>
          <a:p>
            <a:pPr lvl="3" eaLnBrk="1" hangingPunct="1"/>
            <a:r>
              <a:rPr lang="en-US" altLang="en-US"/>
              <a:t>Helps break down protein</a:t>
            </a:r>
          </a:p>
          <a:p>
            <a:pPr lvl="2" eaLnBrk="1" hangingPunct="1"/>
            <a:r>
              <a:rPr lang="en-US" altLang="en-US"/>
              <a:t>Pancreatic amylase</a:t>
            </a:r>
          </a:p>
          <a:p>
            <a:pPr lvl="3" eaLnBrk="1" hangingPunct="1"/>
            <a:r>
              <a:rPr lang="en-US" altLang="en-US"/>
              <a:t>Helps break down carbohydrates</a:t>
            </a:r>
          </a:p>
          <a:p>
            <a:pPr lvl="2" eaLnBrk="1" hangingPunct="1"/>
            <a:r>
              <a:rPr lang="en-US" altLang="en-US"/>
              <a:t>Lipase</a:t>
            </a:r>
          </a:p>
          <a:p>
            <a:pPr lvl="3" eaLnBrk="1" hangingPunct="1"/>
            <a:r>
              <a:rPr lang="en-US" altLang="en-US"/>
              <a:t>Helps break down lipids</a:t>
            </a:r>
          </a:p>
          <a:p>
            <a:pPr lvl="2" eaLnBrk="1" hangingPunct="1"/>
            <a:endParaRPr lang="en-US" altLang="en-US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4122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 descr="Strip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0"/>
            <a:ext cx="9144000" cy="128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Accessory Organs: Aid Digestion and Absorption</a:t>
            </a:r>
          </a:p>
        </p:txBody>
      </p:sp>
      <p:sp>
        <p:nvSpPr>
          <p:cNvPr id="33795" name="Rectangle 8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96875" y="1450975"/>
            <a:ext cx="830580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en-US" altLang="en-US"/>
              <a:t>Liver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/>
              <a:t>Produces </a:t>
            </a:r>
            <a:r>
              <a:rPr lang="en-US" altLang="en-US" b="1"/>
              <a:t>bile, </a:t>
            </a:r>
            <a:r>
              <a:rPr lang="en-US" altLang="en-US"/>
              <a:t>which emulsifies lipids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sz="2000"/>
              <a:t>Emulsify = separating lipid molecules to increase surface area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/>
              <a:t>Hepatic portal system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/>
              <a:t>Drains blood from the digestive tract to the liver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/>
              <a:t>Gallbladder 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/>
              <a:t>Concentrates and stores bile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21741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3" y="488950"/>
            <a:ext cx="8231187" cy="589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Freeform 15"/>
          <p:cNvSpPr>
            <a:spLocks/>
          </p:cNvSpPr>
          <p:nvPr/>
        </p:nvSpPr>
        <p:spPr bwMode="auto">
          <a:xfrm>
            <a:off x="6032500" y="4500563"/>
            <a:ext cx="285750" cy="527050"/>
          </a:xfrm>
          <a:custGeom>
            <a:avLst/>
            <a:gdLst>
              <a:gd name="T0" fmla="*/ 2147483647 w 180"/>
              <a:gd name="T1" fmla="*/ 2147483647 h 332"/>
              <a:gd name="T2" fmla="*/ 2147483647 w 180"/>
              <a:gd name="T3" fmla="*/ 2147483647 h 332"/>
              <a:gd name="T4" fmla="*/ 0 w 180"/>
              <a:gd name="T5" fmla="*/ 0 h 332"/>
              <a:gd name="T6" fmla="*/ 0 60000 65536"/>
              <a:gd name="T7" fmla="*/ 0 60000 65536"/>
              <a:gd name="T8" fmla="*/ 0 60000 65536"/>
              <a:gd name="T9" fmla="*/ 0 w 180"/>
              <a:gd name="T10" fmla="*/ 0 h 332"/>
              <a:gd name="T11" fmla="*/ 180 w 180"/>
              <a:gd name="T12" fmla="*/ 332 h 3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0" h="332">
                <a:moveTo>
                  <a:pt x="180" y="332"/>
                </a:moveTo>
                <a:lnTo>
                  <a:pt x="70" y="332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rgbClr val="231F2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6" name="Line 19"/>
          <p:cNvSpPr>
            <a:spLocks noChangeShapeType="1"/>
          </p:cNvSpPr>
          <p:nvPr/>
        </p:nvSpPr>
        <p:spPr bwMode="auto">
          <a:xfrm flipH="1">
            <a:off x="5670550" y="5307013"/>
            <a:ext cx="673100" cy="1587"/>
          </a:xfrm>
          <a:prstGeom prst="line">
            <a:avLst/>
          </a:prstGeom>
          <a:noFill/>
          <a:ln w="12700">
            <a:solidFill>
              <a:srgbClr val="231F2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7" name="Freeform 22"/>
          <p:cNvSpPr>
            <a:spLocks/>
          </p:cNvSpPr>
          <p:nvPr/>
        </p:nvSpPr>
        <p:spPr bwMode="auto">
          <a:xfrm>
            <a:off x="1782763" y="4116388"/>
            <a:ext cx="1146175" cy="1025525"/>
          </a:xfrm>
          <a:custGeom>
            <a:avLst/>
            <a:gdLst>
              <a:gd name="T0" fmla="*/ 0 w 722"/>
              <a:gd name="T1" fmla="*/ 2147483647 h 646"/>
              <a:gd name="T2" fmla="*/ 2147483647 w 722"/>
              <a:gd name="T3" fmla="*/ 2147483647 h 646"/>
              <a:gd name="T4" fmla="*/ 2147483647 w 722"/>
              <a:gd name="T5" fmla="*/ 0 h 646"/>
              <a:gd name="T6" fmla="*/ 0 60000 65536"/>
              <a:gd name="T7" fmla="*/ 0 60000 65536"/>
              <a:gd name="T8" fmla="*/ 0 60000 65536"/>
              <a:gd name="T9" fmla="*/ 0 w 722"/>
              <a:gd name="T10" fmla="*/ 0 h 646"/>
              <a:gd name="T11" fmla="*/ 722 w 722"/>
              <a:gd name="T12" fmla="*/ 646 h 6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22" h="646">
                <a:moveTo>
                  <a:pt x="0" y="646"/>
                </a:moveTo>
                <a:lnTo>
                  <a:pt x="152" y="646"/>
                </a:lnTo>
                <a:lnTo>
                  <a:pt x="722" y="0"/>
                </a:lnTo>
              </a:path>
            </a:pathLst>
          </a:custGeom>
          <a:noFill/>
          <a:ln w="12700">
            <a:solidFill>
              <a:srgbClr val="231F2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8" name="Freeform 25"/>
          <p:cNvSpPr>
            <a:spLocks/>
          </p:cNvSpPr>
          <p:nvPr/>
        </p:nvSpPr>
        <p:spPr bwMode="auto">
          <a:xfrm>
            <a:off x="3805238" y="2698750"/>
            <a:ext cx="2598737" cy="180975"/>
          </a:xfrm>
          <a:custGeom>
            <a:avLst/>
            <a:gdLst>
              <a:gd name="T0" fmla="*/ 0 w 1637"/>
              <a:gd name="T1" fmla="*/ 2147483647 h 114"/>
              <a:gd name="T2" fmla="*/ 2147483647 w 1637"/>
              <a:gd name="T3" fmla="*/ 0 h 114"/>
              <a:gd name="T4" fmla="*/ 2147483647 w 1637"/>
              <a:gd name="T5" fmla="*/ 0 h 114"/>
              <a:gd name="T6" fmla="*/ 0 60000 65536"/>
              <a:gd name="T7" fmla="*/ 0 60000 65536"/>
              <a:gd name="T8" fmla="*/ 0 60000 65536"/>
              <a:gd name="T9" fmla="*/ 0 w 1637"/>
              <a:gd name="T10" fmla="*/ 0 h 114"/>
              <a:gd name="T11" fmla="*/ 1637 w 1637"/>
              <a:gd name="T12" fmla="*/ 114 h 11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37" h="114">
                <a:moveTo>
                  <a:pt x="0" y="114"/>
                </a:moveTo>
                <a:lnTo>
                  <a:pt x="1523" y="0"/>
                </a:lnTo>
                <a:lnTo>
                  <a:pt x="1637" y="0"/>
                </a:lnTo>
              </a:path>
            </a:pathLst>
          </a:cu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9" name="Line 26"/>
          <p:cNvSpPr>
            <a:spLocks noChangeShapeType="1"/>
          </p:cNvSpPr>
          <p:nvPr/>
        </p:nvSpPr>
        <p:spPr bwMode="auto">
          <a:xfrm flipV="1">
            <a:off x="3789363" y="5764213"/>
            <a:ext cx="1587" cy="412750"/>
          </a:xfrm>
          <a:prstGeom prst="line">
            <a:avLst/>
          </a:prstGeom>
          <a:noFill/>
          <a:ln w="12700">
            <a:solidFill>
              <a:srgbClr val="231F2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0" name="Freeform 30"/>
          <p:cNvSpPr>
            <a:spLocks/>
          </p:cNvSpPr>
          <p:nvPr/>
        </p:nvSpPr>
        <p:spPr bwMode="auto">
          <a:xfrm>
            <a:off x="3805238" y="2698750"/>
            <a:ext cx="2598737" cy="180975"/>
          </a:xfrm>
          <a:custGeom>
            <a:avLst/>
            <a:gdLst>
              <a:gd name="T0" fmla="*/ 0 w 1637"/>
              <a:gd name="T1" fmla="*/ 2147483647 h 114"/>
              <a:gd name="T2" fmla="*/ 2147483647 w 1637"/>
              <a:gd name="T3" fmla="*/ 0 h 114"/>
              <a:gd name="T4" fmla="*/ 2147483647 w 1637"/>
              <a:gd name="T5" fmla="*/ 0 h 114"/>
              <a:gd name="T6" fmla="*/ 0 60000 65536"/>
              <a:gd name="T7" fmla="*/ 0 60000 65536"/>
              <a:gd name="T8" fmla="*/ 0 60000 65536"/>
              <a:gd name="T9" fmla="*/ 0 w 1637"/>
              <a:gd name="T10" fmla="*/ 0 h 114"/>
              <a:gd name="T11" fmla="*/ 1637 w 1637"/>
              <a:gd name="T12" fmla="*/ 114 h 11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37" h="114">
                <a:moveTo>
                  <a:pt x="0" y="114"/>
                </a:moveTo>
                <a:lnTo>
                  <a:pt x="1523" y="0"/>
                </a:lnTo>
                <a:lnTo>
                  <a:pt x="1637" y="0"/>
                </a:lnTo>
              </a:path>
            </a:pathLst>
          </a:custGeom>
          <a:noFill/>
          <a:ln w="12700">
            <a:solidFill>
              <a:srgbClr val="231F2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1" name="Rectangle 36"/>
          <p:cNvSpPr>
            <a:spLocks noChangeArrowheads="1"/>
          </p:cNvSpPr>
          <p:nvPr/>
        </p:nvSpPr>
        <p:spPr bwMode="auto">
          <a:xfrm>
            <a:off x="6381750" y="5211763"/>
            <a:ext cx="939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solidFill>
                  <a:srgbClr val="231F20"/>
                </a:solidFill>
                <a:latin typeface="Arial" charset="0"/>
              </a:rPr>
              <a:t>Jejunum</a:t>
            </a:r>
            <a:endParaRPr lang="en-US" altLang="en-US" sz="1800" b="1">
              <a:latin typeface="Arial" charset="0"/>
            </a:endParaRPr>
          </a:p>
        </p:txBody>
      </p:sp>
      <p:sp>
        <p:nvSpPr>
          <p:cNvPr id="3082" name="Rectangle 38"/>
          <p:cNvSpPr>
            <a:spLocks noChangeArrowheads="1"/>
          </p:cNvSpPr>
          <p:nvPr/>
        </p:nvSpPr>
        <p:spPr bwMode="auto">
          <a:xfrm>
            <a:off x="6429375" y="2547938"/>
            <a:ext cx="12319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solidFill>
                  <a:srgbClr val="231F20"/>
                </a:solidFill>
                <a:latin typeface="Arial" charset="0"/>
              </a:rPr>
              <a:t>Cystic duct</a:t>
            </a:r>
            <a:endParaRPr lang="en-US" altLang="en-US" sz="1800" b="1">
              <a:latin typeface="Arial" charset="0"/>
            </a:endParaRPr>
          </a:p>
        </p:txBody>
      </p:sp>
      <p:sp>
        <p:nvSpPr>
          <p:cNvPr id="3083" name="Rectangle 39"/>
          <p:cNvSpPr>
            <a:spLocks noChangeArrowheads="1"/>
          </p:cNvSpPr>
          <p:nvPr/>
        </p:nvSpPr>
        <p:spPr bwMode="auto">
          <a:xfrm>
            <a:off x="3435350" y="6132513"/>
            <a:ext cx="1193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solidFill>
                  <a:srgbClr val="231F20"/>
                </a:solidFill>
                <a:latin typeface="Arial" charset="0"/>
              </a:rPr>
              <a:t>Duodenum</a:t>
            </a:r>
            <a:endParaRPr lang="en-US" altLang="en-US" sz="1800" b="1">
              <a:latin typeface="Arial" charset="0"/>
            </a:endParaRPr>
          </a:p>
        </p:txBody>
      </p:sp>
      <p:sp>
        <p:nvSpPr>
          <p:cNvPr id="3084" name="Rectangle 41"/>
          <p:cNvSpPr>
            <a:spLocks noChangeArrowheads="1"/>
          </p:cNvSpPr>
          <p:nvPr/>
        </p:nvSpPr>
        <p:spPr bwMode="auto">
          <a:xfrm>
            <a:off x="469900" y="4999038"/>
            <a:ext cx="12573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solidFill>
                  <a:srgbClr val="231F20"/>
                </a:solidFill>
                <a:latin typeface="Arial" charset="0"/>
              </a:rPr>
              <a:t>Gallbladder</a:t>
            </a:r>
            <a:endParaRPr lang="en-US" altLang="en-US" sz="1800" b="1">
              <a:latin typeface="Arial" charset="0"/>
            </a:endParaRPr>
          </a:p>
        </p:txBody>
      </p:sp>
      <p:sp>
        <p:nvSpPr>
          <p:cNvPr id="3085" name="Rectangle 45"/>
          <p:cNvSpPr>
            <a:spLocks noChangeArrowheads="1"/>
          </p:cNvSpPr>
          <p:nvPr/>
        </p:nvSpPr>
        <p:spPr bwMode="auto">
          <a:xfrm>
            <a:off x="6362700" y="4900613"/>
            <a:ext cx="1016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solidFill>
                  <a:srgbClr val="231F20"/>
                </a:solidFill>
                <a:latin typeface="Arial" charset="0"/>
              </a:rPr>
              <a:t>Pancreas</a:t>
            </a:r>
            <a:endParaRPr lang="en-US" altLang="en-US" sz="1800" b="1">
              <a:latin typeface="Arial" charset="0"/>
            </a:endParaRPr>
          </a:p>
        </p:txBody>
      </p:sp>
      <p:sp>
        <p:nvSpPr>
          <p:cNvPr id="3086" name="Freeform 30"/>
          <p:cNvSpPr>
            <a:spLocks/>
          </p:cNvSpPr>
          <p:nvPr/>
        </p:nvSpPr>
        <p:spPr bwMode="auto">
          <a:xfrm>
            <a:off x="4808538" y="2000250"/>
            <a:ext cx="2598737" cy="180975"/>
          </a:xfrm>
          <a:custGeom>
            <a:avLst/>
            <a:gdLst>
              <a:gd name="T0" fmla="*/ 0 w 1637"/>
              <a:gd name="T1" fmla="*/ 2147483647 h 114"/>
              <a:gd name="T2" fmla="*/ 2147483647 w 1637"/>
              <a:gd name="T3" fmla="*/ 0 h 114"/>
              <a:gd name="T4" fmla="*/ 2147483647 w 1637"/>
              <a:gd name="T5" fmla="*/ 0 h 114"/>
              <a:gd name="T6" fmla="*/ 0 60000 65536"/>
              <a:gd name="T7" fmla="*/ 0 60000 65536"/>
              <a:gd name="T8" fmla="*/ 0 60000 65536"/>
              <a:gd name="T9" fmla="*/ 0 w 1637"/>
              <a:gd name="T10" fmla="*/ 0 h 114"/>
              <a:gd name="T11" fmla="*/ 1637 w 1637"/>
              <a:gd name="T12" fmla="*/ 114 h 11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37" h="114">
                <a:moveTo>
                  <a:pt x="0" y="114"/>
                </a:moveTo>
                <a:lnTo>
                  <a:pt x="1523" y="0"/>
                </a:lnTo>
                <a:lnTo>
                  <a:pt x="1637" y="0"/>
                </a:lnTo>
              </a:path>
            </a:pathLst>
          </a:custGeom>
          <a:noFill/>
          <a:ln w="12700">
            <a:solidFill>
              <a:srgbClr val="231F2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7" name="Freeform 25"/>
          <p:cNvSpPr>
            <a:spLocks/>
          </p:cNvSpPr>
          <p:nvPr/>
        </p:nvSpPr>
        <p:spPr bwMode="auto">
          <a:xfrm>
            <a:off x="4784725" y="2000250"/>
            <a:ext cx="2598738" cy="180975"/>
          </a:xfrm>
          <a:custGeom>
            <a:avLst/>
            <a:gdLst>
              <a:gd name="T0" fmla="*/ 0 w 1637"/>
              <a:gd name="T1" fmla="*/ 2147483647 h 114"/>
              <a:gd name="T2" fmla="*/ 2147483647 w 1637"/>
              <a:gd name="T3" fmla="*/ 0 h 114"/>
              <a:gd name="T4" fmla="*/ 2147483647 w 1637"/>
              <a:gd name="T5" fmla="*/ 0 h 114"/>
              <a:gd name="T6" fmla="*/ 0 60000 65536"/>
              <a:gd name="T7" fmla="*/ 0 60000 65536"/>
              <a:gd name="T8" fmla="*/ 0 60000 65536"/>
              <a:gd name="T9" fmla="*/ 0 w 1637"/>
              <a:gd name="T10" fmla="*/ 0 h 114"/>
              <a:gd name="T11" fmla="*/ 1637 w 1637"/>
              <a:gd name="T12" fmla="*/ 114 h 11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37" h="114">
                <a:moveTo>
                  <a:pt x="0" y="114"/>
                </a:moveTo>
                <a:lnTo>
                  <a:pt x="1523" y="0"/>
                </a:lnTo>
                <a:lnTo>
                  <a:pt x="1637" y="0"/>
                </a:lnTo>
              </a:path>
            </a:pathLst>
          </a:cu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8" name="Freeform 30"/>
          <p:cNvSpPr>
            <a:spLocks/>
          </p:cNvSpPr>
          <p:nvPr/>
        </p:nvSpPr>
        <p:spPr bwMode="auto">
          <a:xfrm>
            <a:off x="4784725" y="2000250"/>
            <a:ext cx="2598738" cy="180975"/>
          </a:xfrm>
          <a:custGeom>
            <a:avLst/>
            <a:gdLst>
              <a:gd name="T0" fmla="*/ 0 w 1637"/>
              <a:gd name="T1" fmla="*/ 2147483647 h 114"/>
              <a:gd name="T2" fmla="*/ 2147483647 w 1637"/>
              <a:gd name="T3" fmla="*/ 0 h 114"/>
              <a:gd name="T4" fmla="*/ 2147483647 w 1637"/>
              <a:gd name="T5" fmla="*/ 0 h 114"/>
              <a:gd name="T6" fmla="*/ 0 60000 65536"/>
              <a:gd name="T7" fmla="*/ 0 60000 65536"/>
              <a:gd name="T8" fmla="*/ 0 60000 65536"/>
              <a:gd name="T9" fmla="*/ 0 w 1637"/>
              <a:gd name="T10" fmla="*/ 0 h 114"/>
              <a:gd name="T11" fmla="*/ 1637 w 1637"/>
              <a:gd name="T12" fmla="*/ 114 h 11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37" h="114">
                <a:moveTo>
                  <a:pt x="0" y="114"/>
                </a:moveTo>
                <a:lnTo>
                  <a:pt x="1523" y="0"/>
                </a:lnTo>
                <a:lnTo>
                  <a:pt x="1637" y="0"/>
                </a:lnTo>
              </a:path>
            </a:pathLst>
          </a:custGeom>
          <a:noFill/>
          <a:ln w="12700">
            <a:solidFill>
              <a:srgbClr val="231F2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9" name="Rectangle 38"/>
          <p:cNvSpPr>
            <a:spLocks noChangeArrowheads="1"/>
          </p:cNvSpPr>
          <p:nvPr/>
        </p:nvSpPr>
        <p:spPr bwMode="auto">
          <a:xfrm>
            <a:off x="7462838" y="1863725"/>
            <a:ext cx="5508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solidFill>
                  <a:srgbClr val="231F20"/>
                </a:solidFill>
                <a:latin typeface="Arial" charset="0"/>
              </a:rPr>
              <a:t>Liver</a:t>
            </a:r>
            <a:endParaRPr lang="en-US" altLang="en-US" sz="1800" b="1">
              <a:latin typeface="Arial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167"/>
    </mc:Choice>
    <mc:Fallback xmlns="">
      <p:transition spd="slow" advTm="431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 descr="Strip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0"/>
            <a:ext cx="9144000" cy="128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Large Intestine Absorbs Nutrients and Eliminates Wastes</a:t>
            </a:r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96875" y="1600200"/>
            <a:ext cx="830580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/>
              <a:t>Functions</a:t>
            </a:r>
          </a:p>
          <a:p>
            <a:pPr lvl="1" eaLnBrk="1" hangingPunct="1"/>
            <a:r>
              <a:rPr lang="en-US" altLang="en-US"/>
              <a:t>Absorbs nutrients and water </a:t>
            </a:r>
          </a:p>
          <a:p>
            <a:pPr lvl="1" eaLnBrk="1" hangingPunct="1"/>
            <a:r>
              <a:rPr lang="en-US" altLang="en-US"/>
              <a:t>Temporarily stores and eliminates waste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3592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3" descr="14_12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27"/>
          <a:stretch>
            <a:fillRect/>
          </a:stretch>
        </p:blipFill>
        <p:spPr bwMode="auto">
          <a:xfrm>
            <a:off x="1389063" y="136525"/>
            <a:ext cx="6365875" cy="618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Rectangle 34"/>
          <p:cNvSpPr>
            <a:spLocks noChangeArrowheads="1"/>
          </p:cNvSpPr>
          <p:nvPr/>
        </p:nvSpPr>
        <p:spPr bwMode="auto">
          <a:xfrm>
            <a:off x="1331913" y="98425"/>
            <a:ext cx="1268412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/>
              <a:t>Transverse</a:t>
            </a:r>
          </a:p>
          <a:p>
            <a:r>
              <a:rPr lang="en-US" altLang="en-US" sz="1600" b="1"/>
              <a:t>colon</a:t>
            </a:r>
          </a:p>
        </p:txBody>
      </p:sp>
      <p:sp>
        <p:nvSpPr>
          <p:cNvPr id="36868" name="Rectangle 35"/>
          <p:cNvSpPr>
            <a:spLocks noChangeArrowheads="1"/>
          </p:cNvSpPr>
          <p:nvPr/>
        </p:nvSpPr>
        <p:spPr bwMode="auto">
          <a:xfrm>
            <a:off x="1336675" y="2217738"/>
            <a:ext cx="12223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/>
              <a:t>Ascending</a:t>
            </a:r>
          </a:p>
          <a:p>
            <a:r>
              <a:rPr lang="en-US" altLang="en-US" sz="1600" b="1"/>
              <a:t>colon</a:t>
            </a:r>
          </a:p>
        </p:txBody>
      </p:sp>
      <p:sp>
        <p:nvSpPr>
          <p:cNvPr id="5125" name="Rectangle 36"/>
          <p:cNvSpPr>
            <a:spLocks noChangeArrowheads="1"/>
          </p:cNvSpPr>
          <p:nvPr/>
        </p:nvSpPr>
        <p:spPr bwMode="auto">
          <a:xfrm>
            <a:off x="1343025" y="2940050"/>
            <a:ext cx="10191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/>
              <a:t>Small </a:t>
            </a:r>
          </a:p>
          <a:p>
            <a:r>
              <a:rPr lang="en-US" altLang="en-US" sz="1600" b="1"/>
              <a:t>intestine</a:t>
            </a:r>
          </a:p>
        </p:txBody>
      </p:sp>
      <p:sp>
        <p:nvSpPr>
          <p:cNvPr id="36870" name="Rectangle 37"/>
          <p:cNvSpPr>
            <a:spLocks noChangeArrowheads="1"/>
          </p:cNvSpPr>
          <p:nvPr/>
        </p:nvSpPr>
        <p:spPr bwMode="auto">
          <a:xfrm>
            <a:off x="1338263" y="3709988"/>
            <a:ext cx="10985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/>
              <a:t>Ileocecal </a:t>
            </a:r>
          </a:p>
          <a:p>
            <a:r>
              <a:rPr lang="en-US" altLang="en-US" sz="1600" b="1"/>
              <a:t>valve</a:t>
            </a:r>
          </a:p>
        </p:txBody>
      </p:sp>
      <p:sp>
        <p:nvSpPr>
          <p:cNvPr id="36871" name="Rectangle 38"/>
          <p:cNvSpPr>
            <a:spLocks noChangeArrowheads="1"/>
          </p:cNvSpPr>
          <p:nvPr/>
        </p:nvSpPr>
        <p:spPr bwMode="auto">
          <a:xfrm>
            <a:off x="1347788" y="4503738"/>
            <a:ext cx="8620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/>
              <a:t>Cecum</a:t>
            </a:r>
          </a:p>
        </p:txBody>
      </p:sp>
      <p:sp>
        <p:nvSpPr>
          <p:cNvPr id="36872" name="Rectangle 39"/>
          <p:cNvSpPr>
            <a:spLocks noChangeArrowheads="1"/>
          </p:cNvSpPr>
          <p:nvPr/>
        </p:nvSpPr>
        <p:spPr bwMode="auto">
          <a:xfrm>
            <a:off x="1344613" y="4841875"/>
            <a:ext cx="11096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/>
              <a:t>Appendix</a:t>
            </a:r>
          </a:p>
        </p:txBody>
      </p:sp>
      <p:sp>
        <p:nvSpPr>
          <p:cNvPr id="36873" name="Rectangle 40"/>
          <p:cNvSpPr>
            <a:spLocks noChangeArrowheads="1"/>
          </p:cNvSpPr>
          <p:nvPr/>
        </p:nvSpPr>
        <p:spPr bwMode="auto">
          <a:xfrm>
            <a:off x="1339850" y="5181600"/>
            <a:ext cx="9286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/>
              <a:t>Rectum</a:t>
            </a:r>
          </a:p>
        </p:txBody>
      </p:sp>
      <p:sp>
        <p:nvSpPr>
          <p:cNvPr id="36874" name="Rectangle 41"/>
          <p:cNvSpPr>
            <a:spLocks noChangeArrowheads="1"/>
          </p:cNvSpPr>
          <p:nvPr/>
        </p:nvSpPr>
        <p:spPr bwMode="auto">
          <a:xfrm>
            <a:off x="1338263" y="5789613"/>
            <a:ext cx="1809750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1600" b="1"/>
              <a:t>Internal anal </a:t>
            </a:r>
          </a:p>
          <a:p>
            <a:pPr>
              <a:lnSpc>
                <a:spcPct val="95000"/>
              </a:lnSpc>
            </a:pPr>
            <a:r>
              <a:rPr lang="en-US" altLang="en-US" sz="1600" b="1"/>
              <a:t>sphincter</a:t>
            </a:r>
          </a:p>
          <a:p>
            <a:pPr>
              <a:lnSpc>
                <a:spcPct val="95000"/>
              </a:lnSpc>
            </a:pPr>
            <a:r>
              <a:rPr lang="en-US" altLang="en-US" sz="1600" b="1"/>
              <a:t>(smooth muscle)</a:t>
            </a:r>
          </a:p>
        </p:txBody>
      </p:sp>
      <p:sp>
        <p:nvSpPr>
          <p:cNvPr id="36875" name="Rectangle 42"/>
          <p:cNvSpPr>
            <a:spLocks noChangeArrowheads="1"/>
          </p:cNvSpPr>
          <p:nvPr/>
        </p:nvSpPr>
        <p:spPr bwMode="auto">
          <a:xfrm>
            <a:off x="4792663" y="6300788"/>
            <a:ext cx="692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/>
              <a:t>Anus</a:t>
            </a:r>
          </a:p>
        </p:txBody>
      </p:sp>
      <p:sp>
        <p:nvSpPr>
          <p:cNvPr id="36876" name="Rectangle 43"/>
          <p:cNvSpPr>
            <a:spLocks noChangeArrowheads="1"/>
          </p:cNvSpPr>
          <p:nvPr/>
        </p:nvSpPr>
        <p:spPr bwMode="auto">
          <a:xfrm>
            <a:off x="5962650" y="6300788"/>
            <a:ext cx="1200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/>
              <a:t>Anal canal</a:t>
            </a:r>
          </a:p>
        </p:txBody>
      </p:sp>
      <p:sp>
        <p:nvSpPr>
          <p:cNvPr id="36877" name="Rectangle 44"/>
          <p:cNvSpPr>
            <a:spLocks noChangeArrowheads="1"/>
          </p:cNvSpPr>
          <p:nvPr/>
        </p:nvSpPr>
        <p:spPr bwMode="auto">
          <a:xfrm>
            <a:off x="5995988" y="5307013"/>
            <a:ext cx="1822450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1600" b="1"/>
              <a:t>External anal </a:t>
            </a:r>
          </a:p>
          <a:p>
            <a:pPr>
              <a:lnSpc>
                <a:spcPct val="95000"/>
              </a:lnSpc>
            </a:pPr>
            <a:r>
              <a:rPr lang="en-US" altLang="en-US" sz="1600" b="1"/>
              <a:t>sphincter</a:t>
            </a:r>
          </a:p>
          <a:p>
            <a:pPr>
              <a:lnSpc>
                <a:spcPct val="95000"/>
              </a:lnSpc>
            </a:pPr>
            <a:r>
              <a:rPr lang="en-US" altLang="en-US" sz="1600" b="1"/>
              <a:t>(skeletal muscle)</a:t>
            </a:r>
          </a:p>
        </p:txBody>
      </p:sp>
      <p:sp>
        <p:nvSpPr>
          <p:cNvPr id="36878" name="Rectangle 45"/>
          <p:cNvSpPr>
            <a:spLocks noChangeArrowheads="1"/>
          </p:cNvSpPr>
          <p:nvPr/>
        </p:nvSpPr>
        <p:spPr bwMode="auto">
          <a:xfrm>
            <a:off x="5983288" y="4941888"/>
            <a:ext cx="15843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/>
              <a:t>Sigmoid colon</a:t>
            </a:r>
          </a:p>
        </p:txBody>
      </p:sp>
      <p:sp>
        <p:nvSpPr>
          <p:cNvPr id="36879" name="Rectangle 46"/>
          <p:cNvSpPr>
            <a:spLocks noChangeArrowheads="1"/>
          </p:cNvSpPr>
          <p:nvPr/>
        </p:nvSpPr>
        <p:spPr bwMode="auto">
          <a:xfrm>
            <a:off x="5273675" y="2590800"/>
            <a:ext cx="139223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/>
              <a:t>Descending </a:t>
            </a:r>
          </a:p>
          <a:p>
            <a:r>
              <a:rPr lang="en-US" altLang="en-US" sz="1600" b="1"/>
              <a:t>colon</a:t>
            </a:r>
          </a:p>
        </p:txBody>
      </p:sp>
      <p:sp>
        <p:nvSpPr>
          <p:cNvPr id="36880" name="Line 47"/>
          <p:cNvSpPr>
            <a:spLocks noChangeShapeType="1"/>
          </p:cNvSpPr>
          <p:nvPr/>
        </p:nvSpPr>
        <p:spPr bwMode="auto">
          <a:xfrm flipH="1">
            <a:off x="2506663" y="2409825"/>
            <a:ext cx="363537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7" name="Line 48"/>
          <p:cNvSpPr>
            <a:spLocks noChangeShapeType="1"/>
          </p:cNvSpPr>
          <p:nvPr/>
        </p:nvSpPr>
        <p:spPr bwMode="auto">
          <a:xfrm>
            <a:off x="2057400" y="3111500"/>
            <a:ext cx="2557463" cy="207963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Line 49"/>
          <p:cNvSpPr>
            <a:spLocks noChangeShapeType="1"/>
          </p:cNvSpPr>
          <p:nvPr/>
        </p:nvSpPr>
        <p:spPr bwMode="auto">
          <a:xfrm flipH="1">
            <a:off x="2349500" y="3894138"/>
            <a:ext cx="1693863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3" name="Line 50"/>
          <p:cNvSpPr>
            <a:spLocks noChangeShapeType="1"/>
          </p:cNvSpPr>
          <p:nvPr/>
        </p:nvSpPr>
        <p:spPr bwMode="auto">
          <a:xfrm flipH="1">
            <a:off x="2209800" y="4249738"/>
            <a:ext cx="1663700" cy="44926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4" name="Line 51"/>
          <p:cNvSpPr>
            <a:spLocks noChangeShapeType="1"/>
          </p:cNvSpPr>
          <p:nvPr/>
        </p:nvSpPr>
        <p:spPr bwMode="auto">
          <a:xfrm flipH="1">
            <a:off x="2395538" y="4660900"/>
            <a:ext cx="2155825" cy="3683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5" name="Line 52"/>
          <p:cNvSpPr>
            <a:spLocks noChangeShapeType="1"/>
          </p:cNvSpPr>
          <p:nvPr/>
        </p:nvSpPr>
        <p:spPr bwMode="auto">
          <a:xfrm flipH="1">
            <a:off x="2247900" y="4826000"/>
            <a:ext cx="2659063" cy="538163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6" name="Line 53"/>
          <p:cNvSpPr>
            <a:spLocks noChangeShapeType="1"/>
          </p:cNvSpPr>
          <p:nvPr/>
        </p:nvSpPr>
        <p:spPr bwMode="auto">
          <a:xfrm flipH="1" flipV="1">
            <a:off x="5875338" y="4195763"/>
            <a:ext cx="187325" cy="7905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7" name="Line 54"/>
          <p:cNvSpPr>
            <a:spLocks noChangeShapeType="1"/>
          </p:cNvSpPr>
          <p:nvPr/>
        </p:nvSpPr>
        <p:spPr bwMode="auto">
          <a:xfrm flipH="1">
            <a:off x="5392738" y="5461000"/>
            <a:ext cx="647700" cy="3048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8" name="Line 55"/>
          <p:cNvSpPr>
            <a:spLocks noChangeShapeType="1"/>
          </p:cNvSpPr>
          <p:nvPr/>
        </p:nvSpPr>
        <p:spPr bwMode="auto">
          <a:xfrm flipH="1" flipV="1">
            <a:off x="5118100" y="5821363"/>
            <a:ext cx="896938" cy="63023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9" name="Line 56"/>
          <p:cNvSpPr>
            <a:spLocks noChangeShapeType="1"/>
          </p:cNvSpPr>
          <p:nvPr/>
        </p:nvSpPr>
        <p:spPr bwMode="auto">
          <a:xfrm>
            <a:off x="5110163" y="5948363"/>
            <a:ext cx="0" cy="41433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90" name="Line 57"/>
          <p:cNvSpPr>
            <a:spLocks noChangeShapeType="1"/>
          </p:cNvSpPr>
          <p:nvPr/>
        </p:nvSpPr>
        <p:spPr bwMode="auto">
          <a:xfrm flipH="1">
            <a:off x="2674938" y="5800725"/>
            <a:ext cx="2257425" cy="1524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91" name="Line 58"/>
          <p:cNvSpPr>
            <a:spLocks noChangeShapeType="1"/>
          </p:cNvSpPr>
          <p:nvPr/>
        </p:nvSpPr>
        <p:spPr bwMode="auto">
          <a:xfrm flipH="1">
            <a:off x="6548438" y="2776538"/>
            <a:ext cx="3810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92" name="Freeform 59"/>
          <p:cNvSpPr>
            <a:spLocks/>
          </p:cNvSpPr>
          <p:nvPr/>
        </p:nvSpPr>
        <p:spPr bwMode="auto">
          <a:xfrm>
            <a:off x="2557463" y="274638"/>
            <a:ext cx="2560637" cy="1376362"/>
          </a:xfrm>
          <a:custGeom>
            <a:avLst/>
            <a:gdLst>
              <a:gd name="T0" fmla="*/ 0 w 1613"/>
              <a:gd name="T1" fmla="*/ 0 h 867"/>
              <a:gd name="T2" fmla="*/ 2147483647 w 1613"/>
              <a:gd name="T3" fmla="*/ 0 h 867"/>
              <a:gd name="T4" fmla="*/ 2147483647 w 1613"/>
              <a:gd name="T5" fmla="*/ 2147483647 h 86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613" h="867">
                <a:moveTo>
                  <a:pt x="0" y="0"/>
                </a:moveTo>
                <a:lnTo>
                  <a:pt x="538" y="0"/>
                </a:lnTo>
                <a:lnTo>
                  <a:pt x="1613" y="867"/>
                </a:ln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176"/>
    </mc:Choice>
    <mc:Fallback xmlns="">
      <p:transition spd="slow" advTm="149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6867" grpId="0"/>
      <p:bldP spid="36868" grpId="0"/>
      <p:bldP spid="36870" grpId="0"/>
      <p:bldP spid="36871" grpId="0"/>
      <p:bldP spid="36872" grpId="0"/>
      <p:bldP spid="36873" grpId="0"/>
      <p:bldP spid="36874" grpId="0"/>
      <p:bldP spid="36875" grpId="0"/>
      <p:bldP spid="36876" grpId="0"/>
      <p:bldP spid="36877" grpId="0"/>
      <p:bldP spid="36878" grpId="0"/>
      <p:bldP spid="36879" grpId="0"/>
      <p:bldP spid="36880" grpId="0" animBg="1"/>
      <p:bldP spid="36882" grpId="0" animBg="1"/>
      <p:bldP spid="36883" grpId="0" animBg="1"/>
      <p:bldP spid="36884" grpId="0" animBg="1"/>
      <p:bldP spid="36885" grpId="0" animBg="1"/>
      <p:bldP spid="36886" grpId="0" animBg="1"/>
      <p:bldP spid="36887" grpId="0" animBg="1"/>
      <p:bldP spid="36888" grpId="0" animBg="1"/>
      <p:bldP spid="36889" grpId="0" animBg="1"/>
      <p:bldP spid="36890" grpId="0" animBg="1"/>
      <p:bldP spid="36891" grpId="0" animBg="1"/>
      <p:bldP spid="3689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9.7|26.8|10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.6|97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4|22.6|23.5|3|2.5|2.6|3.3|16.8|5.2"/>
</p:tagLst>
</file>

<file path=ppt/theme/theme1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 HD:Applications:Microsoft Office 2004:Templates:My Templates:Johnson_6e_PPT_template-blank.pot</Template>
  <TotalTime>6286</TotalTime>
  <Words>133</Words>
  <Application>Microsoft Office PowerPoint</Application>
  <PresentationFormat>On-screen Show (4:3)</PresentationFormat>
  <Paragraphs>53</Paragraphs>
  <Slides>5</Slides>
  <Notes>5</Notes>
  <HiddenSlides>0</HiddenSlides>
  <MMClips>5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Helvetica</vt:lpstr>
      <vt:lpstr>Johnson_6e_PPT_template-blank</vt:lpstr>
      <vt:lpstr>Accessory Organs Aid Digestion and Absorption</vt:lpstr>
      <vt:lpstr>Accessory Organs: Aid Digestion and Absorption</vt:lpstr>
      <vt:lpstr>PowerPoint Presentation</vt:lpstr>
      <vt:lpstr>Large Intestine Absorbs Nutrients and Eliminates Wastes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Gary</cp:lastModifiedBy>
  <cp:revision>417</cp:revision>
  <cp:lastPrinted>2002-04-29T18:54:29Z</cp:lastPrinted>
  <dcterms:created xsi:type="dcterms:W3CDTF">2000-12-11T01:39:32Z</dcterms:created>
  <dcterms:modified xsi:type="dcterms:W3CDTF">2019-12-22T21:37:44Z</dcterms:modified>
</cp:coreProperties>
</file>