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2" r:id="rId1"/>
    <p:sldMasterId id="2147483685" r:id="rId2"/>
  </p:sldMasterIdLst>
  <p:notesMasterIdLst>
    <p:notesMasterId r:id="rId10"/>
  </p:notesMasterIdLst>
  <p:handoutMasterIdLst>
    <p:handoutMasterId r:id="rId11"/>
  </p:handoutMasterIdLst>
  <p:sldIdLst>
    <p:sldId id="381" r:id="rId3"/>
    <p:sldId id="393" r:id="rId4"/>
    <p:sldId id="402" r:id="rId5"/>
    <p:sldId id="382" r:id="rId6"/>
    <p:sldId id="415" r:id="rId7"/>
    <p:sldId id="416" r:id="rId8"/>
    <p:sldId id="458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08" autoAdjust="0"/>
    <p:restoredTop sz="88781" autoAdjust="0"/>
  </p:normalViewPr>
  <p:slideViewPr>
    <p:cSldViewPr snapToGrid="0">
      <p:cViewPr>
        <p:scale>
          <a:sx n="100" d="100"/>
          <a:sy n="100" d="100"/>
        </p:scale>
        <p:origin x="-318" y="-294"/>
      </p:cViewPr>
      <p:guideLst>
        <p:guide orient="horz" pos="1005"/>
        <p:guide orient="horz" pos="1065"/>
        <p:guide pos="2880"/>
        <p:guide pos="319"/>
        <p:guide pos="2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154BC61C-27AC-44BD-BB03-0189EB420A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2743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C98066A6-7FC8-4111-B2DC-943391B263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7379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F3DB13EE-CBE1-4845-BC79-A2D6356AA9BA}" type="slidenum">
              <a:rPr lang="en-US" altLang="en-US" sz="1200" smtClean="0"/>
              <a:pPr/>
              <a:t>1</a:t>
            </a:fld>
            <a:endParaRPr lang="en-US" altLang="en-US" sz="1200" smtClean="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1BCA4810-45A9-401E-8B98-F84FECA6B955}" type="slidenum">
              <a:rPr lang="en-US" altLang="en-US" sz="1200" smtClean="0"/>
              <a:pPr/>
              <a:t>2</a:t>
            </a:fld>
            <a:endParaRPr lang="en-US" altLang="en-US" sz="1200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EBFF3046-6BC6-4F4B-9111-02EB5AFED85D}" type="slidenum">
              <a:rPr lang="en-US" altLang="en-US" sz="1200" smtClean="0"/>
              <a:pPr/>
              <a:t>4</a:t>
            </a:fld>
            <a:endParaRPr lang="en-US" altLang="en-US" sz="1200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D17F074B-D617-42BC-B2C4-53078ED240FB}" type="slidenum">
              <a:rPr lang="en-US" altLang="en-US" sz="1200" smtClean="0"/>
              <a:pPr/>
              <a:t>5</a:t>
            </a:fld>
            <a:endParaRPr lang="en-US" altLang="en-US" sz="1200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91C80F85-6B8C-4680-A4D5-AD9813D640C1}" type="slidenum">
              <a:rPr lang="en-US" altLang="en-US" sz="1200" smtClean="0"/>
              <a:pPr/>
              <a:t>6</a:t>
            </a:fld>
            <a:endParaRPr lang="en-US" altLang="en-US" sz="1200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FBD7309F-1F4D-4ADD-9443-F1AAD4A77545}" type="slidenum">
              <a:rPr lang="en-US" altLang="en-US" sz="1200" smtClean="0"/>
              <a:pPr/>
              <a:t>7</a:t>
            </a:fld>
            <a:endParaRPr lang="en-US" altLang="en-US" sz="1200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 smtClean="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 smtClean="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smtClean="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 smtClean="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0537" y="966788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 smtClean="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 smtClean="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 smtClean="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 smtClean="0">
              <a:latin typeface="Arial" charset="0"/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3705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582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5295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88797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0623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0612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2891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9355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3394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30818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2074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8484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2969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8895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294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2595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682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486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869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2839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2732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39320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2" Type="http://schemas.microsoft.com/office/2007/relationships/media" Target="../media/media5.wav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2" Type="http://schemas.microsoft.com/office/2007/relationships/media" Target="../media/media6.wav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7" Type="http://schemas.openxmlformats.org/officeDocument/2006/relationships/image" Target="../media/image2.png"/><Relationship Id="rId2" Type="http://schemas.microsoft.com/office/2007/relationships/media" Target="../media/media7.wav"/><Relationship Id="rId1" Type="http://schemas.openxmlformats.org/officeDocument/2006/relationships/tags" Target="../tags/tag6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Stomach Functions</a:t>
            </a:r>
          </a:p>
        </p:txBody>
      </p:sp>
      <p:sp>
        <p:nvSpPr>
          <p:cNvPr id="2662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173163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 smtClean="0"/>
              <a:t>Food storage</a:t>
            </a:r>
          </a:p>
          <a:p>
            <a:pPr eaLnBrk="1" hangingPunct="1"/>
            <a:r>
              <a:rPr lang="en-US" altLang="en-US" smtClean="0"/>
              <a:t>Regulation of delivery of partially digested food into the small intestine</a:t>
            </a:r>
          </a:p>
          <a:p>
            <a:pPr eaLnBrk="1" hangingPunct="1"/>
            <a:r>
              <a:rPr lang="en-US" altLang="en-US" smtClean="0"/>
              <a:t>Digestion of proteins</a:t>
            </a:r>
          </a:p>
          <a:p>
            <a:pPr eaLnBrk="1" hangingPunct="1"/>
            <a:endParaRPr lang="en-US" altLang="en-US" smtClean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85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Gastric Juice Breaks Down Proteins</a:t>
            </a:r>
          </a:p>
        </p:txBody>
      </p:sp>
      <p:sp>
        <p:nvSpPr>
          <p:cNvPr id="27651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873125"/>
            <a:ext cx="8131175" cy="5508625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FontTx/>
              <a:buNone/>
            </a:pPr>
            <a:r>
              <a:rPr lang="en-US" altLang="en-US" sz="2800" smtClean="0"/>
              <a:t>Specific cells secrete gastric juice, which contains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b="1" smtClean="0"/>
              <a:t>Hydrochloric acid</a:t>
            </a:r>
          </a:p>
          <a:p>
            <a:pPr lvl="2" eaLnBrk="1" hangingPunct="1">
              <a:spcBef>
                <a:spcPts val="600"/>
              </a:spcBef>
            </a:pPr>
            <a:r>
              <a:rPr lang="en-US" altLang="en-US" smtClean="0"/>
              <a:t>Produces a pH of about 2; breaks down large bits of food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b="1" smtClean="0"/>
              <a:t>Intrinsic factor</a:t>
            </a:r>
          </a:p>
          <a:p>
            <a:pPr lvl="2" eaLnBrk="1" hangingPunct="1">
              <a:spcBef>
                <a:spcPts val="600"/>
              </a:spcBef>
            </a:pPr>
            <a:r>
              <a:rPr lang="en-US" altLang="en-US" smtClean="0"/>
              <a:t>Needed to absorb vitamin B</a:t>
            </a:r>
            <a:r>
              <a:rPr lang="en-US" altLang="en-US" baseline="-25000" smtClean="0"/>
              <a:t>12</a:t>
            </a:r>
            <a:endParaRPr lang="en-US" altLang="en-US" smtClean="0"/>
          </a:p>
          <a:p>
            <a:pPr lvl="1" eaLnBrk="1" hangingPunct="1">
              <a:spcBef>
                <a:spcPts val="600"/>
              </a:spcBef>
            </a:pPr>
            <a:r>
              <a:rPr lang="en-US" altLang="en-US" b="1" smtClean="0"/>
              <a:t>Mucus</a:t>
            </a:r>
          </a:p>
          <a:p>
            <a:pPr lvl="2" eaLnBrk="1" hangingPunct="1">
              <a:spcBef>
                <a:spcPts val="600"/>
              </a:spcBef>
            </a:pPr>
            <a:r>
              <a:rPr lang="en-US" altLang="en-US" smtClean="0"/>
              <a:t>Protects stomach lining from acid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b="1" smtClean="0"/>
              <a:t>Pepsinogen	</a:t>
            </a:r>
          </a:p>
          <a:p>
            <a:pPr lvl="2" eaLnBrk="1" hangingPunct="1">
              <a:spcBef>
                <a:spcPts val="600"/>
              </a:spcBef>
            </a:pPr>
            <a:r>
              <a:rPr lang="en-US" altLang="en-US" smtClean="0"/>
              <a:t>Converted to </a:t>
            </a:r>
            <a:r>
              <a:rPr lang="en-US" altLang="en-US" b="1" smtClean="0"/>
              <a:t>pepsin</a:t>
            </a:r>
            <a:r>
              <a:rPr lang="en-US" altLang="en-US" smtClean="0"/>
              <a:t> by acid</a:t>
            </a:r>
          </a:p>
          <a:p>
            <a:pPr lvl="2" eaLnBrk="1" hangingPunct="1">
              <a:spcBef>
                <a:spcPts val="600"/>
              </a:spcBef>
            </a:pPr>
            <a:r>
              <a:rPr lang="en-US" altLang="en-US" smtClean="0"/>
              <a:t>Begins protein breakdown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22063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55" descr="14_07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93"/>
          <a:stretch>
            <a:fillRect/>
          </a:stretch>
        </p:blipFill>
        <p:spPr bwMode="auto">
          <a:xfrm>
            <a:off x="296863" y="563563"/>
            <a:ext cx="8548687" cy="545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24" name="Group 56"/>
          <p:cNvGrpSpPr>
            <a:grpSpLocks/>
          </p:cNvGrpSpPr>
          <p:nvPr/>
        </p:nvGrpSpPr>
        <p:grpSpPr bwMode="auto">
          <a:xfrm>
            <a:off x="5340350" y="2062163"/>
            <a:ext cx="2679700" cy="3354387"/>
            <a:chOff x="3364" y="1299"/>
            <a:chExt cx="1688" cy="2113"/>
          </a:xfrm>
        </p:grpSpPr>
        <p:sp>
          <p:nvSpPr>
            <p:cNvPr id="5166" name="Line 57"/>
            <p:cNvSpPr>
              <a:spLocks noChangeShapeType="1"/>
            </p:cNvSpPr>
            <p:nvPr/>
          </p:nvSpPr>
          <p:spPr bwMode="auto">
            <a:xfrm flipH="1">
              <a:off x="3426" y="3412"/>
              <a:ext cx="614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67" name="Line 58"/>
            <p:cNvSpPr>
              <a:spLocks noChangeShapeType="1"/>
            </p:cNvSpPr>
            <p:nvPr/>
          </p:nvSpPr>
          <p:spPr bwMode="auto">
            <a:xfrm flipH="1">
              <a:off x="3480" y="2672"/>
              <a:ext cx="56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68" name="Freeform 59"/>
            <p:cNvSpPr>
              <a:spLocks/>
            </p:cNvSpPr>
            <p:nvPr/>
          </p:nvSpPr>
          <p:spPr bwMode="auto">
            <a:xfrm>
              <a:off x="3364" y="1930"/>
              <a:ext cx="676" cy="250"/>
            </a:xfrm>
            <a:custGeom>
              <a:avLst/>
              <a:gdLst>
                <a:gd name="T0" fmla="*/ 0 w 676"/>
                <a:gd name="T1" fmla="*/ 0 h 250"/>
                <a:gd name="T2" fmla="*/ 676 w 676"/>
                <a:gd name="T3" fmla="*/ 130 h 250"/>
                <a:gd name="T4" fmla="*/ 2 w 676"/>
                <a:gd name="T5" fmla="*/ 250 h 25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76" h="250">
                  <a:moveTo>
                    <a:pt x="0" y="0"/>
                  </a:moveTo>
                  <a:lnTo>
                    <a:pt x="676" y="130"/>
                  </a:lnTo>
                  <a:lnTo>
                    <a:pt x="2" y="250"/>
                  </a:lnTo>
                </a:path>
              </a:pathLst>
            </a:cu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69" name="Line 60"/>
            <p:cNvSpPr>
              <a:spLocks noChangeShapeType="1"/>
            </p:cNvSpPr>
            <p:nvPr/>
          </p:nvSpPr>
          <p:spPr bwMode="auto">
            <a:xfrm flipH="1">
              <a:off x="3414" y="1676"/>
              <a:ext cx="626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70" name="Freeform 61"/>
            <p:cNvSpPr>
              <a:spLocks/>
            </p:cNvSpPr>
            <p:nvPr/>
          </p:nvSpPr>
          <p:spPr bwMode="auto">
            <a:xfrm>
              <a:off x="4492" y="1674"/>
              <a:ext cx="560" cy="436"/>
            </a:xfrm>
            <a:custGeom>
              <a:avLst/>
              <a:gdLst>
                <a:gd name="T0" fmla="*/ 520 w 560"/>
                <a:gd name="T1" fmla="*/ 0 h 436"/>
                <a:gd name="T2" fmla="*/ 0 w 560"/>
                <a:gd name="T3" fmla="*/ 2 h 436"/>
                <a:gd name="T4" fmla="*/ 560 w 560"/>
                <a:gd name="T5" fmla="*/ 436 h 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60" h="436">
                  <a:moveTo>
                    <a:pt x="520" y="0"/>
                  </a:moveTo>
                  <a:lnTo>
                    <a:pt x="0" y="2"/>
                  </a:lnTo>
                  <a:lnTo>
                    <a:pt x="560" y="436"/>
                  </a:lnTo>
                </a:path>
              </a:pathLst>
            </a:cu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71" name="Line 62"/>
            <p:cNvSpPr>
              <a:spLocks noChangeShapeType="1"/>
            </p:cNvSpPr>
            <p:nvPr/>
          </p:nvSpPr>
          <p:spPr bwMode="auto">
            <a:xfrm flipH="1">
              <a:off x="3813" y="1299"/>
              <a:ext cx="225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25" name="Rectangle 63"/>
          <p:cNvSpPr>
            <a:spLocks noChangeArrowheads="1"/>
          </p:cNvSpPr>
          <p:nvPr/>
        </p:nvSpPr>
        <p:spPr bwMode="auto">
          <a:xfrm>
            <a:off x="242888" y="4586288"/>
            <a:ext cx="6413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Oblique </a:t>
            </a:r>
          </a:p>
          <a:p>
            <a:r>
              <a:rPr lang="en-US" altLang="en-US" sz="900" b="1"/>
              <a:t>layer</a:t>
            </a:r>
          </a:p>
        </p:txBody>
      </p:sp>
      <p:sp>
        <p:nvSpPr>
          <p:cNvPr id="5126" name="Rectangle 64"/>
          <p:cNvSpPr>
            <a:spLocks noChangeArrowheads="1"/>
          </p:cNvSpPr>
          <p:nvPr/>
        </p:nvSpPr>
        <p:spPr bwMode="auto">
          <a:xfrm>
            <a:off x="238125" y="4964113"/>
            <a:ext cx="6477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Circular </a:t>
            </a:r>
          </a:p>
          <a:p>
            <a:r>
              <a:rPr lang="en-US" altLang="en-US" sz="900" b="1"/>
              <a:t>layer</a:t>
            </a:r>
          </a:p>
        </p:txBody>
      </p:sp>
      <p:sp>
        <p:nvSpPr>
          <p:cNvPr id="5127" name="Rectangle 65"/>
          <p:cNvSpPr>
            <a:spLocks noChangeArrowheads="1"/>
          </p:cNvSpPr>
          <p:nvPr/>
        </p:nvSpPr>
        <p:spPr bwMode="auto">
          <a:xfrm>
            <a:off x="238125" y="5378450"/>
            <a:ext cx="55880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Longi-</a:t>
            </a:r>
          </a:p>
          <a:p>
            <a:r>
              <a:rPr lang="en-US" altLang="en-US" sz="900" b="1"/>
              <a:t>tudinal</a:t>
            </a:r>
          </a:p>
          <a:p>
            <a:r>
              <a:rPr lang="en-US" altLang="en-US" sz="900" b="1"/>
              <a:t>layer</a:t>
            </a:r>
          </a:p>
        </p:txBody>
      </p:sp>
      <p:sp>
        <p:nvSpPr>
          <p:cNvPr id="5128" name="Rectangle 66"/>
          <p:cNvSpPr>
            <a:spLocks noChangeArrowheads="1"/>
          </p:cNvSpPr>
          <p:nvPr/>
        </p:nvSpPr>
        <p:spPr bwMode="auto">
          <a:xfrm>
            <a:off x="3243263" y="2695575"/>
            <a:ext cx="609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Mucosa</a:t>
            </a:r>
          </a:p>
        </p:txBody>
      </p:sp>
      <p:sp>
        <p:nvSpPr>
          <p:cNvPr id="5129" name="Rectangle 67"/>
          <p:cNvSpPr>
            <a:spLocks noChangeArrowheads="1"/>
          </p:cNvSpPr>
          <p:nvPr/>
        </p:nvSpPr>
        <p:spPr bwMode="auto">
          <a:xfrm>
            <a:off x="3235325" y="3790950"/>
            <a:ext cx="8318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Submucosa</a:t>
            </a:r>
          </a:p>
        </p:txBody>
      </p:sp>
      <p:sp>
        <p:nvSpPr>
          <p:cNvPr id="5130" name="Rectangle 68"/>
          <p:cNvSpPr>
            <a:spLocks noChangeArrowheads="1"/>
          </p:cNvSpPr>
          <p:nvPr/>
        </p:nvSpPr>
        <p:spPr bwMode="auto">
          <a:xfrm>
            <a:off x="3241675" y="4670425"/>
            <a:ext cx="7810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Muscularis</a:t>
            </a:r>
          </a:p>
        </p:txBody>
      </p:sp>
      <p:sp>
        <p:nvSpPr>
          <p:cNvPr id="5131" name="Rectangle 69"/>
          <p:cNvSpPr>
            <a:spLocks noChangeArrowheads="1"/>
          </p:cNvSpPr>
          <p:nvPr/>
        </p:nvSpPr>
        <p:spPr bwMode="auto">
          <a:xfrm>
            <a:off x="3238500" y="5162550"/>
            <a:ext cx="5651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Serosa</a:t>
            </a:r>
          </a:p>
        </p:txBody>
      </p:sp>
      <p:sp>
        <p:nvSpPr>
          <p:cNvPr id="5132" name="Rectangle 70"/>
          <p:cNvSpPr>
            <a:spLocks noChangeArrowheads="1"/>
          </p:cNvSpPr>
          <p:nvPr/>
        </p:nvSpPr>
        <p:spPr bwMode="auto">
          <a:xfrm>
            <a:off x="6356350" y="1955800"/>
            <a:ext cx="5461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Mucus</a:t>
            </a:r>
          </a:p>
        </p:txBody>
      </p:sp>
      <p:sp>
        <p:nvSpPr>
          <p:cNvPr id="5133" name="Rectangle 71"/>
          <p:cNvSpPr>
            <a:spLocks noChangeArrowheads="1"/>
          </p:cNvSpPr>
          <p:nvPr/>
        </p:nvSpPr>
        <p:spPr bwMode="auto">
          <a:xfrm>
            <a:off x="6346825" y="2549525"/>
            <a:ext cx="8128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Gastric pits</a:t>
            </a:r>
          </a:p>
        </p:txBody>
      </p:sp>
      <p:sp>
        <p:nvSpPr>
          <p:cNvPr id="5134" name="Rectangle 72"/>
          <p:cNvSpPr>
            <a:spLocks noChangeArrowheads="1"/>
          </p:cNvSpPr>
          <p:nvPr/>
        </p:nvSpPr>
        <p:spPr bwMode="auto">
          <a:xfrm>
            <a:off x="6350000" y="3155950"/>
            <a:ext cx="6921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Mucus-</a:t>
            </a:r>
          </a:p>
          <a:p>
            <a:r>
              <a:rPr lang="en-US" altLang="en-US" sz="900" b="1"/>
              <a:t>secreting</a:t>
            </a:r>
          </a:p>
          <a:p>
            <a:r>
              <a:rPr lang="en-US" altLang="en-US" sz="900" b="1"/>
              <a:t>cells</a:t>
            </a:r>
          </a:p>
        </p:txBody>
      </p:sp>
      <p:sp>
        <p:nvSpPr>
          <p:cNvPr id="5135" name="Rectangle 73"/>
          <p:cNvSpPr>
            <a:spLocks noChangeArrowheads="1"/>
          </p:cNvSpPr>
          <p:nvPr/>
        </p:nvSpPr>
        <p:spPr bwMode="auto">
          <a:xfrm>
            <a:off x="6348413" y="4119563"/>
            <a:ext cx="6921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Acid-</a:t>
            </a:r>
          </a:p>
          <a:p>
            <a:r>
              <a:rPr lang="en-US" altLang="en-US" sz="900" b="1"/>
              <a:t>secreting</a:t>
            </a:r>
          </a:p>
          <a:p>
            <a:r>
              <a:rPr lang="en-US" altLang="en-US" sz="900" b="1"/>
              <a:t>cell</a:t>
            </a:r>
          </a:p>
        </p:txBody>
      </p:sp>
      <p:sp>
        <p:nvSpPr>
          <p:cNvPr id="5136" name="Rectangle 74"/>
          <p:cNvSpPr>
            <a:spLocks noChangeArrowheads="1"/>
          </p:cNvSpPr>
          <p:nvPr/>
        </p:nvSpPr>
        <p:spPr bwMode="auto">
          <a:xfrm>
            <a:off x="7131050" y="4191000"/>
            <a:ext cx="9779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c) Gastric pits.</a:t>
            </a:r>
          </a:p>
        </p:txBody>
      </p:sp>
      <p:sp>
        <p:nvSpPr>
          <p:cNvPr id="5137" name="Rectangle 75"/>
          <p:cNvSpPr>
            <a:spLocks noChangeArrowheads="1"/>
          </p:cNvSpPr>
          <p:nvPr/>
        </p:nvSpPr>
        <p:spPr bwMode="auto">
          <a:xfrm>
            <a:off x="6350000" y="5305425"/>
            <a:ext cx="8699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Pepsinogen-</a:t>
            </a:r>
          </a:p>
          <a:p>
            <a:r>
              <a:rPr lang="en-US" altLang="en-US" sz="900" b="1"/>
              <a:t>secreting</a:t>
            </a:r>
          </a:p>
          <a:p>
            <a:r>
              <a:rPr lang="en-US" altLang="en-US" sz="900" b="1"/>
              <a:t>cell</a:t>
            </a:r>
          </a:p>
        </p:txBody>
      </p:sp>
      <p:sp>
        <p:nvSpPr>
          <p:cNvPr id="5138" name="Rectangle 76"/>
          <p:cNvSpPr>
            <a:spLocks noChangeArrowheads="1"/>
          </p:cNvSpPr>
          <p:nvPr/>
        </p:nvSpPr>
        <p:spPr bwMode="auto">
          <a:xfrm>
            <a:off x="3962400" y="5924550"/>
            <a:ext cx="11493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b) Gastric glands.</a:t>
            </a:r>
          </a:p>
        </p:txBody>
      </p:sp>
      <p:sp>
        <p:nvSpPr>
          <p:cNvPr id="5139" name="Rectangle 77"/>
          <p:cNvSpPr>
            <a:spLocks noChangeArrowheads="1"/>
          </p:cNvSpPr>
          <p:nvPr/>
        </p:nvSpPr>
        <p:spPr bwMode="auto">
          <a:xfrm>
            <a:off x="781050" y="5929313"/>
            <a:ext cx="11112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a) Stomach wall. </a:t>
            </a:r>
          </a:p>
        </p:txBody>
      </p:sp>
      <p:sp>
        <p:nvSpPr>
          <p:cNvPr id="5140" name="Line 78"/>
          <p:cNvSpPr>
            <a:spLocks noChangeShapeType="1"/>
          </p:cNvSpPr>
          <p:nvPr/>
        </p:nvSpPr>
        <p:spPr bwMode="auto">
          <a:xfrm flipH="1">
            <a:off x="800100" y="4714875"/>
            <a:ext cx="1555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41" name="Line 79"/>
          <p:cNvSpPr>
            <a:spLocks noChangeShapeType="1"/>
          </p:cNvSpPr>
          <p:nvPr/>
        </p:nvSpPr>
        <p:spPr bwMode="auto">
          <a:xfrm flipH="1">
            <a:off x="812800" y="5086350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42" name="Line 80"/>
          <p:cNvSpPr>
            <a:spLocks noChangeShapeType="1"/>
          </p:cNvSpPr>
          <p:nvPr/>
        </p:nvSpPr>
        <p:spPr bwMode="auto">
          <a:xfrm flipH="1">
            <a:off x="739775" y="5502275"/>
            <a:ext cx="292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43" name="AutoShape 81"/>
          <p:cNvSpPr>
            <a:spLocks/>
          </p:cNvSpPr>
          <p:nvPr/>
        </p:nvSpPr>
        <p:spPr bwMode="auto">
          <a:xfrm>
            <a:off x="3143250" y="5216525"/>
            <a:ext cx="74613" cy="161925"/>
          </a:xfrm>
          <a:prstGeom prst="rightBracket">
            <a:avLst>
              <a:gd name="adj" fmla="val 4894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endParaRPr lang="en-US" altLang="en-US"/>
          </a:p>
        </p:txBody>
      </p:sp>
      <p:sp>
        <p:nvSpPr>
          <p:cNvPr id="5144" name="AutoShape 82"/>
          <p:cNvSpPr>
            <a:spLocks/>
          </p:cNvSpPr>
          <p:nvPr/>
        </p:nvSpPr>
        <p:spPr bwMode="auto">
          <a:xfrm>
            <a:off x="3143250" y="4330700"/>
            <a:ext cx="74613" cy="863600"/>
          </a:xfrm>
          <a:prstGeom prst="rightBracket">
            <a:avLst>
              <a:gd name="adj" fmla="val 5321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endParaRPr lang="en-US" altLang="en-US"/>
          </a:p>
        </p:txBody>
      </p:sp>
      <p:sp>
        <p:nvSpPr>
          <p:cNvPr id="5145" name="AutoShape 83"/>
          <p:cNvSpPr>
            <a:spLocks/>
          </p:cNvSpPr>
          <p:nvPr/>
        </p:nvSpPr>
        <p:spPr bwMode="auto">
          <a:xfrm>
            <a:off x="3143250" y="3514725"/>
            <a:ext cx="74613" cy="793750"/>
          </a:xfrm>
          <a:prstGeom prst="rightBracket">
            <a:avLst>
              <a:gd name="adj" fmla="val 48906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endParaRPr lang="en-US" altLang="en-US"/>
          </a:p>
        </p:txBody>
      </p:sp>
      <p:sp>
        <p:nvSpPr>
          <p:cNvPr id="5146" name="AutoShape 84"/>
          <p:cNvSpPr>
            <a:spLocks/>
          </p:cNvSpPr>
          <p:nvPr/>
        </p:nvSpPr>
        <p:spPr bwMode="auto">
          <a:xfrm>
            <a:off x="3143250" y="2117725"/>
            <a:ext cx="74613" cy="1365250"/>
          </a:xfrm>
          <a:prstGeom prst="rightBracket">
            <a:avLst>
              <a:gd name="adj" fmla="val 72344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endParaRPr lang="en-US" altLang="en-US"/>
          </a:p>
        </p:txBody>
      </p:sp>
      <p:sp>
        <p:nvSpPr>
          <p:cNvPr id="5147" name="Line 85"/>
          <p:cNvSpPr>
            <a:spLocks noChangeShapeType="1"/>
          </p:cNvSpPr>
          <p:nvPr/>
        </p:nvSpPr>
        <p:spPr bwMode="auto">
          <a:xfrm>
            <a:off x="3216275" y="2797175"/>
            <a:ext cx="730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48" name="Line 86"/>
          <p:cNvSpPr>
            <a:spLocks noChangeShapeType="1"/>
          </p:cNvSpPr>
          <p:nvPr/>
        </p:nvSpPr>
        <p:spPr bwMode="auto">
          <a:xfrm>
            <a:off x="3216275" y="3898900"/>
            <a:ext cx="730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49" name="Line 87"/>
          <p:cNvSpPr>
            <a:spLocks noChangeShapeType="1"/>
          </p:cNvSpPr>
          <p:nvPr/>
        </p:nvSpPr>
        <p:spPr bwMode="auto">
          <a:xfrm>
            <a:off x="3216275" y="4787900"/>
            <a:ext cx="730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50" name="Line 88"/>
          <p:cNvSpPr>
            <a:spLocks noChangeShapeType="1"/>
          </p:cNvSpPr>
          <p:nvPr/>
        </p:nvSpPr>
        <p:spPr bwMode="auto">
          <a:xfrm>
            <a:off x="3216275" y="5283200"/>
            <a:ext cx="730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51" name="Line 89"/>
          <p:cNvSpPr>
            <a:spLocks noChangeShapeType="1"/>
          </p:cNvSpPr>
          <p:nvPr/>
        </p:nvSpPr>
        <p:spPr bwMode="auto">
          <a:xfrm>
            <a:off x="3111500" y="5216525"/>
            <a:ext cx="460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52" name="Line 90"/>
          <p:cNvSpPr>
            <a:spLocks noChangeShapeType="1"/>
          </p:cNvSpPr>
          <p:nvPr/>
        </p:nvSpPr>
        <p:spPr bwMode="auto">
          <a:xfrm>
            <a:off x="3111500" y="5378450"/>
            <a:ext cx="460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53" name="Line 91"/>
          <p:cNvSpPr>
            <a:spLocks noChangeShapeType="1"/>
          </p:cNvSpPr>
          <p:nvPr/>
        </p:nvSpPr>
        <p:spPr bwMode="auto">
          <a:xfrm>
            <a:off x="3111500" y="4330700"/>
            <a:ext cx="460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54" name="Line 92"/>
          <p:cNvSpPr>
            <a:spLocks noChangeShapeType="1"/>
          </p:cNvSpPr>
          <p:nvPr/>
        </p:nvSpPr>
        <p:spPr bwMode="auto">
          <a:xfrm>
            <a:off x="3111500" y="5194300"/>
            <a:ext cx="460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55" name="Line 93"/>
          <p:cNvSpPr>
            <a:spLocks noChangeShapeType="1"/>
          </p:cNvSpPr>
          <p:nvPr/>
        </p:nvSpPr>
        <p:spPr bwMode="auto">
          <a:xfrm>
            <a:off x="3111500" y="4308475"/>
            <a:ext cx="460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56" name="Line 94"/>
          <p:cNvSpPr>
            <a:spLocks noChangeShapeType="1"/>
          </p:cNvSpPr>
          <p:nvPr/>
        </p:nvSpPr>
        <p:spPr bwMode="auto">
          <a:xfrm>
            <a:off x="3111500" y="3514725"/>
            <a:ext cx="460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57" name="Line 95"/>
          <p:cNvSpPr>
            <a:spLocks noChangeShapeType="1"/>
          </p:cNvSpPr>
          <p:nvPr/>
        </p:nvSpPr>
        <p:spPr bwMode="auto">
          <a:xfrm>
            <a:off x="3111500" y="3482975"/>
            <a:ext cx="460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58" name="Line 96"/>
          <p:cNvSpPr>
            <a:spLocks noChangeShapeType="1"/>
          </p:cNvSpPr>
          <p:nvPr/>
        </p:nvSpPr>
        <p:spPr bwMode="auto">
          <a:xfrm>
            <a:off x="3111500" y="2117725"/>
            <a:ext cx="460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159" name="Group 97"/>
          <p:cNvGrpSpPr>
            <a:grpSpLocks/>
          </p:cNvGrpSpPr>
          <p:nvPr/>
        </p:nvGrpSpPr>
        <p:grpSpPr bwMode="auto">
          <a:xfrm>
            <a:off x="5340350" y="2062163"/>
            <a:ext cx="2679700" cy="3354387"/>
            <a:chOff x="3364" y="1299"/>
            <a:chExt cx="1688" cy="2113"/>
          </a:xfrm>
        </p:grpSpPr>
        <p:sp>
          <p:nvSpPr>
            <p:cNvPr id="5160" name="Line 98"/>
            <p:cNvSpPr>
              <a:spLocks noChangeShapeType="1"/>
            </p:cNvSpPr>
            <p:nvPr/>
          </p:nvSpPr>
          <p:spPr bwMode="auto">
            <a:xfrm flipH="1">
              <a:off x="3426" y="3412"/>
              <a:ext cx="61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61" name="Line 99"/>
            <p:cNvSpPr>
              <a:spLocks noChangeShapeType="1"/>
            </p:cNvSpPr>
            <p:nvPr/>
          </p:nvSpPr>
          <p:spPr bwMode="auto">
            <a:xfrm flipH="1">
              <a:off x="3480" y="2672"/>
              <a:ext cx="5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62" name="Freeform 100"/>
            <p:cNvSpPr>
              <a:spLocks/>
            </p:cNvSpPr>
            <p:nvPr/>
          </p:nvSpPr>
          <p:spPr bwMode="auto">
            <a:xfrm>
              <a:off x="3364" y="1930"/>
              <a:ext cx="676" cy="250"/>
            </a:xfrm>
            <a:custGeom>
              <a:avLst/>
              <a:gdLst>
                <a:gd name="T0" fmla="*/ 0 w 676"/>
                <a:gd name="T1" fmla="*/ 0 h 250"/>
                <a:gd name="T2" fmla="*/ 676 w 676"/>
                <a:gd name="T3" fmla="*/ 130 h 250"/>
                <a:gd name="T4" fmla="*/ 2 w 676"/>
                <a:gd name="T5" fmla="*/ 250 h 25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76" h="250">
                  <a:moveTo>
                    <a:pt x="0" y="0"/>
                  </a:moveTo>
                  <a:lnTo>
                    <a:pt x="676" y="130"/>
                  </a:lnTo>
                  <a:lnTo>
                    <a:pt x="2" y="25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63" name="Line 101"/>
            <p:cNvSpPr>
              <a:spLocks noChangeShapeType="1"/>
            </p:cNvSpPr>
            <p:nvPr/>
          </p:nvSpPr>
          <p:spPr bwMode="auto">
            <a:xfrm flipH="1">
              <a:off x="3414" y="1676"/>
              <a:ext cx="6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64" name="Freeform 102"/>
            <p:cNvSpPr>
              <a:spLocks/>
            </p:cNvSpPr>
            <p:nvPr/>
          </p:nvSpPr>
          <p:spPr bwMode="auto">
            <a:xfrm>
              <a:off x="4492" y="1674"/>
              <a:ext cx="560" cy="436"/>
            </a:xfrm>
            <a:custGeom>
              <a:avLst/>
              <a:gdLst>
                <a:gd name="T0" fmla="*/ 520 w 560"/>
                <a:gd name="T1" fmla="*/ 0 h 436"/>
                <a:gd name="T2" fmla="*/ 0 w 560"/>
                <a:gd name="T3" fmla="*/ 2 h 436"/>
                <a:gd name="T4" fmla="*/ 560 w 560"/>
                <a:gd name="T5" fmla="*/ 436 h 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60" h="436">
                  <a:moveTo>
                    <a:pt x="520" y="0"/>
                  </a:moveTo>
                  <a:lnTo>
                    <a:pt x="0" y="2"/>
                  </a:lnTo>
                  <a:lnTo>
                    <a:pt x="560" y="43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65" name="Line 103"/>
            <p:cNvSpPr>
              <a:spLocks noChangeShapeType="1"/>
            </p:cNvSpPr>
            <p:nvPr/>
          </p:nvSpPr>
          <p:spPr bwMode="auto">
            <a:xfrm flipH="1">
              <a:off x="3813" y="1299"/>
              <a:ext cx="2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322"/>
    </mc:Choice>
    <mc:Fallback xmlns="">
      <p:transition spd="slow" advTm="473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Stomach Contraction</a:t>
            </a:r>
          </a:p>
        </p:txBody>
      </p:sp>
      <p:sp>
        <p:nvSpPr>
          <p:cNvPr id="2662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104900"/>
            <a:ext cx="8116887" cy="5372100"/>
          </a:xfrm>
        </p:spPr>
        <p:txBody>
          <a:bodyPr/>
          <a:lstStyle/>
          <a:p>
            <a:pPr eaLnBrk="1" hangingPunct="1"/>
            <a:r>
              <a:rPr lang="en-US" altLang="en-US" smtClean="0"/>
              <a:t>Stomach contractions</a:t>
            </a:r>
          </a:p>
          <a:p>
            <a:pPr lvl="1" eaLnBrk="1" hangingPunct="1"/>
            <a:r>
              <a:rPr lang="en-US" altLang="en-US" sz="2500" smtClean="0"/>
              <a:t>blend food and propel it forward</a:t>
            </a:r>
          </a:p>
          <a:p>
            <a:pPr eaLnBrk="1" hangingPunct="1"/>
            <a:r>
              <a:rPr lang="en-US" altLang="en-US" smtClean="0"/>
              <a:t>Chyme</a:t>
            </a:r>
          </a:p>
          <a:p>
            <a:pPr lvl="1" eaLnBrk="1" hangingPunct="1"/>
            <a:r>
              <a:rPr lang="en-US" altLang="en-US" sz="2500" smtClean="0"/>
              <a:t>watery mixture of partially digested food and gastric juice that is delivered to the small intestine</a:t>
            </a:r>
          </a:p>
          <a:p>
            <a:pPr eaLnBrk="1" hangingPunct="1"/>
            <a:r>
              <a:rPr lang="en-US" altLang="en-US" smtClean="0"/>
              <a:t>Requires 2–6 hours for stomach to empty completely after a meal</a:t>
            </a:r>
          </a:p>
          <a:p>
            <a:pPr eaLnBrk="1" hangingPunct="1"/>
            <a:r>
              <a:rPr lang="en-US" altLang="en-US" smtClean="0"/>
              <a:t>Stomach </a:t>
            </a:r>
            <a:r>
              <a:rPr lang="en-US" altLang="en-US" b="1" smtClean="0"/>
              <a:t>DOES NOT </a:t>
            </a:r>
            <a:r>
              <a:rPr lang="en-US" altLang="en-US" smtClean="0"/>
              <a:t>absorb nutrients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5405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3" descr="Strip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0"/>
            <a:ext cx="9144000" cy="128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Small Intestine Digests Food and Absorbs Nutrients and Water</a:t>
            </a:r>
          </a:p>
        </p:txBody>
      </p:sp>
      <p:sp>
        <p:nvSpPr>
          <p:cNvPr id="28675" name="Rectangle 14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96875" y="1447800"/>
            <a:ext cx="8170863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/>
              <a:t>Functions</a:t>
            </a:r>
          </a:p>
          <a:p>
            <a:pPr lvl="1" eaLnBrk="1" hangingPunct="1"/>
            <a:r>
              <a:rPr lang="en-US" altLang="en-US" smtClean="0"/>
              <a:t>Digestion</a:t>
            </a:r>
          </a:p>
          <a:p>
            <a:pPr lvl="2" eaLnBrk="1" hangingPunct="1"/>
            <a:r>
              <a:rPr lang="en-US" altLang="en-US" smtClean="0"/>
              <a:t>Neutralizes acid from stomach</a:t>
            </a:r>
          </a:p>
          <a:p>
            <a:pPr lvl="2" eaLnBrk="1" hangingPunct="1"/>
            <a:r>
              <a:rPr lang="en-US" altLang="en-US" smtClean="0"/>
              <a:t>Adds digestive enzymes and bile</a:t>
            </a:r>
          </a:p>
          <a:p>
            <a:pPr lvl="2" eaLnBrk="1" hangingPunct="1"/>
            <a:r>
              <a:rPr lang="en-US" altLang="en-US" smtClean="0"/>
              <a:t>Breaks down proteins, carbohydrates, and lipids to absorbable materials</a:t>
            </a:r>
          </a:p>
          <a:p>
            <a:pPr lvl="1" eaLnBrk="1" hangingPunct="1"/>
            <a:r>
              <a:rPr lang="en-US" altLang="en-US" smtClean="0"/>
              <a:t>Absorption</a:t>
            </a:r>
          </a:p>
          <a:p>
            <a:pPr lvl="2" eaLnBrk="1" hangingPunct="1"/>
            <a:r>
              <a:rPr lang="en-US" altLang="en-US" smtClean="0"/>
              <a:t>90% of food absorbed in small intestine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2487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 descr="Strip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0"/>
            <a:ext cx="8709025" cy="128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Small Intestine Has Large Surface Area for Absorption</a:t>
            </a:r>
          </a:p>
        </p:txBody>
      </p:sp>
      <p:sp>
        <p:nvSpPr>
          <p:cNvPr id="29699" name="Rectangle 5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96875" y="1600200"/>
            <a:ext cx="8529638" cy="471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en-US" altLang="en-US" sz="2900" smtClean="0"/>
              <a:t>Three regions increase surface area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b="1" smtClean="0"/>
              <a:t>Duodenum</a:t>
            </a:r>
            <a:r>
              <a:rPr lang="en-US" altLang="en-US" smtClean="0"/>
              <a:t>: most digestion occurs here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b="1" smtClean="0"/>
              <a:t>Jejunum</a:t>
            </a:r>
            <a:r>
              <a:rPr lang="en-US" altLang="en-US" smtClean="0"/>
              <a:t>: absorption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b="1" smtClean="0"/>
              <a:t>Ileum</a:t>
            </a:r>
            <a:r>
              <a:rPr lang="en-US" altLang="en-US" smtClean="0"/>
              <a:t>: absorption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5663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 descr="Strip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0"/>
            <a:ext cx="6397625" cy="129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Small Intestine Has Large Surface Area for Absorption</a:t>
            </a:r>
          </a:p>
        </p:txBody>
      </p:sp>
      <p:sp>
        <p:nvSpPr>
          <p:cNvPr id="29699" name="Rectangle 5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57188" y="1449388"/>
            <a:ext cx="5491162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en-US" altLang="en-US" sz="2900" smtClean="0"/>
              <a:t>Mucosa lining adaptations increase surface area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mtClean="0"/>
              <a:t>Large folds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b="1" smtClean="0"/>
              <a:t>Villi</a:t>
            </a:r>
            <a:endParaRPr lang="en-US" altLang="en-US" smtClean="0"/>
          </a:p>
          <a:p>
            <a:pPr lvl="2" eaLnBrk="1" hangingPunct="1">
              <a:spcBef>
                <a:spcPts val="600"/>
              </a:spcBef>
            </a:pPr>
            <a:r>
              <a:rPr lang="en-US" altLang="en-US" smtClean="0"/>
              <a:t>microscopic projections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b="1" smtClean="0"/>
              <a:t>Microvilli</a:t>
            </a:r>
            <a:endParaRPr lang="en-US" altLang="en-US" smtClean="0"/>
          </a:p>
          <a:p>
            <a:pPr lvl="2" eaLnBrk="1" hangingPunct="1">
              <a:spcBef>
                <a:spcPts val="600"/>
              </a:spcBef>
            </a:pPr>
            <a:r>
              <a:rPr lang="en-US" altLang="en-US" smtClean="0"/>
              <a:t>cytoplasmic projections of epithelial cells of the villi</a:t>
            </a:r>
          </a:p>
        </p:txBody>
      </p:sp>
      <p:pic>
        <p:nvPicPr>
          <p:cNvPr id="9220" name="Picture 43" descr="14_09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0"/>
          <a:stretch>
            <a:fillRect/>
          </a:stretch>
        </p:blipFill>
        <p:spPr bwMode="auto">
          <a:xfrm>
            <a:off x="6457950" y="136525"/>
            <a:ext cx="2578100" cy="626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Rectangle 44"/>
          <p:cNvSpPr>
            <a:spLocks noChangeArrowheads="1"/>
          </p:cNvSpPr>
          <p:nvPr/>
        </p:nvSpPr>
        <p:spPr bwMode="auto">
          <a:xfrm>
            <a:off x="6402388" y="461963"/>
            <a:ext cx="38735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600" b="1"/>
              <a:t>Folds</a:t>
            </a:r>
          </a:p>
        </p:txBody>
      </p:sp>
      <p:sp>
        <p:nvSpPr>
          <p:cNvPr id="9222" name="Rectangle 45"/>
          <p:cNvSpPr>
            <a:spLocks noChangeArrowheads="1"/>
          </p:cNvSpPr>
          <p:nvPr/>
        </p:nvSpPr>
        <p:spPr bwMode="auto">
          <a:xfrm>
            <a:off x="6410325" y="973138"/>
            <a:ext cx="1684338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85725" indent="-85725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0000"/>
              </a:lnSpc>
              <a:buFont typeface="Arial" charset="0"/>
              <a:buAutoNum type="alphaLcParenR"/>
            </a:pPr>
            <a:r>
              <a:rPr lang="en-US" altLang="en-US" sz="600" b="1"/>
              <a:t>The wall of the small intestine contains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altLang="en-US" sz="600" b="1"/>
              <a:t>	numerous folds that increase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altLang="en-US" sz="600" b="1"/>
              <a:t>	its surface area.</a:t>
            </a:r>
          </a:p>
        </p:txBody>
      </p:sp>
      <p:sp>
        <p:nvSpPr>
          <p:cNvPr id="9223" name="Rectangle 46"/>
          <p:cNvSpPr>
            <a:spLocks noChangeArrowheads="1"/>
          </p:cNvSpPr>
          <p:nvPr/>
        </p:nvSpPr>
        <p:spPr bwMode="auto">
          <a:xfrm>
            <a:off x="6400800" y="1574800"/>
            <a:ext cx="319088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600" b="1"/>
              <a:t>Villi</a:t>
            </a:r>
          </a:p>
        </p:txBody>
      </p:sp>
      <p:sp>
        <p:nvSpPr>
          <p:cNvPr id="9224" name="Rectangle 47"/>
          <p:cNvSpPr>
            <a:spLocks noChangeArrowheads="1"/>
          </p:cNvSpPr>
          <p:nvPr/>
        </p:nvSpPr>
        <p:spPr bwMode="auto">
          <a:xfrm>
            <a:off x="6400800" y="1890713"/>
            <a:ext cx="468313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600" b="1"/>
              <a:t>Mucosa</a:t>
            </a:r>
          </a:p>
        </p:txBody>
      </p:sp>
      <p:sp>
        <p:nvSpPr>
          <p:cNvPr id="9225" name="Rectangle 48"/>
          <p:cNvSpPr>
            <a:spLocks noChangeArrowheads="1"/>
          </p:cNvSpPr>
          <p:nvPr/>
        </p:nvSpPr>
        <p:spPr bwMode="auto">
          <a:xfrm>
            <a:off x="6397625" y="2165350"/>
            <a:ext cx="61595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600" b="1"/>
              <a:t>Submucosa</a:t>
            </a:r>
          </a:p>
        </p:txBody>
      </p:sp>
      <p:sp>
        <p:nvSpPr>
          <p:cNvPr id="9226" name="Rectangle 49"/>
          <p:cNvSpPr>
            <a:spLocks noChangeArrowheads="1"/>
          </p:cNvSpPr>
          <p:nvPr/>
        </p:nvSpPr>
        <p:spPr bwMode="auto">
          <a:xfrm>
            <a:off x="6397625" y="2365375"/>
            <a:ext cx="582613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600" b="1"/>
              <a:t>Muscularis</a:t>
            </a:r>
          </a:p>
        </p:txBody>
      </p:sp>
      <p:sp>
        <p:nvSpPr>
          <p:cNvPr id="9227" name="Rectangle 50"/>
          <p:cNvSpPr>
            <a:spLocks noChangeArrowheads="1"/>
          </p:cNvSpPr>
          <p:nvPr/>
        </p:nvSpPr>
        <p:spPr bwMode="auto">
          <a:xfrm>
            <a:off x="6400800" y="2463800"/>
            <a:ext cx="43815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600" b="1"/>
              <a:t>Serosa</a:t>
            </a:r>
          </a:p>
        </p:txBody>
      </p:sp>
      <p:sp>
        <p:nvSpPr>
          <p:cNvPr id="9228" name="Rectangle 51"/>
          <p:cNvSpPr>
            <a:spLocks noChangeArrowheads="1"/>
          </p:cNvSpPr>
          <p:nvPr/>
        </p:nvSpPr>
        <p:spPr bwMode="auto">
          <a:xfrm>
            <a:off x="6413500" y="2609850"/>
            <a:ext cx="1019175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tabLst>
                <a:tab pos="9525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tabLst>
                <a:tab pos="9525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tabLst>
                <a:tab pos="9525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tabLst>
                <a:tab pos="9525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tabLst>
                <a:tab pos="9525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525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525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525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525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600" b="1"/>
              <a:t>b) Each fold is covered</a:t>
            </a:r>
          </a:p>
          <a:p>
            <a:pPr>
              <a:lnSpc>
                <a:spcPct val="95000"/>
              </a:lnSpc>
            </a:pPr>
            <a:r>
              <a:rPr lang="en-US" altLang="en-US" sz="600" b="1"/>
              <a:t>	with smaller folds</a:t>
            </a:r>
          </a:p>
          <a:p>
            <a:pPr>
              <a:lnSpc>
                <a:spcPct val="95000"/>
              </a:lnSpc>
            </a:pPr>
            <a:r>
              <a:rPr lang="en-US" altLang="en-US" sz="600" b="1"/>
              <a:t>	called villi.</a:t>
            </a:r>
          </a:p>
        </p:txBody>
      </p:sp>
      <p:sp>
        <p:nvSpPr>
          <p:cNvPr id="9229" name="Rectangle 52"/>
          <p:cNvSpPr>
            <a:spLocks noChangeArrowheads="1"/>
          </p:cNvSpPr>
          <p:nvPr/>
        </p:nvSpPr>
        <p:spPr bwMode="auto">
          <a:xfrm>
            <a:off x="7567613" y="2874963"/>
            <a:ext cx="522287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600" b="1"/>
              <a:t>Epithelial</a:t>
            </a:r>
          </a:p>
          <a:p>
            <a:pPr>
              <a:lnSpc>
                <a:spcPct val="95000"/>
              </a:lnSpc>
            </a:pPr>
            <a:r>
              <a:rPr lang="en-US" altLang="en-US" sz="600" b="1"/>
              <a:t>cell</a:t>
            </a:r>
          </a:p>
        </p:txBody>
      </p:sp>
      <p:sp>
        <p:nvSpPr>
          <p:cNvPr id="9230" name="Rectangle 53"/>
          <p:cNvSpPr>
            <a:spLocks noChangeArrowheads="1"/>
          </p:cNvSpPr>
          <p:nvPr/>
        </p:nvSpPr>
        <p:spPr bwMode="auto">
          <a:xfrm>
            <a:off x="8382000" y="3476625"/>
            <a:ext cx="51435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600" b="1"/>
              <a:t>Microvilli</a:t>
            </a:r>
          </a:p>
        </p:txBody>
      </p:sp>
      <p:sp>
        <p:nvSpPr>
          <p:cNvPr id="9231" name="Rectangle 54"/>
          <p:cNvSpPr>
            <a:spLocks noChangeArrowheads="1"/>
          </p:cNvSpPr>
          <p:nvPr/>
        </p:nvSpPr>
        <p:spPr bwMode="auto">
          <a:xfrm>
            <a:off x="7616825" y="3816350"/>
            <a:ext cx="1217613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tabLst>
                <a:tab pos="93663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tabLst>
                <a:tab pos="93663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tabLst>
                <a:tab pos="93663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tabLst>
                <a:tab pos="93663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tabLst>
                <a:tab pos="93663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3663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3663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3663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3663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600" b="1"/>
              <a:t>d) A single cell with its outer</a:t>
            </a:r>
          </a:p>
          <a:p>
            <a:r>
              <a:rPr lang="en-US" altLang="en-US" sz="600" b="1"/>
              <a:t>	membrane of microvilli.</a:t>
            </a:r>
          </a:p>
        </p:txBody>
      </p:sp>
      <p:sp>
        <p:nvSpPr>
          <p:cNvPr id="9232" name="Rectangle 55"/>
          <p:cNvSpPr>
            <a:spLocks noChangeArrowheads="1"/>
          </p:cNvSpPr>
          <p:nvPr/>
        </p:nvSpPr>
        <p:spPr bwMode="auto">
          <a:xfrm>
            <a:off x="6415088" y="4038600"/>
            <a:ext cx="70485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600" b="1"/>
              <a:t>Mucus-</a:t>
            </a:r>
          </a:p>
          <a:p>
            <a:pPr>
              <a:lnSpc>
                <a:spcPct val="95000"/>
              </a:lnSpc>
            </a:pPr>
            <a:r>
              <a:rPr lang="en-US" altLang="en-US" sz="600" b="1"/>
              <a:t>producing cell</a:t>
            </a:r>
          </a:p>
        </p:txBody>
      </p:sp>
      <p:sp>
        <p:nvSpPr>
          <p:cNvPr id="9233" name="Rectangle 56"/>
          <p:cNvSpPr>
            <a:spLocks noChangeArrowheads="1"/>
          </p:cNvSpPr>
          <p:nvPr/>
        </p:nvSpPr>
        <p:spPr bwMode="auto">
          <a:xfrm>
            <a:off x="6411913" y="4343400"/>
            <a:ext cx="496887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600" b="1"/>
              <a:t>Arteriole</a:t>
            </a:r>
          </a:p>
        </p:txBody>
      </p:sp>
      <p:sp>
        <p:nvSpPr>
          <p:cNvPr id="9234" name="Rectangle 57"/>
          <p:cNvSpPr>
            <a:spLocks noChangeArrowheads="1"/>
          </p:cNvSpPr>
          <p:nvPr/>
        </p:nvSpPr>
        <p:spPr bwMode="auto">
          <a:xfrm>
            <a:off x="6410325" y="4457700"/>
            <a:ext cx="433388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600" b="1"/>
              <a:t>Venule</a:t>
            </a:r>
          </a:p>
        </p:txBody>
      </p:sp>
      <p:sp>
        <p:nvSpPr>
          <p:cNvPr id="9235" name="Rectangle 58"/>
          <p:cNvSpPr>
            <a:spLocks noChangeArrowheads="1"/>
          </p:cNvSpPr>
          <p:nvPr/>
        </p:nvSpPr>
        <p:spPr bwMode="auto">
          <a:xfrm>
            <a:off x="6408738" y="4656138"/>
            <a:ext cx="433387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600" b="1"/>
              <a:t>Lymph</a:t>
            </a:r>
          </a:p>
          <a:p>
            <a:pPr>
              <a:lnSpc>
                <a:spcPct val="95000"/>
              </a:lnSpc>
            </a:pPr>
            <a:r>
              <a:rPr lang="en-US" altLang="en-US" sz="600" b="1"/>
              <a:t>vessel</a:t>
            </a:r>
          </a:p>
        </p:txBody>
      </p:sp>
      <p:sp>
        <p:nvSpPr>
          <p:cNvPr id="9236" name="Rectangle 59"/>
          <p:cNvSpPr>
            <a:spLocks noChangeArrowheads="1"/>
          </p:cNvSpPr>
          <p:nvPr/>
        </p:nvSpPr>
        <p:spPr bwMode="auto">
          <a:xfrm>
            <a:off x="6410325" y="4868863"/>
            <a:ext cx="2624138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tabLst>
                <a:tab pos="889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tabLst>
                <a:tab pos="889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tabLst>
                <a:tab pos="889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tabLst>
                <a:tab pos="889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tabLst>
                <a:tab pos="889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9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9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9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9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600" b="1"/>
              <a:t>c) A close-up view of a villus showing the single layer of mucosal</a:t>
            </a:r>
          </a:p>
          <a:p>
            <a:pPr>
              <a:lnSpc>
                <a:spcPct val="90000"/>
              </a:lnSpc>
            </a:pPr>
            <a:r>
              <a:rPr lang="en-US" altLang="en-US" sz="600" b="1"/>
              <a:t>	cells covering the surface and the centrally located lymph vessel</a:t>
            </a:r>
          </a:p>
          <a:p>
            <a:pPr>
              <a:lnSpc>
                <a:spcPct val="90000"/>
              </a:lnSpc>
            </a:pPr>
            <a:r>
              <a:rPr lang="en-US" altLang="en-US" sz="600" b="1"/>
              <a:t>	(lacteal) and blood vessels.</a:t>
            </a:r>
          </a:p>
        </p:txBody>
      </p:sp>
      <p:sp>
        <p:nvSpPr>
          <p:cNvPr id="9237" name="Rectangle 60"/>
          <p:cNvSpPr>
            <a:spLocks noChangeArrowheads="1"/>
          </p:cNvSpPr>
          <p:nvPr/>
        </p:nvSpPr>
        <p:spPr bwMode="auto">
          <a:xfrm>
            <a:off x="6407150" y="6275388"/>
            <a:ext cx="1322388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600" b="1"/>
              <a:t>e) Human intestinal villi (</a:t>
            </a:r>
            <a:r>
              <a:rPr lang="en-US" altLang="en-US" sz="600" b="1">
                <a:sym typeface="Symbol" pitchFamily="84" charset="2"/>
              </a:rPr>
              <a:t></a:t>
            </a:r>
            <a:r>
              <a:rPr lang="en-US" altLang="en-US" sz="700" b="1">
                <a:sym typeface="Symbol" pitchFamily="84" charset="2"/>
              </a:rPr>
              <a:t> </a:t>
            </a:r>
            <a:r>
              <a:rPr lang="en-US" altLang="en-US" sz="600" b="1"/>
              <a:t>270).</a:t>
            </a:r>
          </a:p>
        </p:txBody>
      </p:sp>
      <p:sp>
        <p:nvSpPr>
          <p:cNvPr id="9238" name="Rectangle 61"/>
          <p:cNvSpPr>
            <a:spLocks noChangeArrowheads="1"/>
          </p:cNvSpPr>
          <p:nvPr/>
        </p:nvSpPr>
        <p:spPr bwMode="auto">
          <a:xfrm>
            <a:off x="6415088" y="3530600"/>
            <a:ext cx="446087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600" b="1"/>
              <a:t>Lacteal</a:t>
            </a:r>
            <a:endParaRPr lang="en-US" altLang="en-US" sz="2400" b="1"/>
          </a:p>
        </p:txBody>
      </p:sp>
      <p:sp>
        <p:nvSpPr>
          <p:cNvPr id="9239" name="Line 62"/>
          <p:cNvSpPr>
            <a:spLocks noChangeShapeType="1"/>
          </p:cNvSpPr>
          <p:nvPr/>
        </p:nvSpPr>
        <p:spPr bwMode="auto">
          <a:xfrm flipV="1">
            <a:off x="6651625" y="1663700"/>
            <a:ext cx="62865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0" name="Line 63"/>
          <p:cNvSpPr>
            <a:spLocks noChangeShapeType="1"/>
          </p:cNvSpPr>
          <p:nvPr/>
        </p:nvSpPr>
        <p:spPr bwMode="auto">
          <a:xfrm flipH="1" flipV="1">
            <a:off x="7073900" y="1666875"/>
            <a:ext cx="123825" cy="149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1" name="Line 64"/>
          <p:cNvSpPr>
            <a:spLocks noChangeShapeType="1"/>
          </p:cNvSpPr>
          <p:nvPr/>
        </p:nvSpPr>
        <p:spPr bwMode="auto">
          <a:xfrm flipH="1">
            <a:off x="6937375" y="2254250"/>
            <a:ext cx="365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2" name="Line 65"/>
          <p:cNvSpPr>
            <a:spLocks noChangeShapeType="1"/>
          </p:cNvSpPr>
          <p:nvPr/>
        </p:nvSpPr>
        <p:spPr bwMode="auto">
          <a:xfrm flipH="1">
            <a:off x="6762750" y="2559050"/>
            <a:ext cx="400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3" name="Line 66"/>
          <p:cNvSpPr>
            <a:spLocks noChangeShapeType="1"/>
          </p:cNvSpPr>
          <p:nvPr/>
        </p:nvSpPr>
        <p:spPr bwMode="auto">
          <a:xfrm flipH="1">
            <a:off x="6899275" y="2460625"/>
            <a:ext cx="3460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4" name="Freeform 67"/>
          <p:cNvSpPr>
            <a:spLocks/>
          </p:cNvSpPr>
          <p:nvPr/>
        </p:nvSpPr>
        <p:spPr bwMode="auto">
          <a:xfrm>
            <a:off x="6791325" y="1984375"/>
            <a:ext cx="501650" cy="127000"/>
          </a:xfrm>
          <a:custGeom>
            <a:avLst/>
            <a:gdLst>
              <a:gd name="T0" fmla="*/ 0 w 316"/>
              <a:gd name="T1" fmla="*/ 0 h 80"/>
              <a:gd name="T2" fmla="*/ 2147483647 w 316"/>
              <a:gd name="T3" fmla="*/ 0 h 80"/>
              <a:gd name="T4" fmla="*/ 2147483647 w 316"/>
              <a:gd name="T5" fmla="*/ 2147483647 h 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16" h="80">
                <a:moveTo>
                  <a:pt x="0" y="0"/>
                </a:moveTo>
                <a:lnTo>
                  <a:pt x="30" y="0"/>
                </a:lnTo>
                <a:lnTo>
                  <a:pt x="316" y="8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5" name="Line 68"/>
          <p:cNvSpPr>
            <a:spLocks noChangeShapeType="1"/>
          </p:cNvSpPr>
          <p:nvPr/>
        </p:nvSpPr>
        <p:spPr bwMode="auto">
          <a:xfrm>
            <a:off x="7518400" y="2962275"/>
            <a:ext cx="114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6" name="Line 69"/>
          <p:cNvSpPr>
            <a:spLocks noChangeShapeType="1"/>
          </p:cNvSpPr>
          <p:nvPr/>
        </p:nvSpPr>
        <p:spPr bwMode="auto">
          <a:xfrm flipH="1">
            <a:off x="6794500" y="3625850"/>
            <a:ext cx="584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7" name="Line 70"/>
          <p:cNvSpPr>
            <a:spLocks noChangeShapeType="1"/>
          </p:cNvSpPr>
          <p:nvPr/>
        </p:nvSpPr>
        <p:spPr bwMode="auto">
          <a:xfrm flipH="1">
            <a:off x="7054850" y="4213225"/>
            <a:ext cx="139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8" name="Line 71"/>
          <p:cNvSpPr>
            <a:spLocks noChangeShapeType="1"/>
          </p:cNvSpPr>
          <p:nvPr/>
        </p:nvSpPr>
        <p:spPr bwMode="auto">
          <a:xfrm flipH="1">
            <a:off x="6765925" y="4746625"/>
            <a:ext cx="2571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9" name="Freeform 72"/>
          <p:cNvSpPr>
            <a:spLocks/>
          </p:cNvSpPr>
          <p:nvPr/>
        </p:nvSpPr>
        <p:spPr bwMode="auto">
          <a:xfrm>
            <a:off x="6832600" y="4432300"/>
            <a:ext cx="327025" cy="146050"/>
          </a:xfrm>
          <a:custGeom>
            <a:avLst/>
            <a:gdLst>
              <a:gd name="T0" fmla="*/ 0 w 206"/>
              <a:gd name="T1" fmla="*/ 0 h 92"/>
              <a:gd name="T2" fmla="*/ 2147483647 w 206"/>
              <a:gd name="T3" fmla="*/ 0 h 92"/>
              <a:gd name="T4" fmla="*/ 2147483647 w 206"/>
              <a:gd name="T5" fmla="*/ 2147483647 h 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6" h="92">
                <a:moveTo>
                  <a:pt x="0" y="0"/>
                </a:moveTo>
                <a:lnTo>
                  <a:pt x="32" y="0"/>
                </a:lnTo>
                <a:lnTo>
                  <a:pt x="206" y="9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0" name="Freeform 73"/>
          <p:cNvSpPr>
            <a:spLocks/>
          </p:cNvSpPr>
          <p:nvPr/>
        </p:nvSpPr>
        <p:spPr bwMode="auto">
          <a:xfrm>
            <a:off x="6765925" y="4549775"/>
            <a:ext cx="317500" cy="107950"/>
          </a:xfrm>
          <a:custGeom>
            <a:avLst/>
            <a:gdLst>
              <a:gd name="T0" fmla="*/ 0 w 200"/>
              <a:gd name="T1" fmla="*/ 0 h 68"/>
              <a:gd name="T2" fmla="*/ 2147483647 w 200"/>
              <a:gd name="T3" fmla="*/ 0 h 68"/>
              <a:gd name="T4" fmla="*/ 2147483647 w 200"/>
              <a:gd name="T5" fmla="*/ 2147483647 h 6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0" h="68">
                <a:moveTo>
                  <a:pt x="0" y="0"/>
                </a:moveTo>
                <a:lnTo>
                  <a:pt x="32" y="0"/>
                </a:lnTo>
                <a:lnTo>
                  <a:pt x="200" y="68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1" name="Freeform 74"/>
          <p:cNvSpPr>
            <a:spLocks/>
          </p:cNvSpPr>
          <p:nvPr/>
        </p:nvSpPr>
        <p:spPr bwMode="auto">
          <a:xfrm>
            <a:off x="8264525" y="3578225"/>
            <a:ext cx="196850" cy="98425"/>
          </a:xfrm>
          <a:custGeom>
            <a:avLst/>
            <a:gdLst>
              <a:gd name="T0" fmla="*/ 2147483647 w 124"/>
              <a:gd name="T1" fmla="*/ 0 h 62"/>
              <a:gd name="T2" fmla="*/ 2147483647 w 124"/>
              <a:gd name="T3" fmla="*/ 0 h 62"/>
              <a:gd name="T4" fmla="*/ 0 w 124"/>
              <a:gd name="T5" fmla="*/ 2147483647 h 6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24" h="62">
                <a:moveTo>
                  <a:pt x="124" y="0"/>
                </a:moveTo>
                <a:lnTo>
                  <a:pt x="104" y="0"/>
                </a:lnTo>
                <a:lnTo>
                  <a:pt x="0" y="6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2" name="Line 75"/>
          <p:cNvSpPr>
            <a:spLocks noChangeShapeType="1"/>
          </p:cNvSpPr>
          <p:nvPr/>
        </p:nvSpPr>
        <p:spPr bwMode="auto">
          <a:xfrm flipH="1" flipV="1">
            <a:off x="8229600" y="3511550"/>
            <a:ext cx="203200" cy="66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3" name="Line 76"/>
          <p:cNvSpPr>
            <a:spLocks noChangeShapeType="1"/>
          </p:cNvSpPr>
          <p:nvPr/>
        </p:nvSpPr>
        <p:spPr bwMode="auto">
          <a:xfrm flipV="1">
            <a:off x="6718300" y="498475"/>
            <a:ext cx="1136650" cy="63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4" name="Line 77"/>
          <p:cNvSpPr>
            <a:spLocks noChangeShapeType="1"/>
          </p:cNvSpPr>
          <p:nvPr/>
        </p:nvSpPr>
        <p:spPr bwMode="auto">
          <a:xfrm flipH="1" flipV="1">
            <a:off x="6772275" y="558800"/>
            <a:ext cx="1041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5" name="Line 78"/>
          <p:cNvSpPr>
            <a:spLocks noChangeShapeType="1"/>
          </p:cNvSpPr>
          <p:nvPr/>
        </p:nvSpPr>
        <p:spPr bwMode="auto">
          <a:xfrm flipH="1" flipV="1">
            <a:off x="6756400" y="558800"/>
            <a:ext cx="879475" cy="190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6" name="AutoShape 79"/>
          <p:cNvSpPr>
            <a:spLocks/>
          </p:cNvSpPr>
          <p:nvPr/>
        </p:nvSpPr>
        <p:spPr bwMode="auto">
          <a:xfrm>
            <a:off x="7243763" y="2400300"/>
            <a:ext cx="74612" cy="130175"/>
          </a:xfrm>
          <a:prstGeom prst="leftBracket">
            <a:avLst>
              <a:gd name="adj" fmla="val 3617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endParaRPr lang="en-US" alt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056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6|45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1.7|28.8|32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8|30.4|58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0.3|16.7|51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4|1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9|20.2"/>
</p:tagLst>
</file>

<file path=ppt/theme/theme1.xml><?xml version="1.0" encoding="utf-8"?>
<a:theme xmlns:a="http://schemas.openxmlformats.org/drawingml/2006/main" name="Johnson_6e_PPT_template">
  <a:themeElements>
    <a:clrScheme name="Johnson_6e_PP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 HD:Applications:Microsoft Office 2004:Templates:My Templates:Johnson_6e_PPT_template-blank.pot</Template>
  <TotalTime>6252</TotalTime>
  <Words>301</Words>
  <Application>Microsoft Office PowerPoint</Application>
  <PresentationFormat>On-screen Show (4:3)</PresentationFormat>
  <Paragraphs>101</Paragraphs>
  <Slides>7</Slides>
  <Notes>7</Notes>
  <HiddenSlides>0</HiddenSlides>
  <MMClips>7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Johnson_6e_PPT_template</vt:lpstr>
      <vt:lpstr>Johnson_6e_PPT_template-blank</vt:lpstr>
      <vt:lpstr>Stomach Functions</vt:lpstr>
      <vt:lpstr>Gastric Juice Breaks Down Proteins</vt:lpstr>
      <vt:lpstr>PowerPoint Presentation</vt:lpstr>
      <vt:lpstr>Stomach Contraction</vt:lpstr>
      <vt:lpstr>Small Intestine Digests Food and Absorbs Nutrients and Water</vt:lpstr>
      <vt:lpstr>Small Intestine Has Large Surface Area for Absorption</vt:lpstr>
      <vt:lpstr>Small Intestine Has Large Surface Area for Absorption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gglaser</cp:lastModifiedBy>
  <cp:revision>416</cp:revision>
  <cp:lastPrinted>2002-04-29T18:54:29Z</cp:lastPrinted>
  <dcterms:created xsi:type="dcterms:W3CDTF">2000-12-11T01:39:32Z</dcterms:created>
  <dcterms:modified xsi:type="dcterms:W3CDTF">2016-08-31T16:19:49Z</dcterms:modified>
</cp:coreProperties>
</file>