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3"/>
  </p:notesMasterIdLst>
  <p:handoutMasterIdLst>
    <p:handoutMasterId r:id="rId14"/>
  </p:handoutMasterIdLst>
  <p:sldIdLst>
    <p:sldId id="377" r:id="rId4"/>
    <p:sldId id="406" r:id="rId5"/>
    <p:sldId id="457" r:id="rId6"/>
    <p:sldId id="407" r:id="rId7"/>
    <p:sldId id="387" r:id="rId8"/>
    <p:sldId id="400" r:id="rId9"/>
    <p:sldId id="401" r:id="rId10"/>
    <p:sldId id="455" r:id="rId11"/>
    <p:sldId id="37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100" d="100"/>
          <a:sy n="100" d="100"/>
        </p:scale>
        <p:origin x="-318" y="-294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3DC3B512-92C7-4F14-AE81-A6EF26EB7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46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779BC1D-83AB-4D98-8AD1-2ABA7A810D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73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6A496E2-5D06-4E16-9ADA-9D3176E53BA5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881E097E-92C8-4FAD-BE55-6449FC217BC9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E20B5CFA-F486-4A29-A4CE-F018451ECE9D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7C70E2B2-E8AA-47C7-98F6-75C798EA503C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267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9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7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4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25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805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0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64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49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380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123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8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615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1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99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174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37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2421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60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99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213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21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311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9543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36904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517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64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8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6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3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61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452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6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9.wav"/><Relationship Id="rId7" Type="http://schemas.openxmlformats.org/officeDocument/2006/relationships/image" Target="../media/image8.jpeg"/><Relationship Id="rId2" Type="http://schemas.microsoft.com/office/2007/relationships/media" Target="../media/media9.wav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Mouth Processes Food for Swallowing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271588"/>
            <a:ext cx="8305800" cy="52816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Teeth: bite and chew food</a:t>
            </a:r>
          </a:p>
          <a:p>
            <a:pPr lvl="1" eaLnBrk="1" hangingPunct="1">
              <a:defRPr/>
            </a:pPr>
            <a:r>
              <a:rPr lang="en-US" dirty="0" smtClean="0"/>
              <a:t>Types: incisors, canines, premolars, molars</a:t>
            </a:r>
          </a:p>
          <a:p>
            <a:pPr lvl="3" eaLnBrk="1" hangingPunct="1">
              <a:defRPr/>
            </a:pPr>
            <a:r>
              <a:rPr lang="en-US" dirty="0" smtClean="0"/>
              <a:t>Children: 20 teeth</a:t>
            </a:r>
          </a:p>
          <a:p>
            <a:pPr lvl="3" eaLnBrk="1" hangingPunct="1">
              <a:defRPr/>
            </a:pPr>
            <a:r>
              <a:rPr lang="en-US" dirty="0" smtClean="0"/>
              <a:t>Adults: 32 permanent teeth</a:t>
            </a:r>
          </a:p>
          <a:p>
            <a:pPr marL="1200150" lvl="3" indent="0" eaLnBrk="1" hangingPunct="1">
              <a:buFontTx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Tongue: positions and tastes food</a:t>
            </a:r>
          </a:p>
          <a:p>
            <a:pPr lvl="2" eaLnBrk="1" hangingPunct="1">
              <a:defRPr/>
            </a:pPr>
            <a:r>
              <a:rPr lang="en-US" dirty="0" smtClean="0"/>
              <a:t>Skeletal muscle</a:t>
            </a:r>
          </a:p>
          <a:p>
            <a:pPr lvl="2" eaLnBrk="1" hangingPunct="1">
              <a:defRPr/>
            </a:pPr>
            <a:r>
              <a:rPr lang="en-US" dirty="0" smtClean="0"/>
              <a:t>Moves food in mouth</a:t>
            </a:r>
          </a:p>
          <a:p>
            <a:pPr lvl="2" eaLnBrk="1" hangingPunct="1">
              <a:defRPr/>
            </a:pPr>
            <a:r>
              <a:rPr lang="en-US" dirty="0" smtClean="0"/>
              <a:t>Taste</a:t>
            </a:r>
          </a:p>
          <a:p>
            <a:pPr lvl="2" eaLnBrk="1" hangingPunct="1">
              <a:defRPr/>
            </a:pPr>
            <a:r>
              <a:rPr lang="en-US" dirty="0" smtClean="0"/>
              <a:t>Important for speech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59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5" descr="14_04a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8"/>
          <a:stretch>
            <a:fillRect/>
          </a:stretch>
        </p:blipFill>
        <p:spPr bwMode="auto">
          <a:xfrm>
            <a:off x="298450" y="1130300"/>
            <a:ext cx="85471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6"/>
          <p:cNvSpPr>
            <a:spLocks noChangeArrowheads="1"/>
          </p:cNvSpPr>
          <p:nvPr/>
        </p:nvSpPr>
        <p:spPr bwMode="auto">
          <a:xfrm>
            <a:off x="3933825" y="1866900"/>
            <a:ext cx="1447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2200" b="1"/>
              <a:t>Molars</a:t>
            </a:r>
          </a:p>
          <a:p>
            <a:pPr algn="ctr"/>
            <a:r>
              <a:rPr lang="en-US" altLang="en-US" sz="2200" b="1"/>
              <a:t>(12)</a:t>
            </a:r>
          </a:p>
        </p:txBody>
      </p:sp>
      <p:sp>
        <p:nvSpPr>
          <p:cNvPr id="17413" name="Rectangle 37"/>
          <p:cNvSpPr>
            <a:spLocks noChangeArrowheads="1"/>
          </p:cNvSpPr>
          <p:nvPr/>
        </p:nvSpPr>
        <p:spPr bwMode="auto">
          <a:xfrm>
            <a:off x="3810000" y="3028950"/>
            <a:ext cx="167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2200" b="1"/>
              <a:t>Premolars</a:t>
            </a:r>
          </a:p>
          <a:p>
            <a:pPr algn="ctr"/>
            <a:r>
              <a:rPr lang="en-US" altLang="en-US" sz="2200" b="1"/>
              <a:t>(8)</a:t>
            </a:r>
          </a:p>
        </p:txBody>
      </p:sp>
      <p:sp>
        <p:nvSpPr>
          <p:cNvPr id="17414" name="Rectangle 38"/>
          <p:cNvSpPr>
            <a:spLocks noChangeArrowheads="1"/>
          </p:cNvSpPr>
          <p:nvPr/>
        </p:nvSpPr>
        <p:spPr bwMode="auto">
          <a:xfrm>
            <a:off x="3848100" y="3686175"/>
            <a:ext cx="1905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200" b="1"/>
              <a:t>Canines (4)</a:t>
            </a:r>
          </a:p>
        </p:txBody>
      </p:sp>
      <p:sp>
        <p:nvSpPr>
          <p:cNvPr id="17415" name="Rectangle 39"/>
          <p:cNvSpPr>
            <a:spLocks noChangeArrowheads="1"/>
          </p:cNvSpPr>
          <p:nvPr/>
        </p:nvSpPr>
        <p:spPr bwMode="auto">
          <a:xfrm>
            <a:off x="3819525" y="4029075"/>
            <a:ext cx="1676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2200" b="1"/>
              <a:t>Incisors</a:t>
            </a:r>
          </a:p>
          <a:p>
            <a:pPr algn="ctr"/>
            <a:r>
              <a:rPr lang="en-US" altLang="en-US" sz="2200" b="1"/>
              <a:t>(8)</a:t>
            </a:r>
          </a:p>
        </p:txBody>
      </p:sp>
      <p:sp>
        <p:nvSpPr>
          <p:cNvPr id="5128" name="Rectangle 40"/>
          <p:cNvSpPr>
            <a:spLocks noChangeArrowheads="1"/>
          </p:cNvSpPr>
          <p:nvPr/>
        </p:nvSpPr>
        <p:spPr bwMode="auto">
          <a:xfrm>
            <a:off x="1209675" y="4600575"/>
            <a:ext cx="20050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200" b="1"/>
              <a:t>Lower jaw</a:t>
            </a:r>
          </a:p>
        </p:txBody>
      </p:sp>
      <p:sp>
        <p:nvSpPr>
          <p:cNvPr id="5129" name="Rectangle 41"/>
          <p:cNvSpPr>
            <a:spLocks noChangeArrowheads="1"/>
          </p:cNvSpPr>
          <p:nvPr/>
        </p:nvSpPr>
        <p:spPr bwMode="auto">
          <a:xfrm>
            <a:off x="6505575" y="4600575"/>
            <a:ext cx="16668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200" b="1"/>
              <a:t>Upper jaw</a:t>
            </a:r>
          </a:p>
        </p:txBody>
      </p:sp>
      <p:sp>
        <p:nvSpPr>
          <p:cNvPr id="5130" name="Rectangle 42"/>
          <p:cNvSpPr>
            <a:spLocks noChangeArrowheads="1"/>
          </p:cNvSpPr>
          <p:nvPr/>
        </p:nvSpPr>
        <p:spPr bwMode="auto">
          <a:xfrm>
            <a:off x="257175" y="5153025"/>
            <a:ext cx="6172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200" b="1"/>
              <a:t>a) Locations and types of adult human teeth.</a:t>
            </a:r>
          </a:p>
        </p:txBody>
      </p:sp>
      <p:sp>
        <p:nvSpPr>
          <p:cNvPr id="17419" name="AutoShape 43"/>
          <p:cNvSpPr>
            <a:spLocks/>
          </p:cNvSpPr>
          <p:nvPr/>
        </p:nvSpPr>
        <p:spPr bwMode="auto">
          <a:xfrm>
            <a:off x="5659438" y="1433513"/>
            <a:ext cx="265112" cy="1414462"/>
          </a:xfrm>
          <a:prstGeom prst="leftBracket">
            <a:avLst>
              <a:gd name="adj" fmla="val 46684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7420" name="AutoShape 44"/>
          <p:cNvSpPr>
            <a:spLocks/>
          </p:cNvSpPr>
          <p:nvPr/>
        </p:nvSpPr>
        <p:spPr bwMode="auto">
          <a:xfrm>
            <a:off x="5657850" y="2928938"/>
            <a:ext cx="107950" cy="723900"/>
          </a:xfrm>
          <a:prstGeom prst="leftBracket">
            <a:avLst>
              <a:gd name="adj" fmla="val 113721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7421" name="Arc 45"/>
          <p:cNvSpPr>
            <a:spLocks/>
          </p:cNvSpPr>
          <p:nvPr/>
        </p:nvSpPr>
        <p:spPr bwMode="auto">
          <a:xfrm rot="19566725" flipV="1">
            <a:off x="3541713" y="3760788"/>
            <a:ext cx="249237" cy="279400"/>
          </a:xfrm>
          <a:custGeom>
            <a:avLst/>
            <a:gdLst>
              <a:gd name="T0" fmla="*/ 96364463 w 21600"/>
              <a:gd name="T1" fmla="*/ 0 h 30190"/>
              <a:gd name="T2" fmla="*/ 345712212 w 21600"/>
              <a:gd name="T3" fmla="*/ 221470709 h 30190"/>
              <a:gd name="T4" fmla="*/ 0 w 21600"/>
              <a:gd name="T5" fmla="*/ 153356987 h 3019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0190" fill="none" extrusionOk="0">
                <a:moveTo>
                  <a:pt x="5435" y="0"/>
                </a:moveTo>
                <a:cubicBezTo>
                  <a:pt x="14955" y="2475"/>
                  <a:pt x="21600" y="11069"/>
                  <a:pt x="21600" y="20905"/>
                </a:cubicBezTo>
                <a:cubicBezTo>
                  <a:pt x="21600" y="24117"/>
                  <a:pt x="20883" y="27289"/>
                  <a:pt x="19502" y="30190"/>
                </a:cubicBezTo>
              </a:path>
              <a:path w="21600" h="30190" stroke="0" extrusionOk="0">
                <a:moveTo>
                  <a:pt x="5435" y="0"/>
                </a:moveTo>
                <a:cubicBezTo>
                  <a:pt x="14955" y="2475"/>
                  <a:pt x="21600" y="11069"/>
                  <a:pt x="21600" y="20905"/>
                </a:cubicBezTo>
                <a:cubicBezTo>
                  <a:pt x="21600" y="24117"/>
                  <a:pt x="20883" y="27289"/>
                  <a:pt x="19502" y="30190"/>
                </a:cubicBezTo>
                <a:lnTo>
                  <a:pt x="0" y="20905"/>
                </a:lnTo>
                <a:lnTo>
                  <a:pt x="5435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46"/>
          <p:cNvSpPr>
            <a:spLocks noChangeShapeType="1"/>
          </p:cNvSpPr>
          <p:nvPr/>
        </p:nvSpPr>
        <p:spPr bwMode="auto">
          <a:xfrm>
            <a:off x="2947988" y="3729038"/>
            <a:ext cx="7286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47"/>
          <p:cNvSpPr>
            <a:spLocks noChangeShapeType="1"/>
          </p:cNvSpPr>
          <p:nvPr/>
        </p:nvSpPr>
        <p:spPr bwMode="auto">
          <a:xfrm>
            <a:off x="2133600" y="4395788"/>
            <a:ext cx="15636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AutoShape 48"/>
          <p:cNvSpPr>
            <a:spLocks/>
          </p:cNvSpPr>
          <p:nvPr/>
        </p:nvSpPr>
        <p:spPr bwMode="auto">
          <a:xfrm>
            <a:off x="3629025" y="2919413"/>
            <a:ext cx="127000" cy="741362"/>
          </a:xfrm>
          <a:prstGeom prst="rightBracket">
            <a:avLst>
              <a:gd name="adj" fmla="val 74671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7425" name="Line 49"/>
          <p:cNvSpPr>
            <a:spLocks noChangeShapeType="1"/>
          </p:cNvSpPr>
          <p:nvPr/>
        </p:nvSpPr>
        <p:spPr bwMode="auto">
          <a:xfrm>
            <a:off x="2957513" y="3660775"/>
            <a:ext cx="687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Line 50"/>
          <p:cNvSpPr>
            <a:spLocks noChangeShapeType="1"/>
          </p:cNvSpPr>
          <p:nvPr/>
        </p:nvSpPr>
        <p:spPr bwMode="auto">
          <a:xfrm>
            <a:off x="5148263" y="2138363"/>
            <a:ext cx="5191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AutoShape 51"/>
          <p:cNvSpPr>
            <a:spLocks/>
          </p:cNvSpPr>
          <p:nvPr/>
        </p:nvSpPr>
        <p:spPr bwMode="auto">
          <a:xfrm rot="10800000">
            <a:off x="3476625" y="1433513"/>
            <a:ext cx="279400" cy="1414462"/>
          </a:xfrm>
          <a:prstGeom prst="leftBracket">
            <a:avLst>
              <a:gd name="adj" fmla="val 4429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7428" name="Line 52"/>
          <p:cNvSpPr>
            <a:spLocks noChangeShapeType="1"/>
          </p:cNvSpPr>
          <p:nvPr/>
        </p:nvSpPr>
        <p:spPr bwMode="auto">
          <a:xfrm>
            <a:off x="3757613" y="2128838"/>
            <a:ext cx="376237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53"/>
          <p:cNvSpPr>
            <a:spLocks noChangeShapeType="1"/>
          </p:cNvSpPr>
          <p:nvPr/>
        </p:nvSpPr>
        <p:spPr bwMode="auto">
          <a:xfrm>
            <a:off x="3443288" y="2917825"/>
            <a:ext cx="2111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Line 54"/>
          <p:cNvSpPr>
            <a:spLocks noChangeShapeType="1"/>
          </p:cNvSpPr>
          <p:nvPr/>
        </p:nvSpPr>
        <p:spPr bwMode="auto">
          <a:xfrm>
            <a:off x="2738438" y="4048125"/>
            <a:ext cx="9572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Arc 55"/>
          <p:cNvSpPr>
            <a:spLocks/>
          </p:cNvSpPr>
          <p:nvPr/>
        </p:nvSpPr>
        <p:spPr bwMode="auto">
          <a:xfrm rot="19566725" flipV="1">
            <a:off x="3559175" y="4117975"/>
            <a:ext cx="220663" cy="263525"/>
          </a:xfrm>
          <a:custGeom>
            <a:avLst/>
            <a:gdLst>
              <a:gd name="T0" fmla="*/ 53435517 w 21600"/>
              <a:gd name="T1" fmla="*/ 0 h 34410"/>
              <a:gd name="T2" fmla="*/ 184737776 w 21600"/>
              <a:gd name="T3" fmla="*/ 118367733 h 34410"/>
              <a:gd name="T4" fmla="*/ 0 w 21600"/>
              <a:gd name="T5" fmla="*/ 72358727 h 344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4410" fill="none" extrusionOk="0">
                <a:moveTo>
                  <a:pt x="4906" y="-1"/>
                </a:moveTo>
                <a:cubicBezTo>
                  <a:pt x="14683" y="2279"/>
                  <a:pt x="21600" y="10995"/>
                  <a:pt x="21600" y="21035"/>
                </a:cubicBezTo>
                <a:cubicBezTo>
                  <a:pt x="21600" y="25887"/>
                  <a:pt x="19965" y="30599"/>
                  <a:pt x="16960" y="34409"/>
                </a:cubicBezTo>
              </a:path>
              <a:path w="21600" h="34410" stroke="0" extrusionOk="0">
                <a:moveTo>
                  <a:pt x="4906" y="-1"/>
                </a:moveTo>
                <a:cubicBezTo>
                  <a:pt x="14683" y="2279"/>
                  <a:pt x="21600" y="10995"/>
                  <a:pt x="21600" y="21035"/>
                </a:cubicBezTo>
                <a:cubicBezTo>
                  <a:pt x="21600" y="25887"/>
                  <a:pt x="19965" y="30599"/>
                  <a:pt x="16960" y="34409"/>
                </a:cubicBezTo>
                <a:lnTo>
                  <a:pt x="0" y="21035"/>
                </a:lnTo>
                <a:lnTo>
                  <a:pt x="4906" y="-1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2" name="Line 56"/>
          <p:cNvSpPr>
            <a:spLocks noChangeShapeType="1"/>
          </p:cNvSpPr>
          <p:nvPr/>
        </p:nvSpPr>
        <p:spPr bwMode="auto">
          <a:xfrm>
            <a:off x="2695575" y="4110038"/>
            <a:ext cx="9683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3" name="Line 57"/>
          <p:cNvSpPr>
            <a:spLocks noChangeShapeType="1"/>
          </p:cNvSpPr>
          <p:nvPr/>
        </p:nvSpPr>
        <p:spPr bwMode="auto">
          <a:xfrm>
            <a:off x="5753100" y="2928938"/>
            <a:ext cx="2143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4" name="Line 58"/>
          <p:cNvSpPr>
            <a:spLocks noChangeShapeType="1"/>
          </p:cNvSpPr>
          <p:nvPr/>
        </p:nvSpPr>
        <p:spPr bwMode="auto">
          <a:xfrm>
            <a:off x="5757863" y="3652838"/>
            <a:ext cx="342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5" name="Arc 59"/>
          <p:cNvSpPr>
            <a:spLocks/>
          </p:cNvSpPr>
          <p:nvPr/>
        </p:nvSpPr>
        <p:spPr bwMode="auto">
          <a:xfrm rot="9433451" flipV="1">
            <a:off x="5619750" y="3727450"/>
            <a:ext cx="236538" cy="300038"/>
          </a:xfrm>
          <a:custGeom>
            <a:avLst/>
            <a:gdLst>
              <a:gd name="T0" fmla="*/ 94282174 w 21600"/>
              <a:gd name="T1" fmla="*/ 0 h 30642"/>
              <a:gd name="T2" fmla="*/ 274877908 w 21600"/>
              <a:gd name="T3" fmla="*/ 281678498 h 30642"/>
              <a:gd name="T4" fmla="*/ 0 w 21600"/>
              <a:gd name="T5" fmla="*/ 189191741 h 3064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0642" fill="none" extrusionOk="0">
                <a:moveTo>
                  <a:pt x="6556" y="-1"/>
                </a:moveTo>
                <a:cubicBezTo>
                  <a:pt x="15516" y="2854"/>
                  <a:pt x="21600" y="11177"/>
                  <a:pt x="21600" y="20581"/>
                </a:cubicBezTo>
                <a:cubicBezTo>
                  <a:pt x="21600" y="24086"/>
                  <a:pt x="20746" y="27539"/>
                  <a:pt x="19113" y="30641"/>
                </a:cubicBezTo>
              </a:path>
              <a:path w="21600" h="30642" stroke="0" extrusionOk="0">
                <a:moveTo>
                  <a:pt x="6556" y="-1"/>
                </a:moveTo>
                <a:cubicBezTo>
                  <a:pt x="15516" y="2854"/>
                  <a:pt x="21600" y="11177"/>
                  <a:pt x="21600" y="20581"/>
                </a:cubicBezTo>
                <a:cubicBezTo>
                  <a:pt x="21600" y="24086"/>
                  <a:pt x="20746" y="27539"/>
                  <a:pt x="19113" y="30641"/>
                </a:cubicBezTo>
                <a:lnTo>
                  <a:pt x="0" y="20581"/>
                </a:lnTo>
                <a:lnTo>
                  <a:pt x="6556" y="-1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6" name="Line 60"/>
          <p:cNvSpPr>
            <a:spLocks noChangeShapeType="1"/>
          </p:cNvSpPr>
          <p:nvPr/>
        </p:nvSpPr>
        <p:spPr bwMode="auto">
          <a:xfrm>
            <a:off x="5419725" y="3314700"/>
            <a:ext cx="2428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7" name="Line 61"/>
          <p:cNvSpPr>
            <a:spLocks noChangeShapeType="1"/>
          </p:cNvSpPr>
          <p:nvPr/>
        </p:nvSpPr>
        <p:spPr bwMode="auto">
          <a:xfrm>
            <a:off x="5719763" y="3724275"/>
            <a:ext cx="4143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8" name="Line 62"/>
          <p:cNvSpPr>
            <a:spLocks noChangeShapeType="1"/>
          </p:cNvSpPr>
          <p:nvPr/>
        </p:nvSpPr>
        <p:spPr bwMode="auto">
          <a:xfrm>
            <a:off x="5710238" y="4048125"/>
            <a:ext cx="4667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9" name="Line 63"/>
          <p:cNvSpPr>
            <a:spLocks noChangeShapeType="1"/>
          </p:cNvSpPr>
          <p:nvPr/>
        </p:nvSpPr>
        <p:spPr bwMode="auto">
          <a:xfrm>
            <a:off x="5510213" y="3890963"/>
            <a:ext cx="1333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0" name="Arc 64"/>
          <p:cNvSpPr>
            <a:spLocks/>
          </p:cNvSpPr>
          <p:nvPr/>
        </p:nvSpPr>
        <p:spPr bwMode="auto">
          <a:xfrm rot="8533451" flipV="1">
            <a:off x="5629275" y="4141788"/>
            <a:ext cx="195263" cy="238125"/>
          </a:xfrm>
          <a:custGeom>
            <a:avLst/>
            <a:gdLst>
              <a:gd name="T0" fmla="*/ 0 w 22672"/>
              <a:gd name="T1" fmla="*/ 92801 h 31110"/>
              <a:gd name="T2" fmla="*/ 112604060 w 22672"/>
              <a:gd name="T3" fmla="*/ 106787374 h 31110"/>
              <a:gd name="T4" fmla="*/ 5898360 w 22672"/>
              <a:gd name="T5" fmla="*/ 74143744 h 31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672" h="31110" fill="none" extrusionOk="0">
                <a:moveTo>
                  <a:pt x="-1" y="26"/>
                </a:moveTo>
                <a:cubicBezTo>
                  <a:pt x="357" y="8"/>
                  <a:pt x="714" y="-1"/>
                  <a:pt x="1072" y="0"/>
                </a:cubicBezTo>
                <a:cubicBezTo>
                  <a:pt x="13001" y="0"/>
                  <a:pt x="22672" y="9670"/>
                  <a:pt x="22672" y="21600"/>
                </a:cubicBezTo>
                <a:cubicBezTo>
                  <a:pt x="22672" y="24896"/>
                  <a:pt x="21917" y="28149"/>
                  <a:pt x="20465" y="31109"/>
                </a:cubicBezTo>
              </a:path>
              <a:path w="22672" h="31110" stroke="0" extrusionOk="0">
                <a:moveTo>
                  <a:pt x="-1" y="26"/>
                </a:moveTo>
                <a:cubicBezTo>
                  <a:pt x="357" y="8"/>
                  <a:pt x="714" y="-1"/>
                  <a:pt x="1072" y="0"/>
                </a:cubicBezTo>
                <a:cubicBezTo>
                  <a:pt x="13001" y="0"/>
                  <a:pt x="22672" y="9670"/>
                  <a:pt x="22672" y="21600"/>
                </a:cubicBezTo>
                <a:cubicBezTo>
                  <a:pt x="22672" y="24896"/>
                  <a:pt x="21917" y="28149"/>
                  <a:pt x="20465" y="31109"/>
                </a:cubicBezTo>
                <a:lnTo>
                  <a:pt x="1072" y="21600"/>
                </a:lnTo>
                <a:lnTo>
                  <a:pt x="-1" y="26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1" name="Line 65"/>
          <p:cNvSpPr>
            <a:spLocks noChangeShapeType="1"/>
          </p:cNvSpPr>
          <p:nvPr/>
        </p:nvSpPr>
        <p:spPr bwMode="auto">
          <a:xfrm>
            <a:off x="5729288" y="4110038"/>
            <a:ext cx="5953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2" name="Line 66"/>
          <p:cNvSpPr>
            <a:spLocks noChangeShapeType="1"/>
          </p:cNvSpPr>
          <p:nvPr/>
        </p:nvSpPr>
        <p:spPr bwMode="auto">
          <a:xfrm flipV="1">
            <a:off x="5729288" y="4395788"/>
            <a:ext cx="976312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23"/>
    </mc:Choice>
    <mc:Fallback xmlns="">
      <p:transition spd="slow" advTm="74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12" grpId="0"/>
      <p:bldP spid="17413" grpId="0"/>
      <p:bldP spid="17414" grpId="0"/>
      <p:bldP spid="17415" grpId="0"/>
      <p:bldP spid="17419" grpId="0" animBg="1"/>
      <p:bldP spid="17420" grpId="0" animBg="1"/>
      <p:bldP spid="17421" grpId="0" animBg="1"/>
      <p:bldP spid="17422" grpId="0" animBg="1"/>
      <p:bldP spid="17423" grpId="0" animBg="1"/>
      <p:bldP spid="17424" grpId="0" animBg="1"/>
      <p:bldP spid="17425" grpId="0" animBg="1"/>
      <p:bldP spid="17426" grpId="0" animBg="1"/>
      <p:bldP spid="17427" grpId="0" animBg="1"/>
      <p:bldP spid="17428" grpId="0" animBg="1"/>
      <p:bldP spid="17429" grpId="0" animBg="1"/>
      <p:bldP spid="17430" grpId="0" animBg="1"/>
      <p:bldP spid="17431" grpId="0" animBg="1"/>
      <p:bldP spid="17432" grpId="0" animBg="1"/>
      <p:bldP spid="17433" grpId="0" animBg="1"/>
      <p:bldP spid="17434" grpId="0" animBg="1"/>
      <p:bldP spid="17435" grpId="0" animBg="1"/>
      <p:bldP spid="17436" grpId="0" animBg="1"/>
      <p:bldP spid="17437" grpId="0" animBg="1"/>
      <p:bldP spid="17438" grpId="0" animBg="1"/>
      <p:bldP spid="17439" grpId="0" animBg="1"/>
      <p:bldP spid="17440" grpId="0" animBg="1"/>
      <p:bldP spid="17441" grpId="0" animBg="1"/>
      <p:bldP spid="174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Baby Teeth pushed out by Adult Teeth</a:t>
            </a:r>
          </a:p>
        </p:txBody>
      </p:sp>
      <p:pic>
        <p:nvPicPr>
          <p:cNvPr id="614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9"/>
          <a:stretch>
            <a:fillRect/>
          </a:stretch>
        </p:blipFill>
        <p:spPr bwMode="auto">
          <a:xfrm>
            <a:off x="455613" y="1119188"/>
            <a:ext cx="823118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Freeform 10"/>
          <p:cNvSpPr>
            <a:spLocks/>
          </p:cNvSpPr>
          <p:nvPr/>
        </p:nvSpPr>
        <p:spPr bwMode="auto">
          <a:xfrm>
            <a:off x="2497138" y="3711575"/>
            <a:ext cx="892175" cy="1708150"/>
          </a:xfrm>
          <a:custGeom>
            <a:avLst/>
            <a:gdLst>
              <a:gd name="T0" fmla="*/ 0 w 562"/>
              <a:gd name="T1" fmla="*/ 2147483647 h 1076"/>
              <a:gd name="T2" fmla="*/ 0 w 562"/>
              <a:gd name="T3" fmla="*/ 2147483647 h 1076"/>
              <a:gd name="T4" fmla="*/ 2147483647 w 562"/>
              <a:gd name="T5" fmla="*/ 0 h 1076"/>
              <a:gd name="T6" fmla="*/ 0 60000 65536"/>
              <a:gd name="T7" fmla="*/ 0 60000 65536"/>
              <a:gd name="T8" fmla="*/ 0 60000 65536"/>
              <a:gd name="T9" fmla="*/ 0 w 562"/>
              <a:gd name="T10" fmla="*/ 0 h 1076"/>
              <a:gd name="T11" fmla="*/ 562 w 562"/>
              <a:gd name="T12" fmla="*/ 1076 h 10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2" h="1076">
                <a:moveTo>
                  <a:pt x="0" y="1076"/>
                </a:moveTo>
                <a:lnTo>
                  <a:pt x="0" y="878"/>
                </a:lnTo>
                <a:lnTo>
                  <a:pt x="562" y="0"/>
                </a:lnTo>
              </a:path>
            </a:pathLst>
          </a:custGeom>
          <a:noFill/>
          <a:ln w="571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Freeform 11"/>
          <p:cNvSpPr>
            <a:spLocks/>
          </p:cNvSpPr>
          <p:nvPr/>
        </p:nvSpPr>
        <p:spPr bwMode="auto">
          <a:xfrm>
            <a:off x="3843338" y="3286125"/>
            <a:ext cx="2090737" cy="2133600"/>
          </a:xfrm>
          <a:custGeom>
            <a:avLst/>
            <a:gdLst>
              <a:gd name="T0" fmla="*/ 2147483647 w 1317"/>
              <a:gd name="T1" fmla="*/ 2147483647 h 1344"/>
              <a:gd name="T2" fmla="*/ 2147483647 w 1317"/>
              <a:gd name="T3" fmla="*/ 2147483647 h 1344"/>
              <a:gd name="T4" fmla="*/ 0 w 1317"/>
              <a:gd name="T5" fmla="*/ 0 h 1344"/>
              <a:gd name="T6" fmla="*/ 0 60000 65536"/>
              <a:gd name="T7" fmla="*/ 0 60000 65536"/>
              <a:gd name="T8" fmla="*/ 0 60000 65536"/>
              <a:gd name="T9" fmla="*/ 0 w 1317"/>
              <a:gd name="T10" fmla="*/ 0 h 1344"/>
              <a:gd name="T11" fmla="*/ 1317 w 1317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17" h="1344">
                <a:moveTo>
                  <a:pt x="1317" y="1344"/>
                </a:moveTo>
                <a:lnTo>
                  <a:pt x="1317" y="1146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Line 12"/>
          <p:cNvSpPr>
            <a:spLocks noChangeShapeType="1"/>
          </p:cNvSpPr>
          <p:nvPr/>
        </p:nvSpPr>
        <p:spPr bwMode="auto">
          <a:xfrm flipV="1">
            <a:off x="2497138" y="3711575"/>
            <a:ext cx="584200" cy="1393825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13"/>
          <p:cNvSpPr>
            <a:spLocks noChangeShapeType="1"/>
          </p:cNvSpPr>
          <p:nvPr/>
        </p:nvSpPr>
        <p:spPr bwMode="auto">
          <a:xfrm flipH="1" flipV="1">
            <a:off x="3313113" y="3286125"/>
            <a:ext cx="2620962" cy="1819275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Freeform 14"/>
          <p:cNvSpPr>
            <a:spLocks/>
          </p:cNvSpPr>
          <p:nvPr/>
        </p:nvSpPr>
        <p:spPr bwMode="auto">
          <a:xfrm>
            <a:off x="2497138" y="3711575"/>
            <a:ext cx="892175" cy="1708150"/>
          </a:xfrm>
          <a:custGeom>
            <a:avLst/>
            <a:gdLst>
              <a:gd name="T0" fmla="*/ 0 w 562"/>
              <a:gd name="T1" fmla="*/ 2147483647 h 1076"/>
              <a:gd name="T2" fmla="*/ 0 w 562"/>
              <a:gd name="T3" fmla="*/ 2147483647 h 1076"/>
              <a:gd name="T4" fmla="*/ 2147483647 w 562"/>
              <a:gd name="T5" fmla="*/ 0 h 1076"/>
              <a:gd name="T6" fmla="*/ 0 60000 65536"/>
              <a:gd name="T7" fmla="*/ 0 60000 65536"/>
              <a:gd name="T8" fmla="*/ 0 60000 65536"/>
              <a:gd name="T9" fmla="*/ 0 w 562"/>
              <a:gd name="T10" fmla="*/ 0 h 1076"/>
              <a:gd name="T11" fmla="*/ 562 w 562"/>
              <a:gd name="T12" fmla="*/ 1076 h 10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2" h="1076">
                <a:moveTo>
                  <a:pt x="0" y="1076"/>
                </a:moveTo>
                <a:lnTo>
                  <a:pt x="0" y="878"/>
                </a:lnTo>
                <a:lnTo>
                  <a:pt x="562" y="0"/>
                </a:lnTo>
              </a:path>
            </a:pathLst>
          </a:custGeom>
          <a:noFill/>
          <a:ln w="254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Freeform 15"/>
          <p:cNvSpPr>
            <a:spLocks/>
          </p:cNvSpPr>
          <p:nvPr/>
        </p:nvSpPr>
        <p:spPr bwMode="auto">
          <a:xfrm>
            <a:off x="3843338" y="3286125"/>
            <a:ext cx="2090737" cy="2133600"/>
          </a:xfrm>
          <a:custGeom>
            <a:avLst/>
            <a:gdLst>
              <a:gd name="T0" fmla="*/ 2147483647 w 1317"/>
              <a:gd name="T1" fmla="*/ 2147483647 h 1344"/>
              <a:gd name="T2" fmla="*/ 2147483647 w 1317"/>
              <a:gd name="T3" fmla="*/ 2147483647 h 1344"/>
              <a:gd name="T4" fmla="*/ 0 w 1317"/>
              <a:gd name="T5" fmla="*/ 0 h 1344"/>
              <a:gd name="T6" fmla="*/ 0 60000 65536"/>
              <a:gd name="T7" fmla="*/ 0 60000 65536"/>
              <a:gd name="T8" fmla="*/ 0 60000 65536"/>
              <a:gd name="T9" fmla="*/ 0 w 1317"/>
              <a:gd name="T10" fmla="*/ 0 h 1344"/>
              <a:gd name="T11" fmla="*/ 1317 w 1317"/>
              <a:gd name="T12" fmla="*/ 1344 h 1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17" h="1344">
                <a:moveTo>
                  <a:pt x="1317" y="1344"/>
                </a:moveTo>
                <a:lnTo>
                  <a:pt x="1317" y="1146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16"/>
          <p:cNvSpPr>
            <a:spLocks noChangeShapeType="1"/>
          </p:cNvSpPr>
          <p:nvPr/>
        </p:nvSpPr>
        <p:spPr bwMode="auto">
          <a:xfrm flipV="1">
            <a:off x="2497138" y="3711575"/>
            <a:ext cx="584200" cy="1393825"/>
          </a:xfrm>
          <a:prstGeom prst="line">
            <a:avLst/>
          </a:prstGeom>
          <a:noFill/>
          <a:ln w="254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17"/>
          <p:cNvSpPr>
            <a:spLocks noChangeShapeType="1"/>
          </p:cNvSpPr>
          <p:nvPr/>
        </p:nvSpPr>
        <p:spPr bwMode="auto">
          <a:xfrm flipH="1" flipV="1">
            <a:off x="3313113" y="3286125"/>
            <a:ext cx="2620962" cy="1819275"/>
          </a:xfrm>
          <a:prstGeom prst="line">
            <a:avLst/>
          </a:prstGeom>
          <a:noFill/>
          <a:ln w="254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8"/>
          <p:cNvSpPr>
            <a:spLocks noChangeArrowheads="1"/>
          </p:cNvSpPr>
          <p:nvPr/>
        </p:nvSpPr>
        <p:spPr bwMode="auto">
          <a:xfrm>
            <a:off x="1631950" y="5400675"/>
            <a:ext cx="2865438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900" b="1">
                <a:solidFill>
                  <a:srgbClr val="231F20"/>
                </a:solidFill>
                <a:latin typeface="Arial" charset="0"/>
              </a:rPr>
              <a:t>Deciduous teeth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4924425" y="5400675"/>
            <a:ext cx="2884488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900" b="1">
                <a:solidFill>
                  <a:srgbClr val="231F20"/>
                </a:solidFill>
                <a:latin typeface="Arial" charset="0"/>
              </a:rPr>
              <a:t>Permanent teeth</a:t>
            </a:r>
            <a:endParaRPr lang="en-US" altLang="en-US" sz="1800" b="1">
              <a:latin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96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0" descr="14_04b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"/>
          <a:stretch>
            <a:fillRect/>
          </a:stretch>
        </p:blipFill>
        <p:spPr bwMode="auto">
          <a:xfrm>
            <a:off x="484188" y="136525"/>
            <a:ext cx="8174037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1"/>
          <p:cNvSpPr>
            <a:spLocks noChangeArrowheads="1"/>
          </p:cNvSpPr>
          <p:nvPr/>
        </p:nvSpPr>
        <p:spPr bwMode="auto">
          <a:xfrm>
            <a:off x="447675" y="485775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Enamel</a:t>
            </a:r>
          </a:p>
        </p:txBody>
      </p:sp>
      <p:sp>
        <p:nvSpPr>
          <p:cNvPr id="7172" name="Rectangle 32"/>
          <p:cNvSpPr>
            <a:spLocks noChangeArrowheads="1"/>
          </p:cNvSpPr>
          <p:nvPr/>
        </p:nvSpPr>
        <p:spPr bwMode="auto">
          <a:xfrm>
            <a:off x="447675" y="990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Dentin</a:t>
            </a:r>
          </a:p>
        </p:txBody>
      </p:sp>
      <p:sp>
        <p:nvSpPr>
          <p:cNvPr id="7173" name="Rectangle 33"/>
          <p:cNvSpPr>
            <a:spLocks noChangeArrowheads="1"/>
          </p:cNvSpPr>
          <p:nvPr/>
        </p:nvSpPr>
        <p:spPr bwMode="auto">
          <a:xfrm>
            <a:off x="447675" y="1457325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Gingiva (gum)</a:t>
            </a:r>
          </a:p>
        </p:txBody>
      </p:sp>
      <p:sp>
        <p:nvSpPr>
          <p:cNvPr id="7174" name="Rectangle 34"/>
          <p:cNvSpPr>
            <a:spLocks noChangeArrowheads="1"/>
          </p:cNvSpPr>
          <p:nvPr/>
        </p:nvSpPr>
        <p:spPr bwMode="auto">
          <a:xfrm>
            <a:off x="447675" y="200977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Pulp cavity</a:t>
            </a:r>
          </a:p>
        </p:txBody>
      </p:sp>
      <p:sp>
        <p:nvSpPr>
          <p:cNvPr id="7175" name="Rectangle 35"/>
          <p:cNvSpPr>
            <a:spLocks noChangeArrowheads="1"/>
          </p:cNvSpPr>
          <p:nvPr/>
        </p:nvSpPr>
        <p:spPr bwMode="auto">
          <a:xfrm>
            <a:off x="447675" y="290512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Root canal</a:t>
            </a:r>
          </a:p>
        </p:txBody>
      </p:sp>
      <p:sp>
        <p:nvSpPr>
          <p:cNvPr id="7176" name="Rectangle 36"/>
          <p:cNvSpPr>
            <a:spLocks noChangeArrowheads="1"/>
          </p:cNvSpPr>
          <p:nvPr/>
        </p:nvSpPr>
        <p:spPr bwMode="auto">
          <a:xfrm>
            <a:off x="447675" y="3457575"/>
            <a:ext cx="2057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Periodontal</a:t>
            </a:r>
          </a:p>
          <a:p>
            <a:r>
              <a:rPr lang="en-US" altLang="en-US" sz="2400" b="1"/>
              <a:t>membrane</a:t>
            </a:r>
          </a:p>
        </p:txBody>
      </p:sp>
      <p:sp>
        <p:nvSpPr>
          <p:cNvPr id="7177" name="Rectangle 37"/>
          <p:cNvSpPr>
            <a:spLocks noChangeArrowheads="1"/>
          </p:cNvSpPr>
          <p:nvPr/>
        </p:nvSpPr>
        <p:spPr bwMode="auto">
          <a:xfrm>
            <a:off x="447675" y="440055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Bone</a:t>
            </a:r>
          </a:p>
        </p:txBody>
      </p:sp>
      <p:sp>
        <p:nvSpPr>
          <p:cNvPr id="7178" name="Rectangle 38"/>
          <p:cNvSpPr>
            <a:spLocks noChangeArrowheads="1"/>
          </p:cNvSpPr>
          <p:nvPr/>
        </p:nvSpPr>
        <p:spPr bwMode="auto">
          <a:xfrm>
            <a:off x="7615238" y="809625"/>
            <a:ext cx="1376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Crown</a:t>
            </a:r>
          </a:p>
        </p:txBody>
      </p:sp>
      <p:sp>
        <p:nvSpPr>
          <p:cNvPr id="7179" name="Rectangle 39"/>
          <p:cNvSpPr>
            <a:spLocks noChangeArrowheads="1"/>
          </p:cNvSpPr>
          <p:nvPr/>
        </p:nvSpPr>
        <p:spPr bwMode="auto">
          <a:xfrm>
            <a:off x="7596188" y="3514725"/>
            <a:ext cx="1357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Root</a:t>
            </a:r>
          </a:p>
        </p:txBody>
      </p:sp>
      <p:sp>
        <p:nvSpPr>
          <p:cNvPr id="7180" name="Line 40"/>
          <p:cNvSpPr>
            <a:spLocks noChangeShapeType="1"/>
          </p:cNvSpPr>
          <p:nvPr/>
        </p:nvSpPr>
        <p:spPr bwMode="auto">
          <a:xfrm>
            <a:off x="1371600" y="4648200"/>
            <a:ext cx="1965325" cy="0"/>
          </a:xfrm>
          <a:prstGeom prst="line">
            <a:avLst/>
          </a:prstGeom>
          <a:noFill/>
          <a:ln w="34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41"/>
          <p:cNvSpPr>
            <a:spLocks noChangeShapeType="1"/>
          </p:cNvSpPr>
          <p:nvPr/>
        </p:nvSpPr>
        <p:spPr bwMode="auto">
          <a:xfrm rot="215359">
            <a:off x="1724025" y="806450"/>
            <a:ext cx="2417763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Line 42"/>
          <p:cNvSpPr>
            <a:spLocks noChangeShapeType="1"/>
          </p:cNvSpPr>
          <p:nvPr/>
        </p:nvSpPr>
        <p:spPr bwMode="auto">
          <a:xfrm>
            <a:off x="1533525" y="1247775"/>
            <a:ext cx="33528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Line 43"/>
          <p:cNvSpPr>
            <a:spLocks noChangeShapeType="1"/>
          </p:cNvSpPr>
          <p:nvPr/>
        </p:nvSpPr>
        <p:spPr bwMode="auto">
          <a:xfrm>
            <a:off x="2209800" y="2276475"/>
            <a:ext cx="22955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44"/>
          <p:cNvSpPr>
            <a:spLocks noChangeShapeType="1"/>
          </p:cNvSpPr>
          <p:nvPr/>
        </p:nvSpPr>
        <p:spPr bwMode="auto">
          <a:xfrm flipV="1">
            <a:off x="2714625" y="1571625"/>
            <a:ext cx="666750" cy="1238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Line 45"/>
          <p:cNvSpPr>
            <a:spLocks noChangeShapeType="1"/>
          </p:cNvSpPr>
          <p:nvPr/>
        </p:nvSpPr>
        <p:spPr bwMode="auto">
          <a:xfrm>
            <a:off x="2181225" y="3181350"/>
            <a:ext cx="200977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Line 46"/>
          <p:cNvSpPr>
            <a:spLocks noChangeShapeType="1"/>
          </p:cNvSpPr>
          <p:nvPr/>
        </p:nvSpPr>
        <p:spPr bwMode="auto">
          <a:xfrm>
            <a:off x="2295525" y="3724275"/>
            <a:ext cx="12954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AutoShape 47"/>
          <p:cNvSpPr>
            <a:spLocks/>
          </p:cNvSpPr>
          <p:nvPr/>
        </p:nvSpPr>
        <p:spPr bwMode="auto">
          <a:xfrm>
            <a:off x="7138988" y="238125"/>
            <a:ext cx="158750" cy="1517650"/>
          </a:xfrm>
          <a:prstGeom prst="rightBracket">
            <a:avLst>
              <a:gd name="adj" fmla="val 70461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7188" name="Line 48"/>
          <p:cNvSpPr>
            <a:spLocks noChangeShapeType="1"/>
          </p:cNvSpPr>
          <p:nvPr/>
        </p:nvSpPr>
        <p:spPr bwMode="auto">
          <a:xfrm>
            <a:off x="5764213" y="238125"/>
            <a:ext cx="13938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9" name="Line 49"/>
          <p:cNvSpPr>
            <a:spLocks noChangeShapeType="1"/>
          </p:cNvSpPr>
          <p:nvPr/>
        </p:nvSpPr>
        <p:spPr bwMode="auto">
          <a:xfrm>
            <a:off x="6229350" y="1755775"/>
            <a:ext cx="9207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0" name="AutoShape 50"/>
          <p:cNvSpPr>
            <a:spLocks/>
          </p:cNvSpPr>
          <p:nvPr/>
        </p:nvSpPr>
        <p:spPr bwMode="auto">
          <a:xfrm>
            <a:off x="7115175" y="2000250"/>
            <a:ext cx="198438" cy="3471863"/>
          </a:xfrm>
          <a:prstGeom prst="rightBracket">
            <a:avLst>
              <a:gd name="adj" fmla="val 128952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7191" name="Line 51"/>
          <p:cNvSpPr>
            <a:spLocks noChangeShapeType="1"/>
          </p:cNvSpPr>
          <p:nvPr/>
        </p:nvSpPr>
        <p:spPr bwMode="auto">
          <a:xfrm>
            <a:off x="5753100" y="2000250"/>
            <a:ext cx="13811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2" name="Line 52"/>
          <p:cNvSpPr>
            <a:spLocks noChangeShapeType="1"/>
          </p:cNvSpPr>
          <p:nvPr/>
        </p:nvSpPr>
        <p:spPr bwMode="auto">
          <a:xfrm>
            <a:off x="6276975" y="5468938"/>
            <a:ext cx="8477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3" name="Rectangle 53"/>
          <p:cNvSpPr>
            <a:spLocks noChangeArrowheads="1"/>
          </p:cNvSpPr>
          <p:nvPr/>
        </p:nvSpPr>
        <p:spPr bwMode="auto">
          <a:xfrm>
            <a:off x="447675" y="6115050"/>
            <a:ext cx="412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 b="1"/>
              <a:t>b) Anatomy of a tooth.</a:t>
            </a:r>
          </a:p>
        </p:txBody>
      </p:sp>
      <p:sp>
        <p:nvSpPr>
          <p:cNvPr id="7194" name="Line 54"/>
          <p:cNvSpPr>
            <a:spLocks noChangeShapeType="1"/>
          </p:cNvSpPr>
          <p:nvPr/>
        </p:nvSpPr>
        <p:spPr bwMode="auto">
          <a:xfrm>
            <a:off x="1371600" y="4648200"/>
            <a:ext cx="19653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5" name="Line 55"/>
          <p:cNvSpPr>
            <a:spLocks noChangeShapeType="1"/>
          </p:cNvSpPr>
          <p:nvPr/>
        </p:nvSpPr>
        <p:spPr bwMode="auto">
          <a:xfrm>
            <a:off x="7289800" y="1022350"/>
            <a:ext cx="3238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Line 56"/>
          <p:cNvSpPr>
            <a:spLocks noChangeShapeType="1"/>
          </p:cNvSpPr>
          <p:nvPr/>
        </p:nvSpPr>
        <p:spPr bwMode="auto">
          <a:xfrm>
            <a:off x="7305675" y="3733800"/>
            <a:ext cx="32385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390"/>
    </mc:Choice>
    <mc:Fallback xmlns="">
      <p:transition spd="slow" advTm="139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Mouth Processes Food for Swallowing</a:t>
            </a: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95288" y="11684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Saliva</a:t>
            </a:r>
          </a:p>
          <a:p>
            <a:pPr lvl="1" eaLnBrk="1" hangingPunct="1"/>
            <a:r>
              <a:rPr lang="en-US" altLang="en-US" smtClean="0"/>
              <a:t>Salivary glands</a:t>
            </a:r>
          </a:p>
          <a:p>
            <a:pPr lvl="2" eaLnBrk="1" hangingPunct="1"/>
            <a:r>
              <a:rPr lang="en-US" altLang="en-US" smtClean="0"/>
              <a:t>Parotid</a:t>
            </a:r>
          </a:p>
          <a:p>
            <a:pPr lvl="2" eaLnBrk="1" hangingPunct="1"/>
            <a:r>
              <a:rPr lang="en-US" altLang="en-US" smtClean="0"/>
              <a:t>Submandibular</a:t>
            </a:r>
          </a:p>
          <a:p>
            <a:pPr lvl="2" eaLnBrk="1" hangingPunct="1"/>
            <a:r>
              <a:rPr lang="en-US" altLang="en-US" smtClean="0"/>
              <a:t>Sublingual </a:t>
            </a:r>
          </a:p>
          <a:p>
            <a:pPr lvl="1" eaLnBrk="1" hangingPunct="1"/>
            <a:r>
              <a:rPr lang="en-US" altLang="en-US" smtClean="0"/>
              <a:t>Composition</a:t>
            </a:r>
          </a:p>
          <a:p>
            <a:pPr lvl="2" eaLnBrk="1" hangingPunct="1"/>
            <a:r>
              <a:rPr lang="en-US" altLang="en-US" smtClean="0"/>
              <a:t>Mucin, salivary amylase, bicarbonate, lysozyme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12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6" descr="14_05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715963" y="136525"/>
            <a:ext cx="771207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17"/>
          <p:cNvSpPr>
            <a:spLocks noChangeArrowheads="1"/>
          </p:cNvSpPr>
          <p:nvPr/>
        </p:nvSpPr>
        <p:spPr bwMode="auto">
          <a:xfrm>
            <a:off x="5989638" y="3479800"/>
            <a:ext cx="164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/>
              <a:t>Parotid gland</a:t>
            </a:r>
          </a:p>
        </p:txBody>
      </p:sp>
      <p:sp>
        <p:nvSpPr>
          <p:cNvPr id="9220" name="Rectangle 18"/>
          <p:cNvSpPr>
            <a:spLocks noChangeArrowheads="1"/>
          </p:cNvSpPr>
          <p:nvPr/>
        </p:nvSpPr>
        <p:spPr bwMode="auto">
          <a:xfrm>
            <a:off x="5981700" y="4429125"/>
            <a:ext cx="202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/>
              <a:t>Sublingual gland</a:t>
            </a:r>
          </a:p>
        </p:txBody>
      </p:sp>
      <p:sp>
        <p:nvSpPr>
          <p:cNvPr id="9221" name="Rectangle 19"/>
          <p:cNvSpPr>
            <a:spLocks noChangeArrowheads="1"/>
          </p:cNvSpPr>
          <p:nvPr/>
        </p:nvSpPr>
        <p:spPr bwMode="auto">
          <a:xfrm>
            <a:off x="5981700" y="4953000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/>
              <a:t>Submandibular gland</a:t>
            </a:r>
          </a:p>
        </p:txBody>
      </p:sp>
      <p:sp>
        <p:nvSpPr>
          <p:cNvPr id="9222" name="Line 20"/>
          <p:cNvSpPr>
            <a:spLocks noChangeShapeType="1"/>
          </p:cNvSpPr>
          <p:nvPr/>
        </p:nvSpPr>
        <p:spPr bwMode="auto">
          <a:xfrm>
            <a:off x="2886075" y="4619625"/>
            <a:ext cx="3143250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21"/>
          <p:cNvSpPr>
            <a:spLocks noChangeShapeType="1"/>
          </p:cNvSpPr>
          <p:nvPr/>
        </p:nvSpPr>
        <p:spPr bwMode="auto">
          <a:xfrm>
            <a:off x="2886075" y="4619625"/>
            <a:ext cx="31432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22"/>
          <p:cNvSpPr>
            <a:spLocks noChangeShapeType="1"/>
          </p:cNvSpPr>
          <p:nvPr/>
        </p:nvSpPr>
        <p:spPr bwMode="auto">
          <a:xfrm>
            <a:off x="3362325" y="5148263"/>
            <a:ext cx="2695575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23"/>
          <p:cNvSpPr>
            <a:spLocks noChangeShapeType="1"/>
          </p:cNvSpPr>
          <p:nvPr/>
        </p:nvSpPr>
        <p:spPr bwMode="auto">
          <a:xfrm>
            <a:off x="3371850" y="5148263"/>
            <a:ext cx="26955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24"/>
          <p:cNvSpPr>
            <a:spLocks noChangeShapeType="1"/>
          </p:cNvSpPr>
          <p:nvPr/>
        </p:nvSpPr>
        <p:spPr bwMode="auto">
          <a:xfrm>
            <a:off x="5043488" y="3667125"/>
            <a:ext cx="1019175" cy="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Line 25"/>
          <p:cNvSpPr>
            <a:spLocks noChangeShapeType="1"/>
          </p:cNvSpPr>
          <p:nvPr/>
        </p:nvSpPr>
        <p:spPr bwMode="auto">
          <a:xfrm>
            <a:off x="5043488" y="3667125"/>
            <a:ext cx="1019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06"/>
    </mc:Choice>
    <mc:Fallback xmlns="">
      <p:transition spd="slow" advTm="27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Pharynx and Esophagus Deliver Food to the Stomach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>
          <a:xfrm>
            <a:off x="395288" y="1268413"/>
            <a:ext cx="8486775" cy="50292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Swallowing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Voluntary phase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tongue pushes bolus of food into pharynx (throat)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Involuntary phase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swallowing reflex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900" b="1" smtClean="0"/>
              <a:t>Pharynx</a:t>
            </a:r>
            <a:endParaRPr lang="en-US" altLang="en-US" sz="2900" smtClean="0"/>
          </a:p>
          <a:p>
            <a:pPr lvl="1" eaLnBrk="1" hangingPunct="1">
              <a:spcBef>
                <a:spcPts val="600"/>
              </a:spcBef>
            </a:pPr>
            <a:r>
              <a:rPr lang="en-US" altLang="en-US" sz="2500" smtClean="0"/>
              <a:t>common passageway for air and food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900" b="1" smtClean="0"/>
              <a:t>Epiglottis</a:t>
            </a:r>
            <a:endParaRPr lang="en-US" altLang="en-US" sz="2900" smtClean="0"/>
          </a:p>
          <a:p>
            <a:pPr lvl="1" eaLnBrk="1" hangingPunct="1">
              <a:spcBef>
                <a:spcPts val="600"/>
              </a:spcBef>
            </a:pPr>
            <a:r>
              <a:rPr lang="en-US" altLang="en-US" sz="2500" smtClean="0"/>
              <a:t>closes airway temporarily so food will not enter the trachea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54"/>
    </mc:Choice>
    <mc:Fallback xmlns="">
      <p:transition spd="slow" advTm="133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Pharynx and Esophagus Deliver Food to the Stomach (cont.)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>
          <a:xfrm>
            <a:off x="377825" y="1725613"/>
            <a:ext cx="8504238" cy="45720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Food moves through </a:t>
            </a:r>
            <a:r>
              <a:rPr lang="en-US" altLang="en-US" sz="2900" b="1" smtClean="0"/>
              <a:t>esophagus</a:t>
            </a:r>
            <a:r>
              <a:rPr lang="en-US" altLang="en-US" sz="2900" smtClean="0"/>
              <a:t> with the help </a:t>
            </a:r>
            <a:br>
              <a:rPr lang="en-US" altLang="en-US" sz="2900" smtClean="0"/>
            </a:br>
            <a:r>
              <a:rPr lang="en-US" altLang="en-US" sz="2900" smtClean="0"/>
              <a:t>of peristaltic contractions</a:t>
            </a:r>
          </a:p>
          <a:p>
            <a:pPr eaLnBrk="1" hangingPunct="1">
              <a:spcBef>
                <a:spcPts val="600"/>
              </a:spcBef>
            </a:pPr>
            <a:endParaRPr lang="en-US" altLang="en-US" sz="2900" smtClean="0"/>
          </a:p>
          <a:p>
            <a:pPr eaLnBrk="1" hangingPunct="1">
              <a:spcBef>
                <a:spcPts val="600"/>
              </a:spcBef>
            </a:pPr>
            <a:r>
              <a:rPr lang="en-US" altLang="en-US" sz="2900" smtClean="0"/>
              <a:t>Food passes through </a:t>
            </a:r>
            <a:r>
              <a:rPr lang="en-US" altLang="en-US" sz="2900" b="1" smtClean="0"/>
              <a:t>lower esophageal sphincter </a:t>
            </a:r>
            <a:r>
              <a:rPr lang="en-US" altLang="en-US" sz="2900" smtClean="0"/>
              <a:t>into the stomach</a:t>
            </a: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468"/>
    </mc:Choice>
    <mc:Fallback xmlns="">
      <p:transition spd="slow" advTm="132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2" descr="14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1"/>
          <a:stretch>
            <a:fillRect/>
          </a:stretch>
        </p:blipFill>
        <p:spPr bwMode="auto">
          <a:xfrm>
            <a:off x="296863" y="406400"/>
            <a:ext cx="8548687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3"/>
          <p:cNvSpPr>
            <a:spLocks noChangeArrowheads="1"/>
          </p:cNvSpPr>
          <p:nvPr/>
        </p:nvSpPr>
        <p:spPr bwMode="auto">
          <a:xfrm>
            <a:off x="460375" y="1004888"/>
            <a:ext cx="12382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Swallowing begins </a:t>
            </a:r>
          </a:p>
          <a:p>
            <a:r>
              <a:rPr lang="en-US" altLang="en-US" sz="900" b="1"/>
              <a:t>as tongue pushes</a:t>
            </a:r>
          </a:p>
          <a:p>
            <a:r>
              <a:rPr lang="en-US" altLang="en-US" sz="900" b="1"/>
              <a:t>bolus into pharynx</a:t>
            </a:r>
          </a:p>
        </p:txBody>
      </p:sp>
      <p:sp>
        <p:nvSpPr>
          <p:cNvPr id="23557" name="Rectangle 44"/>
          <p:cNvSpPr>
            <a:spLocks noChangeArrowheads="1"/>
          </p:cNvSpPr>
          <p:nvPr/>
        </p:nvSpPr>
        <p:spPr bwMode="auto">
          <a:xfrm>
            <a:off x="447675" y="1838325"/>
            <a:ext cx="12509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Before swallowing, </a:t>
            </a:r>
          </a:p>
          <a:p>
            <a:r>
              <a:rPr lang="en-US" altLang="en-US" sz="900" b="1"/>
              <a:t>muscles keep </a:t>
            </a:r>
          </a:p>
          <a:p>
            <a:r>
              <a:rPr lang="en-US" altLang="en-US" sz="900" b="1"/>
              <a:t>esophagus closed</a:t>
            </a:r>
          </a:p>
        </p:txBody>
      </p:sp>
      <p:sp>
        <p:nvSpPr>
          <p:cNvPr id="23558" name="Rectangle 45"/>
          <p:cNvSpPr>
            <a:spLocks noChangeArrowheads="1"/>
          </p:cNvSpPr>
          <p:nvPr/>
        </p:nvSpPr>
        <p:spPr bwMode="auto">
          <a:xfrm>
            <a:off x="7429500" y="1004888"/>
            <a:ext cx="12382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Soft palate rises to </a:t>
            </a:r>
          </a:p>
          <a:p>
            <a:r>
              <a:rPr lang="en-US" altLang="en-US" sz="900" b="1"/>
              <a:t>close passage to </a:t>
            </a:r>
          </a:p>
          <a:p>
            <a:r>
              <a:rPr lang="en-US" altLang="en-US" sz="900" b="1"/>
              <a:t>nasal cavity</a:t>
            </a:r>
          </a:p>
        </p:txBody>
      </p:sp>
      <p:sp>
        <p:nvSpPr>
          <p:cNvPr id="23559" name="Rectangle 46"/>
          <p:cNvSpPr>
            <a:spLocks noChangeArrowheads="1"/>
          </p:cNvSpPr>
          <p:nvPr/>
        </p:nvSpPr>
        <p:spPr bwMode="auto">
          <a:xfrm>
            <a:off x="7435850" y="1811338"/>
            <a:ext cx="13271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Epiglottis bends to </a:t>
            </a:r>
          </a:p>
          <a:p>
            <a:r>
              <a:rPr lang="en-US" altLang="en-US" sz="900" b="1"/>
              <a:t>close off trachea </a:t>
            </a:r>
          </a:p>
          <a:p>
            <a:r>
              <a:rPr lang="en-US" altLang="en-US" sz="900" b="1"/>
              <a:t>and open esophagus</a:t>
            </a:r>
          </a:p>
        </p:txBody>
      </p:sp>
      <p:sp>
        <p:nvSpPr>
          <p:cNvPr id="12296" name="Rectangle 47"/>
          <p:cNvSpPr>
            <a:spLocks noChangeArrowheads="1"/>
          </p:cNvSpPr>
          <p:nvPr/>
        </p:nvSpPr>
        <p:spPr bwMode="auto">
          <a:xfrm>
            <a:off x="4229100" y="623888"/>
            <a:ext cx="844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Nasal cavity</a:t>
            </a:r>
          </a:p>
        </p:txBody>
      </p:sp>
      <p:sp>
        <p:nvSpPr>
          <p:cNvPr id="12297" name="Rectangle 48"/>
          <p:cNvSpPr>
            <a:spLocks noChangeArrowheads="1"/>
          </p:cNvSpPr>
          <p:nvPr/>
        </p:nvSpPr>
        <p:spPr bwMode="auto">
          <a:xfrm>
            <a:off x="4194175" y="971550"/>
            <a:ext cx="806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Hard palate</a:t>
            </a:r>
          </a:p>
        </p:txBody>
      </p:sp>
      <p:sp>
        <p:nvSpPr>
          <p:cNvPr id="12298" name="Rectangle 49"/>
          <p:cNvSpPr>
            <a:spLocks noChangeArrowheads="1"/>
          </p:cNvSpPr>
          <p:nvPr/>
        </p:nvSpPr>
        <p:spPr bwMode="auto">
          <a:xfrm>
            <a:off x="4203700" y="1190625"/>
            <a:ext cx="768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Soft palate</a:t>
            </a:r>
          </a:p>
        </p:txBody>
      </p:sp>
      <p:sp>
        <p:nvSpPr>
          <p:cNvPr id="12299" name="Rectangle 50"/>
          <p:cNvSpPr>
            <a:spLocks noChangeArrowheads="1"/>
          </p:cNvSpPr>
          <p:nvPr/>
        </p:nvSpPr>
        <p:spPr bwMode="auto">
          <a:xfrm>
            <a:off x="4200525" y="1381125"/>
            <a:ext cx="920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Bolus of food</a:t>
            </a:r>
          </a:p>
        </p:txBody>
      </p:sp>
      <p:sp>
        <p:nvSpPr>
          <p:cNvPr id="12300" name="Rectangle 51"/>
          <p:cNvSpPr>
            <a:spLocks noChangeArrowheads="1"/>
          </p:cNvSpPr>
          <p:nvPr/>
        </p:nvSpPr>
        <p:spPr bwMode="auto">
          <a:xfrm>
            <a:off x="4195763" y="1581150"/>
            <a:ext cx="63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Pharynx</a:t>
            </a:r>
          </a:p>
        </p:txBody>
      </p:sp>
      <p:sp>
        <p:nvSpPr>
          <p:cNvPr id="12301" name="Rectangle 52"/>
          <p:cNvSpPr>
            <a:spLocks noChangeArrowheads="1"/>
          </p:cNvSpPr>
          <p:nvPr/>
        </p:nvSpPr>
        <p:spPr bwMode="auto">
          <a:xfrm>
            <a:off x="4195763" y="1814513"/>
            <a:ext cx="704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Epiglottis</a:t>
            </a:r>
          </a:p>
        </p:txBody>
      </p:sp>
      <p:sp>
        <p:nvSpPr>
          <p:cNvPr id="12302" name="Rectangle 53"/>
          <p:cNvSpPr>
            <a:spLocks noChangeArrowheads="1"/>
          </p:cNvSpPr>
          <p:nvPr/>
        </p:nvSpPr>
        <p:spPr bwMode="auto">
          <a:xfrm>
            <a:off x="4191000" y="2087563"/>
            <a:ext cx="9207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Trachea </a:t>
            </a:r>
          </a:p>
          <a:p>
            <a:r>
              <a:rPr lang="en-US" altLang="en-US" sz="900" b="1"/>
              <a:t>(airway) open</a:t>
            </a:r>
          </a:p>
        </p:txBody>
      </p:sp>
      <p:sp>
        <p:nvSpPr>
          <p:cNvPr id="12303" name="Rectangle 54"/>
          <p:cNvSpPr>
            <a:spLocks noChangeArrowheads="1"/>
          </p:cNvSpPr>
          <p:nvPr/>
        </p:nvSpPr>
        <p:spPr bwMode="auto">
          <a:xfrm>
            <a:off x="290513" y="2566988"/>
            <a:ext cx="12382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a) Voluntary phase.</a:t>
            </a:r>
          </a:p>
        </p:txBody>
      </p:sp>
      <p:sp>
        <p:nvSpPr>
          <p:cNvPr id="12304" name="Rectangle 55"/>
          <p:cNvSpPr>
            <a:spLocks noChangeArrowheads="1"/>
          </p:cNvSpPr>
          <p:nvPr/>
        </p:nvSpPr>
        <p:spPr bwMode="auto">
          <a:xfrm>
            <a:off x="2200275" y="1552575"/>
            <a:ext cx="5969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Tongue</a:t>
            </a:r>
          </a:p>
        </p:txBody>
      </p:sp>
      <p:sp>
        <p:nvSpPr>
          <p:cNvPr id="12305" name="Rectangle 56"/>
          <p:cNvSpPr>
            <a:spLocks noChangeArrowheads="1"/>
          </p:cNvSpPr>
          <p:nvPr/>
        </p:nvSpPr>
        <p:spPr bwMode="auto">
          <a:xfrm>
            <a:off x="4953000" y="2566988"/>
            <a:ext cx="1333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b) Involuntary phase.</a:t>
            </a:r>
          </a:p>
        </p:txBody>
      </p:sp>
      <p:sp>
        <p:nvSpPr>
          <p:cNvPr id="12306" name="Freeform 57"/>
          <p:cNvSpPr>
            <a:spLocks/>
          </p:cNvSpPr>
          <p:nvPr/>
        </p:nvSpPr>
        <p:spPr bwMode="auto">
          <a:xfrm>
            <a:off x="2362200" y="1084263"/>
            <a:ext cx="1882775" cy="266700"/>
          </a:xfrm>
          <a:custGeom>
            <a:avLst/>
            <a:gdLst>
              <a:gd name="T0" fmla="*/ 2147483647 w 1186"/>
              <a:gd name="T1" fmla="*/ 0 h 168"/>
              <a:gd name="T2" fmla="*/ 0 w 1186"/>
              <a:gd name="T3" fmla="*/ 2147483647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186" h="168">
                <a:moveTo>
                  <a:pt x="1186" y="0"/>
                </a:moveTo>
                <a:lnTo>
                  <a:pt x="0" y="16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Line 58"/>
          <p:cNvSpPr>
            <a:spLocks noChangeShapeType="1"/>
          </p:cNvSpPr>
          <p:nvPr/>
        </p:nvSpPr>
        <p:spPr bwMode="auto">
          <a:xfrm flipH="1">
            <a:off x="2730500" y="1296988"/>
            <a:ext cx="1514475" cy="10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Line 59"/>
          <p:cNvSpPr>
            <a:spLocks noChangeShapeType="1"/>
          </p:cNvSpPr>
          <p:nvPr/>
        </p:nvSpPr>
        <p:spPr bwMode="auto">
          <a:xfrm flipH="1">
            <a:off x="2695575" y="1500188"/>
            <a:ext cx="1552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9" name="Line 60"/>
          <p:cNvSpPr>
            <a:spLocks noChangeShapeType="1"/>
          </p:cNvSpPr>
          <p:nvPr/>
        </p:nvSpPr>
        <p:spPr bwMode="auto">
          <a:xfrm flipH="1">
            <a:off x="2927350" y="1693863"/>
            <a:ext cx="1320800" cy="155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0" name="Line 61"/>
          <p:cNvSpPr>
            <a:spLocks noChangeShapeType="1"/>
          </p:cNvSpPr>
          <p:nvPr/>
        </p:nvSpPr>
        <p:spPr bwMode="auto">
          <a:xfrm flipH="1">
            <a:off x="2828925" y="1925638"/>
            <a:ext cx="142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62"/>
          <p:cNvSpPr>
            <a:spLocks noChangeShapeType="1"/>
          </p:cNvSpPr>
          <p:nvPr/>
        </p:nvSpPr>
        <p:spPr bwMode="auto">
          <a:xfrm flipH="1">
            <a:off x="1774825" y="1490663"/>
            <a:ext cx="708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Line 63"/>
          <p:cNvSpPr>
            <a:spLocks noChangeShapeType="1"/>
          </p:cNvSpPr>
          <p:nvPr/>
        </p:nvSpPr>
        <p:spPr bwMode="auto">
          <a:xfrm flipH="1">
            <a:off x="1781175" y="2312988"/>
            <a:ext cx="1311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Line 64"/>
          <p:cNvSpPr>
            <a:spLocks noChangeShapeType="1"/>
          </p:cNvSpPr>
          <p:nvPr/>
        </p:nvSpPr>
        <p:spPr bwMode="auto">
          <a:xfrm flipH="1">
            <a:off x="2949575" y="2205038"/>
            <a:ext cx="130175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Line 65"/>
          <p:cNvSpPr>
            <a:spLocks noChangeShapeType="1"/>
          </p:cNvSpPr>
          <p:nvPr/>
        </p:nvSpPr>
        <p:spPr bwMode="auto">
          <a:xfrm>
            <a:off x="5003800" y="757238"/>
            <a:ext cx="388938" cy="147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Line 66"/>
          <p:cNvSpPr>
            <a:spLocks noChangeShapeType="1"/>
          </p:cNvSpPr>
          <p:nvPr/>
        </p:nvSpPr>
        <p:spPr bwMode="auto">
          <a:xfrm>
            <a:off x="5100638" y="1498600"/>
            <a:ext cx="82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Line 67"/>
          <p:cNvSpPr>
            <a:spLocks noChangeShapeType="1"/>
          </p:cNvSpPr>
          <p:nvPr/>
        </p:nvSpPr>
        <p:spPr bwMode="auto">
          <a:xfrm>
            <a:off x="4881563" y="1925638"/>
            <a:ext cx="1150937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1" name="Line 68"/>
          <p:cNvSpPr>
            <a:spLocks noChangeShapeType="1"/>
          </p:cNvSpPr>
          <p:nvPr/>
        </p:nvSpPr>
        <p:spPr bwMode="auto">
          <a:xfrm>
            <a:off x="6078538" y="2032000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2" name="Line 69"/>
          <p:cNvSpPr>
            <a:spLocks noChangeShapeType="1"/>
          </p:cNvSpPr>
          <p:nvPr/>
        </p:nvSpPr>
        <p:spPr bwMode="auto">
          <a:xfrm>
            <a:off x="6037263" y="1447800"/>
            <a:ext cx="1400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3" name="Oval 70"/>
          <p:cNvSpPr>
            <a:spLocks noChangeArrowheads="1"/>
          </p:cNvSpPr>
          <p:nvPr/>
        </p:nvSpPr>
        <p:spPr bwMode="auto">
          <a:xfrm>
            <a:off x="381000" y="881063"/>
            <a:ext cx="149225" cy="152400"/>
          </a:xfrm>
          <a:prstGeom prst="ellipse">
            <a:avLst/>
          </a:prstGeom>
          <a:solidFill>
            <a:srgbClr val="BF5755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23584" name="Rectangle 71"/>
          <p:cNvSpPr>
            <a:spLocks noChangeArrowheads="1"/>
          </p:cNvSpPr>
          <p:nvPr/>
        </p:nvSpPr>
        <p:spPr bwMode="auto">
          <a:xfrm>
            <a:off x="427038" y="896938"/>
            <a:ext cx="571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585" name="Oval 72"/>
          <p:cNvSpPr>
            <a:spLocks noChangeArrowheads="1"/>
          </p:cNvSpPr>
          <p:nvPr/>
        </p:nvSpPr>
        <p:spPr bwMode="auto">
          <a:xfrm>
            <a:off x="381000" y="1712913"/>
            <a:ext cx="149225" cy="152400"/>
          </a:xfrm>
          <a:prstGeom prst="ellipse">
            <a:avLst/>
          </a:prstGeom>
          <a:solidFill>
            <a:srgbClr val="BF5755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23586" name="Rectangle 73"/>
          <p:cNvSpPr>
            <a:spLocks noChangeArrowheads="1"/>
          </p:cNvSpPr>
          <p:nvPr/>
        </p:nvSpPr>
        <p:spPr bwMode="auto">
          <a:xfrm>
            <a:off x="427038" y="1728788"/>
            <a:ext cx="571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3587" name="Oval 74"/>
          <p:cNvSpPr>
            <a:spLocks noChangeArrowheads="1"/>
          </p:cNvSpPr>
          <p:nvPr/>
        </p:nvSpPr>
        <p:spPr bwMode="auto">
          <a:xfrm>
            <a:off x="7369175" y="874713"/>
            <a:ext cx="149225" cy="152400"/>
          </a:xfrm>
          <a:prstGeom prst="ellipse">
            <a:avLst/>
          </a:prstGeom>
          <a:solidFill>
            <a:srgbClr val="BF5755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23588" name="Rectangle 75"/>
          <p:cNvSpPr>
            <a:spLocks noChangeArrowheads="1"/>
          </p:cNvSpPr>
          <p:nvPr/>
        </p:nvSpPr>
        <p:spPr bwMode="auto">
          <a:xfrm>
            <a:off x="7415213" y="890588"/>
            <a:ext cx="571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589" name="Oval 76"/>
          <p:cNvSpPr>
            <a:spLocks noChangeArrowheads="1"/>
          </p:cNvSpPr>
          <p:nvPr/>
        </p:nvSpPr>
        <p:spPr bwMode="auto">
          <a:xfrm>
            <a:off x="7369175" y="1687513"/>
            <a:ext cx="149225" cy="152400"/>
          </a:xfrm>
          <a:prstGeom prst="ellipse">
            <a:avLst/>
          </a:prstGeom>
          <a:solidFill>
            <a:srgbClr val="BF5755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23590" name="Rectangle 77"/>
          <p:cNvSpPr>
            <a:spLocks noChangeArrowheads="1"/>
          </p:cNvSpPr>
          <p:nvPr/>
        </p:nvSpPr>
        <p:spPr bwMode="auto">
          <a:xfrm>
            <a:off x="7415213" y="1703388"/>
            <a:ext cx="571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9" name="Picture 12" descr="figure_23_13_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14" r="60193"/>
          <a:stretch>
            <a:fillRect/>
          </a:stretch>
        </p:blipFill>
        <p:spPr bwMode="auto">
          <a:xfrm>
            <a:off x="431800" y="3217863"/>
            <a:ext cx="32766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2" descr="figure_23_13_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3" t="48914"/>
          <a:stretch>
            <a:fillRect/>
          </a:stretch>
        </p:blipFill>
        <p:spPr bwMode="auto">
          <a:xfrm>
            <a:off x="3817938" y="3175000"/>
            <a:ext cx="487838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Line 13"/>
          <p:cNvSpPr>
            <a:spLocks noChangeShapeType="1"/>
          </p:cNvSpPr>
          <p:nvPr/>
        </p:nvSpPr>
        <p:spPr bwMode="auto">
          <a:xfrm flipH="1">
            <a:off x="1308100" y="3962400"/>
            <a:ext cx="10604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 flipH="1">
            <a:off x="1517650" y="3289300"/>
            <a:ext cx="8096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 flipH="1">
            <a:off x="1787525" y="4298950"/>
            <a:ext cx="56197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Freeform 16"/>
          <p:cNvSpPr>
            <a:spLocks/>
          </p:cNvSpPr>
          <p:nvPr/>
        </p:nvSpPr>
        <p:spPr bwMode="auto">
          <a:xfrm>
            <a:off x="1504950" y="3495675"/>
            <a:ext cx="663575" cy="88900"/>
          </a:xfrm>
          <a:custGeom>
            <a:avLst/>
            <a:gdLst>
              <a:gd name="T0" fmla="*/ 0 w 418"/>
              <a:gd name="T1" fmla="*/ 2147483647 h 56"/>
              <a:gd name="T2" fmla="*/ 2147483647 w 418"/>
              <a:gd name="T3" fmla="*/ 2147483647 h 56"/>
              <a:gd name="T4" fmla="*/ 2147483647 w 418"/>
              <a:gd name="T5" fmla="*/ 0 h 56"/>
              <a:gd name="T6" fmla="*/ 0 60000 65536"/>
              <a:gd name="T7" fmla="*/ 0 60000 65536"/>
              <a:gd name="T8" fmla="*/ 0 60000 65536"/>
              <a:gd name="T9" fmla="*/ 0 w 418"/>
              <a:gd name="T10" fmla="*/ 0 h 56"/>
              <a:gd name="T11" fmla="*/ 418 w 418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8" h="56">
                <a:moveTo>
                  <a:pt x="0" y="56"/>
                </a:moveTo>
                <a:lnTo>
                  <a:pt x="196" y="56"/>
                </a:lnTo>
                <a:lnTo>
                  <a:pt x="418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Freeform 17"/>
          <p:cNvSpPr>
            <a:spLocks/>
          </p:cNvSpPr>
          <p:nvPr/>
        </p:nvSpPr>
        <p:spPr bwMode="auto">
          <a:xfrm>
            <a:off x="5954713" y="4797425"/>
            <a:ext cx="1181100" cy="434975"/>
          </a:xfrm>
          <a:custGeom>
            <a:avLst/>
            <a:gdLst>
              <a:gd name="T0" fmla="*/ 2147483647 w 744"/>
              <a:gd name="T1" fmla="*/ 2147483647 h 274"/>
              <a:gd name="T2" fmla="*/ 2147483647 w 744"/>
              <a:gd name="T3" fmla="*/ 2147483647 h 274"/>
              <a:gd name="T4" fmla="*/ 0 w 744"/>
              <a:gd name="T5" fmla="*/ 0 h 274"/>
              <a:gd name="T6" fmla="*/ 0 60000 65536"/>
              <a:gd name="T7" fmla="*/ 0 60000 65536"/>
              <a:gd name="T8" fmla="*/ 0 60000 65536"/>
              <a:gd name="T9" fmla="*/ 0 w 744"/>
              <a:gd name="T10" fmla="*/ 0 h 274"/>
              <a:gd name="T11" fmla="*/ 744 w 744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44" h="274">
                <a:moveTo>
                  <a:pt x="744" y="274"/>
                </a:moveTo>
                <a:lnTo>
                  <a:pt x="608" y="27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Freeform 18"/>
          <p:cNvSpPr>
            <a:spLocks/>
          </p:cNvSpPr>
          <p:nvPr/>
        </p:nvSpPr>
        <p:spPr bwMode="auto">
          <a:xfrm>
            <a:off x="1609725" y="4886325"/>
            <a:ext cx="942975" cy="206375"/>
          </a:xfrm>
          <a:custGeom>
            <a:avLst/>
            <a:gdLst>
              <a:gd name="T0" fmla="*/ 0 w 594"/>
              <a:gd name="T1" fmla="*/ 2147483647 h 130"/>
              <a:gd name="T2" fmla="*/ 2147483647 w 594"/>
              <a:gd name="T3" fmla="*/ 2147483647 h 130"/>
              <a:gd name="T4" fmla="*/ 2147483647 w 594"/>
              <a:gd name="T5" fmla="*/ 0 h 130"/>
              <a:gd name="T6" fmla="*/ 0 60000 65536"/>
              <a:gd name="T7" fmla="*/ 0 60000 65536"/>
              <a:gd name="T8" fmla="*/ 0 60000 65536"/>
              <a:gd name="T9" fmla="*/ 0 w 594"/>
              <a:gd name="T10" fmla="*/ 0 h 130"/>
              <a:gd name="T11" fmla="*/ 594 w 594"/>
              <a:gd name="T12" fmla="*/ 130 h 1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4" h="130">
                <a:moveTo>
                  <a:pt x="0" y="130"/>
                </a:moveTo>
                <a:lnTo>
                  <a:pt x="198" y="130"/>
                </a:lnTo>
                <a:lnTo>
                  <a:pt x="594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19"/>
          <p:cNvSpPr>
            <a:spLocks noChangeShapeType="1"/>
          </p:cNvSpPr>
          <p:nvPr/>
        </p:nvSpPr>
        <p:spPr bwMode="auto">
          <a:xfrm flipH="1">
            <a:off x="5773738" y="3489325"/>
            <a:ext cx="4699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Rectangle 42"/>
          <p:cNvSpPr>
            <a:spLocks noChangeArrowheads="1"/>
          </p:cNvSpPr>
          <p:nvPr/>
        </p:nvSpPr>
        <p:spPr bwMode="auto">
          <a:xfrm>
            <a:off x="446088" y="3213100"/>
            <a:ext cx="1023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Relaxed muscles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446088" y="3517900"/>
            <a:ext cx="1017587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Circular muscles</a:t>
            </a:r>
            <a:br>
              <a:rPr lang="en-US" altLang="en-US" sz="1000" b="1">
                <a:solidFill>
                  <a:srgbClr val="000000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contract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0" name="Rectangle 44"/>
          <p:cNvSpPr>
            <a:spLocks noChangeArrowheads="1"/>
          </p:cNvSpPr>
          <p:nvPr/>
        </p:nvSpPr>
        <p:spPr bwMode="auto">
          <a:xfrm>
            <a:off x="446088" y="3886200"/>
            <a:ext cx="8191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Bolus of food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1" name="Rectangle 45"/>
          <p:cNvSpPr>
            <a:spLocks noChangeArrowheads="1"/>
          </p:cNvSpPr>
          <p:nvPr/>
        </p:nvSpPr>
        <p:spPr bwMode="auto">
          <a:xfrm>
            <a:off x="446088" y="4241800"/>
            <a:ext cx="13017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Longitudinal muscles</a:t>
            </a:r>
            <a:br>
              <a:rPr lang="en-US" altLang="en-US" sz="1000" b="1">
                <a:solidFill>
                  <a:srgbClr val="000000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contract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2" name="Rectangle 46"/>
          <p:cNvSpPr>
            <a:spLocks noChangeArrowheads="1"/>
          </p:cNvSpPr>
          <p:nvPr/>
        </p:nvSpPr>
        <p:spPr bwMode="auto">
          <a:xfrm>
            <a:off x="2392363" y="5588000"/>
            <a:ext cx="5349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000" b="1" i="1">
                <a:solidFill>
                  <a:srgbClr val="000000"/>
                </a:solidFill>
                <a:latin typeface="Arial" charset="0"/>
              </a:rPr>
              <a:t>Stomach</a:t>
            </a:r>
            <a:endParaRPr lang="en-US" altLang="en-US" sz="1800" b="1" i="1">
              <a:latin typeface="Arial" charset="0"/>
            </a:endParaRPr>
          </a:p>
        </p:txBody>
      </p:sp>
      <p:sp>
        <p:nvSpPr>
          <p:cNvPr id="53" name="Rectangle 47"/>
          <p:cNvSpPr>
            <a:spLocks noChangeArrowheads="1"/>
          </p:cNvSpPr>
          <p:nvPr/>
        </p:nvSpPr>
        <p:spPr bwMode="auto">
          <a:xfrm>
            <a:off x="6265863" y="3427413"/>
            <a:ext cx="5048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Relaxed</a:t>
            </a:r>
            <a:br>
              <a:rPr lang="en-US" altLang="en-US" sz="1000" b="1">
                <a:solidFill>
                  <a:srgbClr val="000000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muscles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4" name="Rectangle 48"/>
          <p:cNvSpPr>
            <a:spLocks noChangeArrowheads="1"/>
          </p:cNvSpPr>
          <p:nvPr/>
        </p:nvSpPr>
        <p:spPr bwMode="auto">
          <a:xfrm>
            <a:off x="7158038" y="5170488"/>
            <a:ext cx="11287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Lower Esophageal</a:t>
            </a:r>
            <a:br>
              <a:rPr lang="en-US" altLang="en-US" sz="1000" b="1">
                <a:solidFill>
                  <a:srgbClr val="000000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sphincter opens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5" name="Rectangle 49"/>
          <p:cNvSpPr>
            <a:spLocks noChangeArrowheads="1"/>
          </p:cNvSpPr>
          <p:nvPr/>
        </p:nvSpPr>
        <p:spPr bwMode="auto">
          <a:xfrm>
            <a:off x="471488" y="5029200"/>
            <a:ext cx="11287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Lower Esophageal</a:t>
            </a:r>
            <a:br>
              <a:rPr lang="en-US" altLang="en-US" sz="1000" b="1">
                <a:solidFill>
                  <a:srgbClr val="000000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0000"/>
                </a:solidFill>
                <a:latin typeface="Arial" charset="0"/>
              </a:rPr>
              <a:t>sphincter closed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6" name="Rectangle 51"/>
          <p:cNvSpPr>
            <a:spLocks noChangeArrowheads="1"/>
          </p:cNvSpPr>
          <p:nvPr/>
        </p:nvSpPr>
        <p:spPr bwMode="auto">
          <a:xfrm>
            <a:off x="3005138" y="3387725"/>
            <a:ext cx="14097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      Food is moved</a:t>
            </a:r>
            <a:br>
              <a:rPr lang="en-US" altLang="en-US" sz="1000" b="1">
                <a:solidFill>
                  <a:srgbClr val="0092C8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through the esophagus</a:t>
            </a:r>
            <a:br>
              <a:rPr lang="en-US" altLang="en-US" sz="1000" b="1">
                <a:solidFill>
                  <a:srgbClr val="0092C8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to the stomach by</a:t>
            </a:r>
            <a:br>
              <a:rPr lang="en-US" altLang="en-US" sz="1000" b="1">
                <a:solidFill>
                  <a:srgbClr val="0092C8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peristalsis.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7037388" y="3387725"/>
            <a:ext cx="15843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      The gastroesophageal</a:t>
            </a:r>
            <a:br>
              <a:rPr lang="en-US" altLang="en-US" sz="1000" b="1">
                <a:solidFill>
                  <a:srgbClr val="0092C8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sphincter opens, and food</a:t>
            </a:r>
            <a:br>
              <a:rPr lang="en-US" altLang="en-US" sz="1000" b="1">
                <a:solidFill>
                  <a:srgbClr val="0092C8"/>
                </a:solidFill>
                <a:latin typeface="Arial" charset="0"/>
              </a:rPr>
            </a:br>
            <a:r>
              <a:rPr lang="en-US" altLang="en-US" sz="1000" b="1">
                <a:solidFill>
                  <a:srgbClr val="0092C8"/>
                </a:solidFill>
                <a:latin typeface="Arial" charset="0"/>
              </a:rPr>
              <a:t>enters the stomach.</a:t>
            </a:r>
            <a:endParaRPr lang="en-US" altLang="en-US" sz="1800" b="1">
              <a:latin typeface="Arial" charset="0"/>
            </a:endParaRPr>
          </a:p>
        </p:txBody>
      </p:sp>
      <p:sp>
        <p:nvSpPr>
          <p:cNvPr id="58" name="Oval 57"/>
          <p:cNvSpPr>
            <a:spLocks noChangeArrowheads="1"/>
          </p:cNvSpPr>
          <p:nvPr/>
        </p:nvSpPr>
        <p:spPr bwMode="auto">
          <a:xfrm>
            <a:off x="3005138" y="3365500"/>
            <a:ext cx="161925" cy="161925"/>
          </a:xfrm>
          <a:prstGeom prst="ellipse">
            <a:avLst/>
          </a:prstGeom>
          <a:solidFill>
            <a:schemeClr val="bg1"/>
          </a:solidFill>
          <a:ln w="9525">
            <a:solidFill>
              <a:srgbClr val="0092C8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000">
                <a:solidFill>
                  <a:srgbClr val="0092C8"/>
                </a:solidFill>
                <a:latin typeface="Arial Black" pitchFamily="34" charset="0"/>
              </a:rPr>
              <a:t>5</a:t>
            </a:r>
            <a:endParaRPr lang="en-US" altLang="en-US" sz="1500">
              <a:latin typeface="Arial Black" pitchFamily="34" charset="0"/>
            </a:endParaRPr>
          </a:p>
        </p:txBody>
      </p:sp>
      <p:sp>
        <p:nvSpPr>
          <p:cNvPr id="59" name="Oval 59"/>
          <p:cNvSpPr>
            <a:spLocks noChangeArrowheads="1"/>
          </p:cNvSpPr>
          <p:nvPr/>
        </p:nvSpPr>
        <p:spPr bwMode="auto">
          <a:xfrm>
            <a:off x="7037388" y="3368675"/>
            <a:ext cx="161925" cy="161925"/>
          </a:xfrm>
          <a:prstGeom prst="ellipse">
            <a:avLst/>
          </a:prstGeom>
          <a:solidFill>
            <a:schemeClr val="bg1"/>
          </a:solidFill>
          <a:ln w="9525">
            <a:solidFill>
              <a:srgbClr val="0092C8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1000">
                <a:solidFill>
                  <a:srgbClr val="0092C8"/>
                </a:solidFill>
                <a:latin typeface="Arial Black" pitchFamily="34" charset="0"/>
              </a:rPr>
              <a:t>6</a:t>
            </a:r>
            <a:endParaRPr lang="en-US" altLang="en-US" sz="1500">
              <a:latin typeface="Arial Black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47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556" grpId="0"/>
      <p:bldP spid="23557" grpId="0"/>
      <p:bldP spid="23558" grpId="0"/>
      <p:bldP spid="23559" grpId="0"/>
      <p:bldP spid="23575" grpId="0" animBg="1"/>
      <p:bldP spid="23576" grpId="0" animBg="1"/>
      <p:bldP spid="23581" grpId="0" animBg="1"/>
      <p:bldP spid="23582" grpId="0" animBg="1"/>
      <p:bldP spid="23583" grpId="0" animBg="1"/>
      <p:bldP spid="23584" grpId="0"/>
      <p:bldP spid="23585" grpId="0" animBg="1"/>
      <p:bldP spid="23586" grpId="0"/>
      <p:bldP spid="23587" grpId="0" animBg="1"/>
      <p:bldP spid="23588" grpId="0"/>
      <p:bldP spid="23589" grpId="0" animBg="1"/>
      <p:bldP spid="2359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 animBg="1"/>
      <p:bldP spid="5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12|11.3|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3|2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3.5|52.6|9.9|7.3|12.1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6289</TotalTime>
  <Words>289</Words>
  <Application>Microsoft Office PowerPoint</Application>
  <PresentationFormat>On-screen Show (4:3)</PresentationFormat>
  <Paragraphs>103</Paragraphs>
  <Slides>9</Slides>
  <Notes>9</Notes>
  <HiddenSlides>0</HiddenSlides>
  <MMClips>9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Johnson_6e_PPT_template</vt:lpstr>
      <vt:lpstr>Johnson_6e_PPT_template_2line</vt:lpstr>
      <vt:lpstr>Johnson_6e_PPT_template-blank</vt:lpstr>
      <vt:lpstr>The Mouth Processes Food for Swallowing</vt:lpstr>
      <vt:lpstr>PowerPoint Presentation</vt:lpstr>
      <vt:lpstr>Baby Teeth pushed out by Adult Teeth</vt:lpstr>
      <vt:lpstr>PowerPoint Presentation</vt:lpstr>
      <vt:lpstr>The Mouth Processes Food for Swallowing</vt:lpstr>
      <vt:lpstr>PowerPoint Presentation</vt:lpstr>
      <vt:lpstr>Pharynx and Esophagus Deliver Food to the Stomach</vt:lpstr>
      <vt:lpstr>Pharynx and Esophagus Deliver Food to the Stomach (cont.)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414</cp:revision>
  <cp:lastPrinted>2002-04-29T18:54:29Z</cp:lastPrinted>
  <dcterms:created xsi:type="dcterms:W3CDTF">2000-12-11T01:39:32Z</dcterms:created>
  <dcterms:modified xsi:type="dcterms:W3CDTF">2016-08-31T16:20:12Z</dcterms:modified>
</cp:coreProperties>
</file>