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2" r:id="rId1"/>
    <p:sldMasterId id="2147483684" r:id="rId2"/>
    <p:sldMasterId id="2147483685" r:id="rId3"/>
  </p:sldMasterIdLst>
  <p:notesMasterIdLst>
    <p:notesMasterId r:id="rId14"/>
  </p:notesMasterIdLst>
  <p:handoutMasterIdLst>
    <p:handoutMasterId r:id="rId15"/>
  </p:handoutMasterIdLst>
  <p:sldIdLst>
    <p:sldId id="455" r:id="rId4"/>
    <p:sldId id="394" r:id="rId5"/>
    <p:sldId id="396" r:id="rId6"/>
    <p:sldId id="372" r:id="rId7"/>
    <p:sldId id="454" r:id="rId8"/>
    <p:sldId id="395" r:id="rId9"/>
    <p:sldId id="373" r:id="rId10"/>
    <p:sldId id="386" r:id="rId11"/>
    <p:sldId id="397" r:id="rId12"/>
    <p:sldId id="398" r:id="rId1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08" autoAdjust="0"/>
    <p:restoredTop sz="88781" autoAdjust="0"/>
  </p:normalViewPr>
  <p:slideViewPr>
    <p:cSldViewPr snapToGrid="0">
      <p:cViewPr>
        <p:scale>
          <a:sx n="100" d="100"/>
          <a:sy n="100" d="100"/>
        </p:scale>
        <p:origin x="-318" y="-294"/>
      </p:cViewPr>
      <p:guideLst>
        <p:guide orient="horz" pos="1005"/>
        <p:guide orient="horz" pos="1065"/>
        <p:guide pos="2880"/>
        <p:guide pos="319"/>
        <p:guide pos="2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CBCC1236-BAEA-40E5-BFED-788CB58F7C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5249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8EC75DF8-1150-4F4F-9129-E0E53AA553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9600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53DA2ECD-65C5-41F8-BD25-F7E81E851553}" type="slidenum">
              <a:rPr lang="en-US" altLang="en-US" sz="1200" smtClean="0"/>
              <a:pPr/>
              <a:t>4</a:t>
            </a:fld>
            <a:endParaRPr lang="en-US" altLang="en-US" sz="1200" smtClean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E468A53F-E113-4F0E-B401-E7EAB075EB2C}" type="slidenum">
              <a:rPr lang="en-US" altLang="en-US" sz="1200" smtClean="0"/>
              <a:pPr/>
              <a:t>5</a:t>
            </a:fld>
            <a:endParaRPr lang="en-US" altLang="en-US" sz="1200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9B51B6C3-DDB7-4607-A382-807C95317D56}" type="slidenum">
              <a:rPr lang="en-US" altLang="en-US" sz="1200" smtClean="0"/>
              <a:pPr/>
              <a:t>7</a:t>
            </a:fld>
            <a:endParaRPr lang="en-US" altLang="en-US" sz="1200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69CB5C25-4065-4CD5-A819-FC9982838696}" type="slidenum">
              <a:rPr lang="en-US" altLang="en-US" sz="1200" smtClean="0"/>
              <a:pPr/>
              <a:t>8</a:t>
            </a:fld>
            <a:endParaRPr lang="en-US" altLang="en-US" sz="1200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defRPr/>
            </a:pPr>
            <a:r>
              <a:rPr lang="en-US" sz="2000" smtClean="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 smtClean="0"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 smtClean="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 smtClean="0">
              <a:latin typeface="Arial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0537" y="966788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200" smtClean="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 smtClean="0">
              <a:latin typeface="Arial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000" smtClean="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 smtClean="0">
              <a:latin typeface="Arial" charset="0"/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45657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204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793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03127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3852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1594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57571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9335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7053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661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4413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6554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931772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59930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8700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1070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19784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4044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578300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6518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7704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966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242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99123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38632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576952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9780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169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717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394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789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9180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89705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6932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1028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5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7" Type="http://schemas.openxmlformats.org/officeDocument/2006/relationships/image" Target="../media/image3.png"/><Relationship Id="rId2" Type="http://schemas.microsoft.com/office/2007/relationships/media" Target="../media/media3.wav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2" Type="http://schemas.microsoft.com/office/2007/relationships/media" Target="../media/media4.wav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av"/><Relationship Id="rId7" Type="http://schemas.openxmlformats.org/officeDocument/2006/relationships/image" Target="../media/image3.png"/><Relationship Id="rId2" Type="http://schemas.microsoft.com/office/2007/relationships/media" Target="../media/media6.wav"/><Relationship Id="rId1" Type="http://schemas.openxmlformats.org/officeDocument/2006/relationships/tags" Target="../tags/tag4.xml"/><Relationship Id="rId6" Type="http://schemas.openxmlformats.org/officeDocument/2006/relationships/image" Target="../media/image5.jpe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av"/><Relationship Id="rId2" Type="http://schemas.microsoft.com/office/2007/relationships/media" Target="../media/media7.wav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wav"/><Relationship Id="rId2" Type="http://schemas.microsoft.com/office/2007/relationships/media" Target="../media/media8.wav"/><Relationship Id="rId1" Type="http://schemas.openxmlformats.org/officeDocument/2006/relationships/tags" Target="../tags/tag6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wav"/><Relationship Id="rId2" Type="http://schemas.microsoft.com/office/2007/relationships/media" Target="../media/media9.wav"/><Relationship Id="rId1" Type="http://schemas.openxmlformats.org/officeDocument/2006/relationships/tags" Target="../tags/tag7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 txBox="1">
            <a:spLocks noChangeArrowheads="1"/>
          </p:cNvSpPr>
          <p:nvPr/>
        </p:nvSpPr>
        <p:spPr bwMode="auto">
          <a:xfrm>
            <a:off x="279400" y="157163"/>
            <a:ext cx="8650288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kern="0" dirty="0" smtClean="0"/>
              <a:t>The </a:t>
            </a:r>
            <a:r>
              <a:rPr lang="en-US" altLang="en-US" kern="0" dirty="0" smtClean="0"/>
              <a:t>Digestive System</a:t>
            </a:r>
            <a:endParaRPr lang="en-US" altLang="en-US" kern="0" dirty="0"/>
          </a:p>
        </p:txBody>
      </p:sp>
      <p:pic>
        <p:nvPicPr>
          <p:cNvPr id="102402" name="Picture 2" descr="P:\BIO102 - Human Biology Online\13 - Digestive - Nutrition\jdzsiGFt4poKmNS2wdbByGs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426" y="1114425"/>
            <a:ext cx="3036236" cy="512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778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5" descr="14_03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60"/>
          <a:stretch>
            <a:fillRect/>
          </a:stretch>
        </p:blipFill>
        <p:spPr bwMode="auto">
          <a:xfrm>
            <a:off x="2901950" y="136525"/>
            <a:ext cx="3340100" cy="642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16"/>
          <p:cNvSpPr>
            <a:spLocks noChangeArrowheads="1"/>
          </p:cNvSpPr>
          <p:nvPr/>
        </p:nvSpPr>
        <p:spPr bwMode="auto">
          <a:xfrm>
            <a:off x="3276600" y="787400"/>
            <a:ext cx="8001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Esophagus</a:t>
            </a:r>
          </a:p>
        </p:txBody>
      </p:sp>
      <p:sp>
        <p:nvSpPr>
          <p:cNvPr id="13316" name="Rectangle 17"/>
          <p:cNvSpPr>
            <a:spLocks noChangeArrowheads="1"/>
          </p:cNvSpPr>
          <p:nvPr/>
        </p:nvSpPr>
        <p:spPr bwMode="auto">
          <a:xfrm>
            <a:off x="3276600" y="1109663"/>
            <a:ext cx="9207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Bolus of food</a:t>
            </a:r>
          </a:p>
        </p:txBody>
      </p:sp>
      <p:sp>
        <p:nvSpPr>
          <p:cNvPr id="13317" name="Rectangle 18"/>
          <p:cNvSpPr>
            <a:spLocks noChangeArrowheads="1"/>
          </p:cNvSpPr>
          <p:nvPr/>
        </p:nvSpPr>
        <p:spPr bwMode="auto">
          <a:xfrm>
            <a:off x="3281363" y="1381125"/>
            <a:ext cx="6667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Stomach</a:t>
            </a:r>
          </a:p>
        </p:txBody>
      </p:sp>
      <p:sp>
        <p:nvSpPr>
          <p:cNvPr id="13318" name="Rectangle 19"/>
          <p:cNvSpPr>
            <a:spLocks noChangeArrowheads="1"/>
          </p:cNvSpPr>
          <p:nvPr/>
        </p:nvSpPr>
        <p:spPr bwMode="auto">
          <a:xfrm>
            <a:off x="2847975" y="2609850"/>
            <a:ext cx="9207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a) Peristalsis.</a:t>
            </a:r>
          </a:p>
        </p:txBody>
      </p:sp>
      <p:sp>
        <p:nvSpPr>
          <p:cNvPr id="13319" name="Rectangle 20"/>
          <p:cNvSpPr>
            <a:spLocks noChangeArrowheads="1"/>
          </p:cNvSpPr>
          <p:nvPr/>
        </p:nvSpPr>
        <p:spPr bwMode="auto">
          <a:xfrm>
            <a:off x="2847975" y="6353175"/>
            <a:ext cx="11112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b) Segmentation.</a:t>
            </a:r>
          </a:p>
        </p:txBody>
      </p:sp>
      <p:sp>
        <p:nvSpPr>
          <p:cNvPr id="13320" name="Line 21"/>
          <p:cNvSpPr>
            <a:spLocks noChangeShapeType="1"/>
          </p:cNvSpPr>
          <p:nvPr/>
        </p:nvSpPr>
        <p:spPr bwMode="auto">
          <a:xfrm>
            <a:off x="3794125" y="1565275"/>
            <a:ext cx="106363" cy="376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1" name="Line 22"/>
          <p:cNvSpPr>
            <a:spLocks noChangeShapeType="1"/>
          </p:cNvSpPr>
          <p:nvPr/>
        </p:nvSpPr>
        <p:spPr bwMode="auto">
          <a:xfrm>
            <a:off x="3200400" y="904875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2" name="Line 23"/>
          <p:cNvSpPr>
            <a:spLocks noChangeShapeType="1"/>
          </p:cNvSpPr>
          <p:nvPr/>
        </p:nvSpPr>
        <p:spPr bwMode="auto">
          <a:xfrm>
            <a:off x="3209925" y="122555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858"/>
    </mc:Choice>
    <mc:Fallback xmlns="">
      <p:transition spd="slow" advTm="438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612188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Digestive System Brings Nutrients Into the Body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4294967295"/>
          </p:nvPr>
        </p:nvSpPr>
        <p:spPr>
          <a:xfrm>
            <a:off x="395288" y="1600200"/>
            <a:ext cx="8305800" cy="4495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mtClean="0"/>
              <a:t>The digestive system includes </a:t>
            </a:r>
          </a:p>
          <a:p>
            <a:pPr eaLnBrk="1" hangingPunct="1"/>
            <a:r>
              <a:rPr lang="en-US" altLang="en-US" smtClean="0"/>
              <a:t>Gastrointestinal (GI) tract (hollow tube)</a:t>
            </a:r>
          </a:p>
          <a:p>
            <a:pPr lvl="1" eaLnBrk="1" hangingPunct="1"/>
            <a:r>
              <a:rPr lang="en-US" altLang="en-US" smtClean="0"/>
              <a:t>Lumen: space within this tube</a:t>
            </a:r>
          </a:p>
          <a:p>
            <a:pPr lvl="1" eaLnBrk="1" hangingPunct="1"/>
            <a:r>
              <a:rPr lang="en-US" altLang="en-US" smtClean="0"/>
              <a:t>Includes mouth, pharynx, esophagus, stomach, small intestine, large intestine, rectum, anus</a:t>
            </a:r>
          </a:p>
          <a:p>
            <a:pPr eaLnBrk="1" hangingPunct="1"/>
            <a:r>
              <a:rPr lang="en-US" altLang="en-US" smtClean="0"/>
              <a:t>Accessory Organs</a:t>
            </a:r>
          </a:p>
          <a:p>
            <a:pPr lvl="1" eaLnBrk="1" hangingPunct="1"/>
            <a:r>
              <a:rPr lang="en-US" altLang="en-US" smtClean="0"/>
              <a:t>Salivary glands, liver, gallbladder, pancreas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169"/>
    </mc:Choice>
    <mc:Fallback xmlns="">
      <p:transition spd="slow" advTm="761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3" descr="14_01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05"/>
          <a:stretch>
            <a:fillRect/>
          </a:stretch>
        </p:blipFill>
        <p:spPr bwMode="auto">
          <a:xfrm>
            <a:off x="1312863" y="136525"/>
            <a:ext cx="6516687" cy="641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54"/>
          <p:cNvSpPr>
            <a:spLocks noChangeArrowheads="1"/>
          </p:cNvSpPr>
          <p:nvPr/>
        </p:nvSpPr>
        <p:spPr bwMode="auto">
          <a:xfrm>
            <a:off x="1258888" y="371475"/>
            <a:ext cx="1335087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/>
              <a:t>ACCESSORY ORGANS:</a:t>
            </a:r>
          </a:p>
        </p:txBody>
      </p:sp>
      <p:sp>
        <p:nvSpPr>
          <p:cNvPr id="6148" name="Rectangle 55"/>
          <p:cNvSpPr>
            <a:spLocks noChangeArrowheads="1"/>
          </p:cNvSpPr>
          <p:nvPr/>
        </p:nvSpPr>
        <p:spPr bwMode="auto">
          <a:xfrm>
            <a:off x="1257300" y="1957388"/>
            <a:ext cx="930275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/>
              <a:t>Salivary glands</a:t>
            </a:r>
          </a:p>
        </p:txBody>
      </p:sp>
      <p:sp>
        <p:nvSpPr>
          <p:cNvPr id="6149" name="Rectangle 56"/>
          <p:cNvSpPr>
            <a:spLocks noChangeArrowheads="1"/>
          </p:cNvSpPr>
          <p:nvPr/>
        </p:nvSpPr>
        <p:spPr bwMode="auto">
          <a:xfrm>
            <a:off x="1262063" y="2100263"/>
            <a:ext cx="1546225" cy="55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>
                <a:latin typeface="Arial" charset="0"/>
              </a:rPr>
              <a:t>•</a:t>
            </a:r>
            <a:r>
              <a:rPr lang="en-US" altLang="en-US" sz="800" b="1"/>
              <a:t> Saliva moistens food</a:t>
            </a:r>
          </a:p>
          <a:p>
            <a:r>
              <a:rPr lang="en-US" altLang="en-US" sz="800" b="1">
                <a:latin typeface="Arial" charset="0"/>
              </a:rPr>
              <a:t>•</a:t>
            </a:r>
            <a:r>
              <a:rPr lang="en-US" altLang="en-US" sz="800" b="1"/>
              <a:t> Bicarbonate maintains pH</a:t>
            </a:r>
          </a:p>
          <a:p>
            <a:pPr>
              <a:lnSpc>
                <a:spcPct val="90000"/>
              </a:lnSpc>
            </a:pPr>
            <a:r>
              <a:rPr lang="en-US" altLang="en-US" sz="800" b="1">
                <a:latin typeface="Arial" charset="0"/>
              </a:rPr>
              <a:t>•</a:t>
            </a:r>
            <a:r>
              <a:rPr lang="en-US" altLang="en-US" sz="800" b="1"/>
              <a:t> Amylase digests starch</a:t>
            </a:r>
          </a:p>
          <a:p>
            <a:pPr>
              <a:lnSpc>
                <a:spcPct val="90000"/>
              </a:lnSpc>
            </a:pPr>
            <a:r>
              <a:rPr lang="en-US" altLang="en-US" sz="800" b="1">
                <a:latin typeface="Arial" charset="0"/>
              </a:rPr>
              <a:t>•</a:t>
            </a:r>
            <a:r>
              <a:rPr lang="en-US" altLang="en-US" sz="800" b="1"/>
              <a:t> Lysozyme inhibits bacteria</a:t>
            </a:r>
          </a:p>
        </p:txBody>
      </p:sp>
      <p:sp>
        <p:nvSpPr>
          <p:cNvPr id="6150" name="Rectangle 57"/>
          <p:cNvSpPr>
            <a:spLocks noChangeArrowheads="1"/>
          </p:cNvSpPr>
          <p:nvPr/>
        </p:nvSpPr>
        <p:spPr bwMode="auto">
          <a:xfrm>
            <a:off x="1257300" y="3148013"/>
            <a:ext cx="427038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/>
              <a:t>Liver</a:t>
            </a:r>
          </a:p>
        </p:txBody>
      </p:sp>
      <p:sp>
        <p:nvSpPr>
          <p:cNvPr id="6151" name="Rectangle 58"/>
          <p:cNvSpPr>
            <a:spLocks noChangeArrowheads="1"/>
          </p:cNvSpPr>
          <p:nvPr/>
        </p:nvSpPr>
        <p:spPr bwMode="auto">
          <a:xfrm>
            <a:off x="1262063" y="3295650"/>
            <a:ext cx="1568450" cy="54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>
                <a:latin typeface="Arial" charset="0"/>
              </a:rPr>
              <a:t>•</a:t>
            </a:r>
            <a:r>
              <a:rPr lang="en-US" altLang="en-US" sz="800" b="1"/>
              <a:t> Produces bile</a:t>
            </a:r>
          </a:p>
          <a:p>
            <a:r>
              <a:rPr lang="en-US" altLang="en-US" sz="800" b="1">
                <a:latin typeface="Arial" charset="0"/>
              </a:rPr>
              <a:t>•</a:t>
            </a:r>
            <a:r>
              <a:rPr lang="en-US" altLang="en-US" sz="800" b="1"/>
              <a:t> Performs various functions</a:t>
            </a:r>
          </a:p>
          <a:p>
            <a:pPr>
              <a:lnSpc>
                <a:spcPct val="80000"/>
              </a:lnSpc>
            </a:pPr>
            <a:r>
              <a:rPr lang="en-US" altLang="en-US" sz="800" b="1"/>
              <a:t>  associated with processing</a:t>
            </a:r>
          </a:p>
          <a:p>
            <a:pPr>
              <a:lnSpc>
                <a:spcPct val="90000"/>
              </a:lnSpc>
            </a:pPr>
            <a:r>
              <a:rPr lang="en-US" altLang="en-US" sz="800" b="1"/>
              <a:t>  and storing nutrients</a:t>
            </a:r>
          </a:p>
        </p:txBody>
      </p:sp>
      <p:sp>
        <p:nvSpPr>
          <p:cNvPr id="6152" name="Rectangle 59"/>
          <p:cNvSpPr>
            <a:spLocks noChangeArrowheads="1"/>
          </p:cNvSpPr>
          <p:nvPr/>
        </p:nvSpPr>
        <p:spPr bwMode="auto">
          <a:xfrm>
            <a:off x="1262063" y="3867150"/>
            <a:ext cx="74295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/>
              <a:t>Gallbladder</a:t>
            </a:r>
          </a:p>
        </p:txBody>
      </p:sp>
      <p:sp>
        <p:nvSpPr>
          <p:cNvPr id="6153" name="Rectangle 60"/>
          <p:cNvSpPr>
            <a:spLocks noChangeArrowheads="1"/>
          </p:cNvSpPr>
          <p:nvPr/>
        </p:nvSpPr>
        <p:spPr bwMode="auto">
          <a:xfrm>
            <a:off x="1262063" y="4019550"/>
            <a:ext cx="1636712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>
                <a:latin typeface="Arial" charset="0"/>
              </a:rPr>
              <a:t>•</a:t>
            </a:r>
            <a:r>
              <a:rPr lang="en-US" altLang="en-US" sz="800" b="1"/>
              <a:t> Stores and concentrates bile</a:t>
            </a:r>
          </a:p>
        </p:txBody>
      </p:sp>
      <p:sp>
        <p:nvSpPr>
          <p:cNvPr id="6154" name="Rectangle 61"/>
          <p:cNvSpPr>
            <a:spLocks noChangeArrowheads="1"/>
          </p:cNvSpPr>
          <p:nvPr/>
        </p:nvSpPr>
        <p:spPr bwMode="auto">
          <a:xfrm>
            <a:off x="1262063" y="4357688"/>
            <a:ext cx="6365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/>
              <a:t>Pancreas</a:t>
            </a:r>
          </a:p>
        </p:txBody>
      </p:sp>
      <p:sp>
        <p:nvSpPr>
          <p:cNvPr id="6155" name="Rectangle 62"/>
          <p:cNvSpPr>
            <a:spLocks noChangeArrowheads="1"/>
          </p:cNvSpPr>
          <p:nvPr/>
        </p:nvSpPr>
        <p:spPr bwMode="auto">
          <a:xfrm>
            <a:off x="1266825" y="4505325"/>
            <a:ext cx="1597025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>
                <a:latin typeface="Arial" charset="0"/>
              </a:rPr>
              <a:t>•</a:t>
            </a:r>
            <a:r>
              <a:rPr lang="en-US" altLang="en-US" sz="800" b="1"/>
              <a:t> Secretes digestive enzymes</a:t>
            </a:r>
          </a:p>
          <a:p>
            <a:r>
              <a:rPr lang="en-US" altLang="en-US" sz="800" b="1"/>
              <a:t>  into small intestine</a:t>
            </a:r>
          </a:p>
          <a:p>
            <a:pPr>
              <a:lnSpc>
                <a:spcPct val="90000"/>
              </a:lnSpc>
            </a:pPr>
            <a:r>
              <a:rPr lang="en-US" altLang="en-US" sz="800" b="1">
                <a:latin typeface="Arial" charset="0"/>
              </a:rPr>
              <a:t>•</a:t>
            </a:r>
            <a:r>
              <a:rPr lang="en-US" altLang="en-US" sz="800" b="1"/>
              <a:t> Secretes bicarbonate into</a:t>
            </a:r>
          </a:p>
          <a:p>
            <a:pPr>
              <a:lnSpc>
                <a:spcPct val="90000"/>
              </a:lnSpc>
            </a:pPr>
            <a:r>
              <a:rPr lang="en-US" altLang="en-US" sz="800" b="1"/>
              <a:t>  small intestine to neutralize</a:t>
            </a:r>
          </a:p>
          <a:p>
            <a:pPr>
              <a:lnSpc>
                <a:spcPct val="90000"/>
              </a:lnSpc>
            </a:pPr>
            <a:r>
              <a:rPr lang="en-US" altLang="en-US" sz="800" b="1"/>
              <a:t>  stomach acid</a:t>
            </a:r>
          </a:p>
        </p:txBody>
      </p:sp>
      <p:sp>
        <p:nvSpPr>
          <p:cNvPr id="6156" name="Rectangle 63"/>
          <p:cNvSpPr>
            <a:spLocks noChangeArrowheads="1"/>
          </p:cNvSpPr>
          <p:nvPr/>
        </p:nvSpPr>
        <p:spPr bwMode="auto">
          <a:xfrm>
            <a:off x="1262063" y="5429250"/>
            <a:ext cx="6477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/>
              <a:t>Appendix</a:t>
            </a:r>
          </a:p>
        </p:txBody>
      </p:sp>
      <p:sp>
        <p:nvSpPr>
          <p:cNvPr id="6157" name="Rectangle 64"/>
          <p:cNvSpPr>
            <a:spLocks noChangeArrowheads="1"/>
          </p:cNvSpPr>
          <p:nvPr/>
        </p:nvSpPr>
        <p:spPr bwMode="auto">
          <a:xfrm>
            <a:off x="1266825" y="5576888"/>
            <a:ext cx="16303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>
                <a:latin typeface="Arial" charset="0"/>
              </a:rPr>
              <a:t>•</a:t>
            </a:r>
            <a:r>
              <a:rPr lang="en-US" altLang="en-US" sz="800" b="1"/>
              <a:t> No known digestive function</a:t>
            </a:r>
          </a:p>
        </p:txBody>
      </p:sp>
      <p:sp>
        <p:nvSpPr>
          <p:cNvPr id="6158" name="Rectangle 65"/>
          <p:cNvSpPr>
            <a:spLocks noChangeArrowheads="1"/>
          </p:cNvSpPr>
          <p:nvPr/>
        </p:nvSpPr>
        <p:spPr bwMode="auto">
          <a:xfrm>
            <a:off x="6238875" y="371475"/>
            <a:ext cx="663575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/>
              <a:t>ORGANS:</a:t>
            </a:r>
          </a:p>
        </p:txBody>
      </p:sp>
      <p:sp>
        <p:nvSpPr>
          <p:cNvPr id="6159" name="Rectangle 66"/>
          <p:cNvSpPr>
            <a:spLocks noChangeArrowheads="1"/>
          </p:cNvSpPr>
          <p:nvPr/>
        </p:nvSpPr>
        <p:spPr bwMode="auto">
          <a:xfrm>
            <a:off x="6238875" y="661988"/>
            <a:ext cx="488950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/>
              <a:t>Mouth</a:t>
            </a:r>
          </a:p>
        </p:txBody>
      </p:sp>
      <p:sp>
        <p:nvSpPr>
          <p:cNvPr id="6160" name="Rectangle 67"/>
          <p:cNvSpPr>
            <a:spLocks noChangeArrowheads="1"/>
          </p:cNvSpPr>
          <p:nvPr/>
        </p:nvSpPr>
        <p:spPr bwMode="auto">
          <a:xfrm>
            <a:off x="6238875" y="809625"/>
            <a:ext cx="1303338" cy="43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>
                <a:latin typeface="Arial" charset="0"/>
              </a:rPr>
              <a:t>•</a:t>
            </a:r>
            <a:r>
              <a:rPr lang="en-US" altLang="en-US" sz="800" b="1"/>
              <a:t> Teeth chew food</a:t>
            </a:r>
          </a:p>
          <a:p>
            <a:r>
              <a:rPr lang="en-US" altLang="en-US" sz="800" b="1">
                <a:latin typeface="Arial" charset="0"/>
              </a:rPr>
              <a:t>•</a:t>
            </a:r>
            <a:r>
              <a:rPr lang="en-US" altLang="en-US" sz="800" b="1"/>
              <a:t> Tongue positions and</a:t>
            </a:r>
          </a:p>
          <a:p>
            <a:pPr>
              <a:lnSpc>
                <a:spcPct val="80000"/>
              </a:lnSpc>
            </a:pPr>
            <a:r>
              <a:rPr lang="en-US" altLang="en-US" sz="800" b="1"/>
              <a:t>  tastes food</a:t>
            </a:r>
          </a:p>
        </p:txBody>
      </p:sp>
      <p:sp>
        <p:nvSpPr>
          <p:cNvPr id="6161" name="Rectangle 68"/>
          <p:cNvSpPr>
            <a:spLocks noChangeArrowheads="1"/>
          </p:cNvSpPr>
          <p:nvPr/>
        </p:nvSpPr>
        <p:spPr bwMode="auto">
          <a:xfrm>
            <a:off x="6234113" y="1538288"/>
            <a:ext cx="585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/>
              <a:t>Pharynx</a:t>
            </a:r>
          </a:p>
        </p:txBody>
      </p:sp>
      <p:sp>
        <p:nvSpPr>
          <p:cNvPr id="6162" name="Rectangle 69"/>
          <p:cNvSpPr>
            <a:spLocks noChangeArrowheads="1"/>
          </p:cNvSpPr>
          <p:nvPr/>
        </p:nvSpPr>
        <p:spPr bwMode="auto">
          <a:xfrm>
            <a:off x="6238875" y="1685925"/>
            <a:ext cx="1625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>
                <a:latin typeface="Arial" charset="0"/>
              </a:rPr>
              <a:t>•</a:t>
            </a:r>
            <a:r>
              <a:rPr lang="en-US" altLang="en-US" sz="800" b="1"/>
              <a:t> Passageway for food and air</a:t>
            </a:r>
          </a:p>
          <a:p>
            <a:r>
              <a:rPr lang="en-US" altLang="en-US" sz="800" b="1">
                <a:latin typeface="Arial" charset="0"/>
              </a:rPr>
              <a:t>•</a:t>
            </a:r>
            <a:r>
              <a:rPr lang="en-US" altLang="en-US" sz="800" b="1"/>
              <a:t> Participates in swallowing</a:t>
            </a:r>
          </a:p>
        </p:txBody>
      </p:sp>
      <p:sp>
        <p:nvSpPr>
          <p:cNvPr id="6163" name="Rectangle 70"/>
          <p:cNvSpPr>
            <a:spLocks noChangeArrowheads="1"/>
          </p:cNvSpPr>
          <p:nvPr/>
        </p:nvSpPr>
        <p:spPr bwMode="auto">
          <a:xfrm>
            <a:off x="6234113" y="2028825"/>
            <a:ext cx="731837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/>
              <a:t>Esophagus</a:t>
            </a:r>
          </a:p>
        </p:txBody>
      </p:sp>
      <p:sp>
        <p:nvSpPr>
          <p:cNvPr id="6164" name="Rectangle 71"/>
          <p:cNvSpPr>
            <a:spLocks noChangeArrowheads="1"/>
          </p:cNvSpPr>
          <p:nvPr/>
        </p:nvSpPr>
        <p:spPr bwMode="auto">
          <a:xfrm>
            <a:off x="6243638" y="2176463"/>
            <a:ext cx="14906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>
                <a:latin typeface="Arial" charset="0"/>
              </a:rPr>
              <a:t>•</a:t>
            </a:r>
            <a:r>
              <a:rPr lang="en-US" altLang="en-US" sz="800" b="1"/>
              <a:t> Moves food from pharynx</a:t>
            </a:r>
          </a:p>
          <a:p>
            <a:r>
              <a:rPr lang="en-US" altLang="en-US" sz="800" b="1"/>
              <a:t>  to stomach</a:t>
            </a:r>
          </a:p>
        </p:txBody>
      </p:sp>
      <p:sp>
        <p:nvSpPr>
          <p:cNvPr id="6165" name="Rectangle 72"/>
          <p:cNvSpPr>
            <a:spLocks noChangeArrowheads="1"/>
          </p:cNvSpPr>
          <p:nvPr/>
        </p:nvSpPr>
        <p:spPr bwMode="auto">
          <a:xfrm>
            <a:off x="6234113" y="3009900"/>
            <a:ext cx="612775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/>
              <a:t>Stomach</a:t>
            </a:r>
          </a:p>
        </p:txBody>
      </p:sp>
      <p:sp>
        <p:nvSpPr>
          <p:cNvPr id="6166" name="Rectangle 73"/>
          <p:cNvSpPr>
            <a:spLocks noChangeArrowheads="1"/>
          </p:cNvSpPr>
          <p:nvPr/>
        </p:nvSpPr>
        <p:spPr bwMode="auto">
          <a:xfrm>
            <a:off x="6238875" y="3162300"/>
            <a:ext cx="1654175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>
                <a:latin typeface="Arial" charset="0"/>
              </a:rPr>
              <a:t>•</a:t>
            </a:r>
            <a:r>
              <a:rPr lang="en-US" altLang="en-US" sz="800" b="1"/>
              <a:t> Stores and mixes food</a:t>
            </a:r>
          </a:p>
          <a:p>
            <a:pPr>
              <a:lnSpc>
                <a:spcPct val="90000"/>
              </a:lnSpc>
            </a:pPr>
            <a:r>
              <a:rPr lang="en-US" altLang="en-US" sz="800" b="1">
                <a:latin typeface="Arial" charset="0"/>
              </a:rPr>
              <a:t>•</a:t>
            </a:r>
            <a:r>
              <a:rPr lang="en-US" altLang="en-US" sz="800" b="1"/>
              <a:t> Begins chemical digestion of</a:t>
            </a:r>
          </a:p>
          <a:p>
            <a:pPr>
              <a:lnSpc>
                <a:spcPct val="90000"/>
              </a:lnSpc>
            </a:pPr>
            <a:r>
              <a:rPr lang="en-US" altLang="en-US" sz="800" b="1"/>
              <a:t>  protein by enzymes and acid</a:t>
            </a:r>
          </a:p>
          <a:p>
            <a:r>
              <a:rPr lang="en-US" altLang="en-US" sz="800" b="1">
                <a:latin typeface="Arial" charset="0"/>
              </a:rPr>
              <a:t>•</a:t>
            </a:r>
            <a:r>
              <a:rPr lang="en-US" altLang="en-US" sz="800" b="1"/>
              <a:t> Regulates delivery to the</a:t>
            </a:r>
          </a:p>
          <a:p>
            <a:pPr>
              <a:lnSpc>
                <a:spcPct val="90000"/>
              </a:lnSpc>
            </a:pPr>
            <a:r>
              <a:rPr lang="en-US" altLang="en-US" sz="800" b="1"/>
              <a:t>  small intestine</a:t>
            </a:r>
          </a:p>
        </p:txBody>
      </p:sp>
      <p:sp>
        <p:nvSpPr>
          <p:cNvPr id="6167" name="Rectangle 74"/>
          <p:cNvSpPr>
            <a:spLocks noChangeArrowheads="1"/>
          </p:cNvSpPr>
          <p:nvPr/>
        </p:nvSpPr>
        <p:spPr bwMode="auto">
          <a:xfrm>
            <a:off x="6234113" y="3843338"/>
            <a:ext cx="901700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/>
              <a:t>Small intestine</a:t>
            </a:r>
          </a:p>
        </p:txBody>
      </p:sp>
      <p:sp>
        <p:nvSpPr>
          <p:cNvPr id="6168" name="Rectangle 75"/>
          <p:cNvSpPr>
            <a:spLocks noChangeArrowheads="1"/>
          </p:cNvSpPr>
          <p:nvPr/>
        </p:nvSpPr>
        <p:spPr bwMode="auto">
          <a:xfrm>
            <a:off x="6238875" y="3990975"/>
            <a:ext cx="1658938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>
                <a:latin typeface="Arial" charset="0"/>
              </a:rPr>
              <a:t>•</a:t>
            </a:r>
            <a:r>
              <a:rPr lang="en-US" altLang="en-US" sz="800" b="1"/>
              <a:t> Digests proteins, fats,</a:t>
            </a:r>
          </a:p>
          <a:p>
            <a:pPr>
              <a:lnSpc>
                <a:spcPct val="90000"/>
              </a:lnSpc>
            </a:pPr>
            <a:r>
              <a:rPr lang="en-US" altLang="en-US" sz="800" b="1"/>
              <a:t>  and carbohydrates</a:t>
            </a:r>
          </a:p>
          <a:p>
            <a:pPr>
              <a:lnSpc>
                <a:spcPct val="90000"/>
              </a:lnSpc>
            </a:pPr>
            <a:r>
              <a:rPr lang="en-US" altLang="en-US" sz="800" b="1">
                <a:latin typeface="Arial" charset="0"/>
              </a:rPr>
              <a:t>•</a:t>
            </a:r>
            <a:r>
              <a:rPr lang="en-US" altLang="en-US" sz="800" b="1"/>
              <a:t> Absorbs most of the water</a:t>
            </a:r>
          </a:p>
          <a:p>
            <a:r>
              <a:rPr lang="en-US" altLang="en-US" sz="800" b="1"/>
              <a:t>  and nutrients</a:t>
            </a:r>
          </a:p>
          <a:p>
            <a:pPr>
              <a:lnSpc>
                <a:spcPct val="90000"/>
              </a:lnSpc>
            </a:pPr>
            <a:r>
              <a:rPr lang="en-US" altLang="en-US" sz="800" b="1">
                <a:latin typeface="Arial" charset="0"/>
              </a:rPr>
              <a:t>•</a:t>
            </a:r>
            <a:r>
              <a:rPr lang="en-US" altLang="en-US" sz="800" b="1"/>
              <a:t> Secretes digestive hormones</a:t>
            </a:r>
          </a:p>
          <a:p>
            <a:pPr>
              <a:lnSpc>
                <a:spcPct val="90000"/>
              </a:lnSpc>
            </a:pPr>
            <a:r>
              <a:rPr lang="en-US" altLang="en-US" sz="800" b="1"/>
              <a:t>  and enzymes</a:t>
            </a:r>
          </a:p>
        </p:txBody>
      </p:sp>
      <p:sp>
        <p:nvSpPr>
          <p:cNvPr id="6169" name="Rectangle 76"/>
          <p:cNvSpPr>
            <a:spLocks noChangeArrowheads="1"/>
          </p:cNvSpPr>
          <p:nvPr/>
        </p:nvSpPr>
        <p:spPr bwMode="auto">
          <a:xfrm>
            <a:off x="6234113" y="4752975"/>
            <a:ext cx="906462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/>
              <a:t>Large intestine</a:t>
            </a:r>
          </a:p>
        </p:txBody>
      </p:sp>
      <p:sp>
        <p:nvSpPr>
          <p:cNvPr id="6170" name="Rectangle 77"/>
          <p:cNvSpPr>
            <a:spLocks noChangeArrowheads="1"/>
          </p:cNvSpPr>
          <p:nvPr/>
        </p:nvSpPr>
        <p:spPr bwMode="auto">
          <a:xfrm>
            <a:off x="6243638" y="4895850"/>
            <a:ext cx="1643062" cy="44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>
                <a:latin typeface="Arial" charset="0"/>
              </a:rPr>
              <a:t>•</a:t>
            </a:r>
            <a:r>
              <a:rPr lang="en-US" altLang="en-US" sz="800" b="1"/>
              <a:t> Absorbs the last of the water</a:t>
            </a:r>
          </a:p>
          <a:p>
            <a:r>
              <a:rPr lang="en-US" altLang="en-US" sz="800" b="1"/>
              <a:t>  and nutrients</a:t>
            </a:r>
          </a:p>
          <a:p>
            <a:pPr>
              <a:lnSpc>
                <a:spcPct val="90000"/>
              </a:lnSpc>
            </a:pPr>
            <a:r>
              <a:rPr lang="en-US" altLang="en-US" sz="800" b="1">
                <a:latin typeface="Arial" charset="0"/>
              </a:rPr>
              <a:t>•</a:t>
            </a:r>
            <a:r>
              <a:rPr lang="en-US" altLang="en-US" sz="800" b="1"/>
              <a:t> Stores waste material</a:t>
            </a:r>
          </a:p>
        </p:txBody>
      </p:sp>
      <p:sp>
        <p:nvSpPr>
          <p:cNvPr id="6171" name="Rectangle 78"/>
          <p:cNvSpPr>
            <a:spLocks noChangeArrowheads="1"/>
          </p:cNvSpPr>
          <p:nvPr/>
        </p:nvSpPr>
        <p:spPr bwMode="auto">
          <a:xfrm>
            <a:off x="6238875" y="5291138"/>
            <a:ext cx="884238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/>
              <a:t>Sigmoid colon</a:t>
            </a:r>
          </a:p>
        </p:txBody>
      </p:sp>
      <p:sp>
        <p:nvSpPr>
          <p:cNvPr id="6172" name="Rectangle 79"/>
          <p:cNvSpPr>
            <a:spLocks noChangeArrowheads="1"/>
          </p:cNvSpPr>
          <p:nvPr/>
        </p:nvSpPr>
        <p:spPr bwMode="auto">
          <a:xfrm>
            <a:off x="6238875" y="5438775"/>
            <a:ext cx="852488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>
                <a:latin typeface="Arial" charset="0"/>
              </a:rPr>
              <a:t>•</a:t>
            </a:r>
            <a:r>
              <a:rPr lang="en-US" altLang="en-US" sz="800" b="1"/>
              <a:t> Stores feces</a:t>
            </a:r>
          </a:p>
        </p:txBody>
      </p:sp>
      <p:sp>
        <p:nvSpPr>
          <p:cNvPr id="6173" name="Rectangle 80"/>
          <p:cNvSpPr>
            <a:spLocks noChangeArrowheads="1"/>
          </p:cNvSpPr>
          <p:nvPr/>
        </p:nvSpPr>
        <p:spPr bwMode="auto">
          <a:xfrm>
            <a:off x="6238875" y="5605463"/>
            <a:ext cx="55721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/>
              <a:t>Rectum</a:t>
            </a:r>
          </a:p>
        </p:txBody>
      </p:sp>
      <p:sp>
        <p:nvSpPr>
          <p:cNvPr id="6174" name="Rectangle 81"/>
          <p:cNvSpPr>
            <a:spLocks noChangeArrowheads="1"/>
          </p:cNvSpPr>
          <p:nvPr/>
        </p:nvSpPr>
        <p:spPr bwMode="auto">
          <a:xfrm>
            <a:off x="6238875" y="5757863"/>
            <a:ext cx="1303338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>
                <a:latin typeface="Arial" charset="0"/>
              </a:rPr>
              <a:t>•</a:t>
            </a:r>
            <a:r>
              <a:rPr lang="en-US" altLang="en-US" sz="800" b="1"/>
              <a:t> Passageway for feces</a:t>
            </a:r>
          </a:p>
        </p:txBody>
      </p:sp>
      <p:sp>
        <p:nvSpPr>
          <p:cNvPr id="6175" name="Rectangle 82"/>
          <p:cNvSpPr>
            <a:spLocks noChangeArrowheads="1"/>
          </p:cNvSpPr>
          <p:nvPr/>
        </p:nvSpPr>
        <p:spPr bwMode="auto">
          <a:xfrm>
            <a:off x="6238875" y="5981700"/>
            <a:ext cx="43815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/>
              <a:t>Anus</a:t>
            </a:r>
          </a:p>
        </p:txBody>
      </p:sp>
      <p:sp>
        <p:nvSpPr>
          <p:cNvPr id="6176" name="Rectangle 83"/>
          <p:cNvSpPr>
            <a:spLocks noChangeArrowheads="1"/>
          </p:cNvSpPr>
          <p:nvPr/>
        </p:nvSpPr>
        <p:spPr bwMode="auto">
          <a:xfrm>
            <a:off x="6238875" y="6134100"/>
            <a:ext cx="1563688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>
                <a:latin typeface="Arial" charset="0"/>
              </a:rPr>
              <a:t>•</a:t>
            </a:r>
            <a:r>
              <a:rPr lang="en-US" altLang="en-US" sz="800" b="1"/>
              <a:t> Expels undigested material</a:t>
            </a:r>
          </a:p>
        </p:txBody>
      </p:sp>
      <p:sp>
        <p:nvSpPr>
          <p:cNvPr id="6177" name="Line 84"/>
          <p:cNvSpPr>
            <a:spLocks noChangeShapeType="1"/>
          </p:cNvSpPr>
          <p:nvPr/>
        </p:nvSpPr>
        <p:spPr bwMode="auto">
          <a:xfrm flipV="1">
            <a:off x="2124075" y="1419225"/>
            <a:ext cx="2376488" cy="638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78" name="Line 85"/>
          <p:cNvSpPr>
            <a:spLocks noChangeShapeType="1"/>
          </p:cNvSpPr>
          <p:nvPr/>
        </p:nvSpPr>
        <p:spPr bwMode="auto">
          <a:xfrm flipV="1">
            <a:off x="2128838" y="1666875"/>
            <a:ext cx="1881187" cy="390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79" name="Line 86"/>
          <p:cNvSpPr>
            <a:spLocks noChangeShapeType="1"/>
          </p:cNvSpPr>
          <p:nvPr/>
        </p:nvSpPr>
        <p:spPr bwMode="auto">
          <a:xfrm flipV="1">
            <a:off x="2119313" y="1695450"/>
            <a:ext cx="2100262" cy="357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80" name="Line 87"/>
          <p:cNvSpPr>
            <a:spLocks noChangeShapeType="1"/>
          </p:cNvSpPr>
          <p:nvPr/>
        </p:nvSpPr>
        <p:spPr bwMode="auto">
          <a:xfrm>
            <a:off x="1614488" y="3267075"/>
            <a:ext cx="2124075" cy="176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81" name="Line 88"/>
          <p:cNvSpPr>
            <a:spLocks noChangeShapeType="1"/>
          </p:cNvSpPr>
          <p:nvPr/>
        </p:nvSpPr>
        <p:spPr bwMode="auto">
          <a:xfrm>
            <a:off x="1928813" y="3976688"/>
            <a:ext cx="1990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82" name="Line 89"/>
          <p:cNvSpPr>
            <a:spLocks noChangeShapeType="1"/>
          </p:cNvSpPr>
          <p:nvPr/>
        </p:nvSpPr>
        <p:spPr bwMode="auto">
          <a:xfrm flipV="1">
            <a:off x="1824038" y="4019550"/>
            <a:ext cx="2376487" cy="442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83" name="Line 90"/>
          <p:cNvSpPr>
            <a:spLocks noChangeShapeType="1"/>
          </p:cNvSpPr>
          <p:nvPr/>
        </p:nvSpPr>
        <p:spPr bwMode="auto">
          <a:xfrm>
            <a:off x="1833563" y="5519738"/>
            <a:ext cx="2271712" cy="9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84" name="Line 91"/>
          <p:cNvSpPr>
            <a:spLocks noChangeShapeType="1"/>
          </p:cNvSpPr>
          <p:nvPr/>
        </p:nvSpPr>
        <p:spPr bwMode="auto">
          <a:xfrm>
            <a:off x="4452938" y="5843588"/>
            <a:ext cx="1838325" cy="2524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85" name="Line 92"/>
          <p:cNvSpPr>
            <a:spLocks noChangeShapeType="1"/>
          </p:cNvSpPr>
          <p:nvPr/>
        </p:nvSpPr>
        <p:spPr bwMode="auto">
          <a:xfrm>
            <a:off x="4476750" y="5614988"/>
            <a:ext cx="1819275" cy="1000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86" name="Line 93"/>
          <p:cNvSpPr>
            <a:spLocks noChangeShapeType="1"/>
          </p:cNvSpPr>
          <p:nvPr/>
        </p:nvSpPr>
        <p:spPr bwMode="auto">
          <a:xfrm>
            <a:off x="4586288" y="5391150"/>
            <a:ext cx="17049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87" name="Line 94"/>
          <p:cNvSpPr>
            <a:spLocks noChangeShapeType="1"/>
          </p:cNvSpPr>
          <p:nvPr/>
        </p:nvSpPr>
        <p:spPr bwMode="auto">
          <a:xfrm>
            <a:off x="5053013" y="4857750"/>
            <a:ext cx="12334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88" name="Line 95"/>
          <p:cNvSpPr>
            <a:spLocks noChangeShapeType="1"/>
          </p:cNvSpPr>
          <p:nvPr/>
        </p:nvSpPr>
        <p:spPr bwMode="auto">
          <a:xfrm flipV="1">
            <a:off x="4805363" y="3952875"/>
            <a:ext cx="1485900" cy="590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89" name="Line 96"/>
          <p:cNvSpPr>
            <a:spLocks noChangeShapeType="1"/>
          </p:cNvSpPr>
          <p:nvPr/>
        </p:nvSpPr>
        <p:spPr bwMode="auto">
          <a:xfrm flipV="1">
            <a:off x="4867275" y="3124200"/>
            <a:ext cx="1419225" cy="4238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90" name="Line 97"/>
          <p:cNvSpPr>
            <a:spLocks noChangeShapeType="1"/>
          </p:cNvSpPr>
          <p:nvPr/>
        </p:nvSpPr>
        <p:spPr bwMode="auto">
          <a:xfrm>
            <a:off x="4419600" y="2133600"/>
            <a:ext cx="1866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91" name="Line 98"/>
          <p:cNvSpPr>
            <a:spLocks noChangeShapeType="1"/>
          </p:cNvSpPr>
          <p:nvPr/>
        </p:nvSpPr>
        <p:spPr bwMode="auto">
          <a:xfrm>
            <a:off x="4400550" y="1643063"/>
            <a:ext cx="18859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92" name="Line 99"/>
          <p:cNvSpPr>
            <a:spLocks noChangeShapeType="1"/>
          </p:cNvSpPr>
          <p:nvPr/>
        </p:nvSpPr>
        <p:spPr bwMode="auto">
          <a:xfrm flipV="1">
            <a:off x="3938588" y="762000"/>
            <a:ext cx="2376487" cy="750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6285"/>
    </mc:Choice>
    <mc:Fallback xmlns="">
      <p:transition spd="slow" advTm="5262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148" grpId="0"/>
      <p:bldP spid="6149" grpId="0"/>
      <p:bldP spid="6150" grpId="0"/>
      <p:bldP spid="6151" grpId="0"/>
      <p:bldP spid="6152" grpId="0"/>
      <p:bldP spid="6153" grpId="0"/>
      <p:bldP spid="6154" grpId="0"/>
      <p:bldP spid="6155" grpId="0"/>
      <p:bldP spid="6156" grpId="0"/>
      <p:bldP spid="6157" grpId="0"/>
      <p:bldP spid="6159" grpId="0"/>
      <p:bldP spid="6160" grpId="0"/>
      <p:bldP spid="6161" grpId="0"/>
      <p:bldP spid="6162" grpId="0"/>
      <p:bldP spid="6163" grpId="0"/>
      <p:bldP spid="6164" grpId="0"/>
      <p:bldP spid="6165" grpId="0"/>
      <p:bldP spid="6166" grpId="0"/>
      <p:bldP spid="6167" grpId="0"/>
      <p:bldP spid="6168" grpId="0"/>
      <p:bldP spid="6169" grpId="0"/>
      <p:bldP spid="6170" grpId="0"/>
      <p:bldP spid="6171" grpId="0"/>
      <p:bldP spid="6172" grpId="0"/>
      <p:bldP spid="6173" grpId="0"/>
      <p:bldP spid="6174" grpId="0"/>
      <p:bldP spid="6175" grpId="0"/>
      <p:bldP spid="6176" grpId="0"/>
      <p:bldP spid="6177" grpId="0" animBg="1"/>
      <p:bldP spid="6178" grpId="0" animBg="1"/>
      <p:bldP spid="6179" grpId="0" animBg="1"/>
      <p:bldP spid="6180" grpId="0" animBg="1"/>
      <p:bldP spid="6181" grpId="0" animBg="1"/>
      <p:bldP spid="6182" grpId="0" animBg="1"/>
      <p:bldP spid="6183" grpId="0" animBg="1"/>
      <p:bldP spid="6184" grpId="0" animBg="1"/>
      <p:bldP spid="6185" grpId="0" animBg="1"/>
      <p:bldP spid="6186" grpId="0" animBg="1"/>
      <p:bldP spid="6187" grpId="0" animBg="1"/>
      <p:bldP spid="6188" grpId="0" animBg="1"/>
      <p:bldP spid="6189" grpId="0" animBg="1"/>
      <p:bldP spid="6190" grpId="0" animBg="1"/>
      <p:bldP spid="6191" grpId="0" animBg="1"/>
      <p:bldP spid="619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Walls of the GI Tract Are Composed of Four Layers &amp; ‘Stop Points’</a:t>
            </a:r>
          </a:p>
        </p:txBody>
      </p:sp>
      <p:sp>
        <p:nvSpPr>
          <p:cNvPr id="7171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409575" y="1497013"/>
            <a:ext cx="8337550" cy="50847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z="2800" b="1" smtClean="0"/>
              <a:t>Mucosa</a:t>
            </a:r>
            <a:endParaRPr lang="en-US" altLang="en-US" sz="2800" smtClean="0"/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z="2400" smtClean="0"/>
              <a:t>innermost layer, mucous membrane in contact with the lumen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z="2800" b="1" smtClean="0"/>
              <a:t>Submucosa</a:t>
            </a:r>
            <a:endParaRPr lang="en-US" altLang="en-US" sz="2800" smtClean="0"/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z="2400" smtClean="0"/>
              <a:t>layer of connective tissue containing blood vessels, lymph vessels, nerves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z="2800" b="1" smtClean="0"/>
              <a:t>Muscularis</a:t>
            </a:r>
            <a:endParaRPr lang="en-US" altLang="en-US" sz="2800" smtClean="0"/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z="2400" smtClean="0"/>
              <a:t>two or three layers of smooth muscle, responsible for movement, motility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z="2800" b="1" smtClean="0"/>
              <a:t>Serosa</a:t>
            </a:r>
            <a:endParaRPr lang="en-US" altLang="en-US" sz="2800" smtClean="0"/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z="2400" smtClean="0"/>
              <a:t>outermost layer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0998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73038"/>
            <a:ext cx="9144000" cy="73977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Walls of the GI Tract</a:t>
            </a:r>
          </a:p>
        </p:txBody>
      </p:sp>
      <p:sp>
        <p:nvSpPr>
          <p:cNvPr id="8195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69888" y="1687513"/>
            <a:ext cx="8377237" cy="48942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z="2800" b="1" smtClean="0"/>
              <a:t>Sphincters</a:t>
            </a:r>
            <a:endParaRPr lang="en-US" altLang="en-US" sz="2800" smtClean="0"/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z="2400" smtClean="0"/>
              <a:t>thick muscular rings that separate some of the organs and create ‘stop points’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5162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6" descr="14_02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05"/>
          <a:stretch>
            <a:fillRect/>
          </a:stretch>
        </p:blipFill>
        <p:spPr bwMode="auto">
          <a:xfrm>
            <a:off x="2273300" y="136525"/>
            <a:ext cx="4595813" cy="641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37"/>
          <p:cNvSpPr>
            <a:spLocks noChangeArrowheads="1"/>
          </p:cNvSpPr>
          <p:nvPr/>
        </p:nvSpPr>
        <p:spPr bwMode="auto">
          <a:xfrm>
            <a:off x="4514850" y="117475"/>
            <a:ext cx="45243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Vein</a:t>
            </a:r>
          </a:p>
        </p:txBody>
      </p:sp>
      <p:sp>
        <p:nvSpPr>
          <p:cNvPr id="9220" name="Rectangle 38"/>
          <p:cNvSpPr>
            <a:spLocks noChangeArrowheads="1"/>
          </p:cNvSpPr>
          <p:nvPr/>
        </p:nvSpPr>
        <p:spPr bwMode="auto">
          <a:xfrm>
            <a:off x="4519613" y="328613"/>
            <a:ext cx="558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Artery</a:t>
            </a:r>
          </a:p>
        </p:txBody>
      </p:sp>
      <p:sp>
        <p:nvSpPr>
          <p:cNvPr id="9221" name="Rectangle 39"/>
          <p:cNvSpPr>
            <a:spLocks noChangeArrowheads="1"/>
          </p:cNvSpPr>
          <p:nvPr/>
        </p:nvSpPr>
        <p:spPr bwMode="auto">
          <a:xfrm>
            <a:off x="4514850" y="542925"/>
            <a:ext cx="5365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Nerve</a:t>
            </a:r>
          </a:p>
        </p:txBody>
      </p:sp>
      <p:sp>
        <p:nvSpPr>
          <p:cNvPr id="9222" name="Rectangle 40"/>
          <p:cNvSpPr>
            <a:spLocks noChangeArrowheads="1"/>
          </p:cNvSpPr>
          <p:nvPr/>
        </p:nvSpPr>
        <p:spPr bwMode="auto">
          <a:xfrm>
            <a:off x="5505450" y="114300"/>
            <a:ext cx="102393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Lymph vessel</a:t>
            </a:r>
          </a:p>
        </p:txBody>
      </p:sp>
      <p:sp>
        <p:nvSpPr>
          <p:cNvPr id="8199" name="Rectangle 41"/>
          <p:cNvSpPr>
            <a:spLocks noChangeArrowheads="1"/>
          </p:cNvSpPr>
          <p:nvPr/>
        </p:nvSpPr>
        <p:spPr bwMode="auto">
          <a:xfrm>
            <a:off x="2233613" y="1581150"/>
            <a:ext cx="6080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Serosa</a:t>
            </a:r>
          </a:p>
        </p:txBody>
      </p:sp>
      <p:sp>
        <p:nvSpPr>
          <p:cNvPr id="8200" name="Rectangle 42"/>
          <p:cNvSpPr>
            <a:spLocks noChangeArrowheads="1"/>
          </p:cNvSpPr>
          <p:nvPr/>
        </p:nvSpPr>
        <p:spPr bwMode="auto">
          <a:xfrm>
            <a:off x="2228850" y="1728788"/>
            <a:ext cx="15621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Arial" charset="0"/>
              </a:rPr>
              <a:t>•</a:t>
            </a:r>
            <a:r>
              <a:rPr lang="en-US" altLang="en-US" sz="1000" b="1"/>
              <a:t> Connective tissue</a:t>
            </a:r>
          </a:p>
          <a:p>
            <a:r>
              <a:rPr lang="en-US" altLang="en-US" sz="1000" b="1"/>
              <a:t>  outer covering</a:t>
            </a:r>
          </a:p>
          <a:p>
            <a:r>
              <a:rPr lang="en-US" altLang="en-US" sz="1000" b="1">
                <a:latin typeface="Arial" charset="0"/>
              </a:rPr>
              <a:t>•</a:t>
            </a:r>
            <a:r>
              <a:rPr lang="en-US" altLang="en-US" sz="1000" b="1"/>
              <a:t> Protects and anchors</a:t>
            </a:r>
          </a:p>
          <a:p>
            <a:r>
              <a:rPr lang="en-US" altLang="en-US" sz="1000" b="1"/>
              <a:t>  the digestive tract</a:t>
            </a:r>
          </a:p>
        </p:txBody>
      </p:sp>
      <p:sp>
        <p:nvSpPr>
          <p:cNvPr id="9225" name="Rectangle 45"/>
          <p:cNvSpPr>
            <a:spLocks noChangeArrowheads="1"/>
          </p:cNvSpPr>
          <p:nvPr/>
        </p:nvSpPr>
        <p:spPr bwMode="auto">
          <a:xfrm>
            <a:off x="2219325" y="5429250"/>
            <a:ext cx="6000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Lumen</a:t>
            </a:r>
          </a:p>
        </p:txBody>
      </p:sp>
      <p:sp>
        <p:nvSpPr>
          <p:cNvPr id="8204" name="Rectangle 46"/>
          <p:cNvSpPr>
            <a:spLocks noChangeArrowheads="1"/>
          </p:cNvSpPr>
          <p:nvPr/>
        </p:nvSpPr>
        <p:spPr bwMode="auto">
          <a:xfrm>
            <a:off x="2238375" y="6034088"/>
            <a:ext cx="657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Mucosa</a:t>
            </a:r>
          </a:p>
        </p:txBody>
      </p:sp>
      <p:sp>
        <p:nvSpPr>
          <p:cNvPr id="8205" name="Rectangle 47"/>
          <p:cNvSpPr>
            <a:spLocks noChangeArrowheads="1"/>
          </p:cNvSpPr>
          <p:nvPr/>
        </p:nvSpPr>
        <p:spPr bwMode="auto">
          <a:xfrm>
            <a:off x="2238375" y="6186488"/>
            <a:ext cx="1752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Arial" charset="0"/>
              </a:rPr>
              <a:t>•</a:t>
            </a:r>
            <a:r>
              <a:rPr lang="en-US" altLang="en-US" sz="1000" b="1"/>
              <a:t> Mucous membrane layer</a:t>
            </a:r>
          </a:p>
          <a:p>
            <a:r>
              <a:rPr lang="en-US" altLang="en-US" sz="1000" b="1">
                <a:latin typeface="Arial" charset="0"/>
              </a:rPr>
              <a:t>•</a:t>
            </a:r>
            <a:r>
              <a:rPr lang="en-US" altLang="en-US" sz="1000" b="1"/>
              <a:t> Lines the digestive tract</a:t>
            </a:r>
          </a:p>
        </p:txBody>
      </p:sp>
      <p:sp>
        <p:nvSpPr>
          <p:cNvPr id="8206" name="Rectangle 48"/>
          <p:cNvSpPr>
            <a:spLocks noChangeArrowheads="1"/>
          </p:cNvSpPr>
          <p:nvPr/>
        </p:nvSpPr>
        <p:spPr bwMode="auto">
          <a:xfrm>
            <a:off x="4764088" y="4897438"/>
            <a:ext cx="8477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Muscularis</a:t>
            </a:r>
          </a:p>
        </p:txBody>
      </p:sp>
      <p:sp>
        <p:nvSpPr>
          <p:cNvPr id="8207" name="Rectangle 49"/>
          <p:cNvSpPr>
            <a:spLocks noChangeArrowheads="1"/>
          </p:cNvSpPr>
          <p:nvPr/>
        </p:nvSpPr>
        <p:spPr bwMode="auto">
          <a:xfrm>
            <a:off x="4757738" y="5043488"/>
            <a:ext cx="20923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Arial" charset="0"/>
              </a:rPr>
              <a:t>•</a:t>
            </a:r>
            <a:r>
              <a:rPr lang="en-US" altLang="en-US" sz="1000" b="1"/>
              <a:t> Two layers of smooth muscle</a:t>
            </a:r>
          </a:p>
          <a:p>
            <a:r>
              <a:rPr lang="en-US" altLang="en-US" sz="1000" b="1">
                <a:latin typeface="Arial" charset="0"/>
              </a:rPr>
              <a:t>•</a:t>
            </a:r>
            <a:r>
              <a:rPr lang="en-US" altLang="en-US" sz="1000" b="1"/>
              <a:t> Responsible for motility of the</a:t>
            </a:r>
          </a:p>
          <a:p>
            <a:r>
              <a:rPr lang="en-US" altLang="en-US" sz="1000" b="1"/>
              <a:t>  a digestive tract</a:t>
            </a:r>
          </a:p>
        </p:txBody>
      </p:sp>
      <p:sp>
        <p:nvSpPr>
          <p:cNvPr id="8208" name="Rectangle 50"/>
          <p:cNvSpPr>
            <a:spLocks noChangeArrowheads="1"/>
          </p:cNvSpPr>
          <p:nvPr/>
        </p:nvSpPr>
        <p:spPr bwMode="auto">
          <a:xfrm>
            <a:off x="4100513" y="5648325"/>
            <a:ext cx="90328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Submucosa</a:t>
            </a:r>
          </a:p>
        </p:txBody>
      </p:sp>
      <p:sp>
        <p:nvSpPr>
          <p:cNvPr id="8209" name="Rectangle 51"/>
          <p:cNvSpPr>
            <a:spLocks noChangeArrowheads="1"/>
          </p:cNvSpPr>
          <p:nvPr/>
        </p:nvSpPr>
        <p:spPr bwMode="auto">
          <a:xfrm>
            <a:off x="4105275" y="5800725"/>
            <a:ext cx="26574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Arial" charset="0"/>
              </a:rPr>
              <a:t>•</a:t>
            </a:r>
            <a:r>
              <a:rPr lang="en-US" altLang="en-US" sz="1000" b="1"/>
              <a:t> Connective tissue layer</a:t>
            </a:r>
          </a:p>
          <a:p>
            <a:r>
              <a:rPr lang="en-US" altLang="en-US" sz="1000" b="1">
                <a:latin typeface="Arial" charset="0"/>
              </a:rPr>
              <a:t>•</a:t>
            </a:r>
            <a:r>
              <a:rPr lang="en-US" altLang="en-US" sz="1000" b="1"/>
              <a:t> Contains blood vessels, lymph vessels,</a:t>
            </a:r>
          </a:p>
          <a:p>
            <a:r>
              <a:rPr lang="en-US" altLang="en-US" sz="1000" b="1"/>
              <a:t>  and nerves</a:t>
            </a:r>
          </a:p>
        </p:txBody>
      </p:sp>
      <p:sp>
        <p:nvSpPr>
          <p:cNvPr id="8210" name="Line 52"/>
          <p:cNvSpPr>
            <a:spLocks noChangeShapeType="1"/>
          </p:cNvSpPr>
          <p:nvPr/>
        </p:nvSpPr>
        <p:spPr bwMode="auto">
          <a:xfrm>
            <a:off x="2786063" y="1714500"/>
            <a:ext cx="12382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3" name="Line 55"/>
          <p:cNvSpPr>
            <a:spLocks noChangeShapeType="1"/>
          </p:cNvSpPr>
          <p:nvPr/>
        </p:nvSpPr>
        <p:spPr bwMode="auto">
          <a:xfrm rot="5400000">
            <a:off x="2313782" y="5245894"/>
            <a:ext cx="44291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4" name="Line 56"/>
          <p:cNvSpPr>
            <a:spLocks noChangeShapeType="1"/>
          </p:cNvSpPr>
          <p:nvPr/>
        </p:nvSpPr>
        <p:spPr bwMode="auto">
          <a:xfrm rot="5981737">
            <a:off x="2397126" y="5616575"/>
            <a:ext cx="939800" cy="31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5" name="Line 57"/>
          <p:cNvSpPr>
            <a:spLocks noChangeShapeType="1"/>
          </p:cNvSpPr>
          <p:nvPr/>
        </p:nvSpPr>
        <p:spPr bwMode="auto">
          <a:xfrm rot="2366318">
            <a:off x="3114675" y="5380038"/>
            <a:ext cx="1155700" cy="31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6" name="AutoShape 58"/>
          <p:cNvSpPr>
            <a:spLocks/>
          </p:cNvSpPr>
          <p:nvPr/>
        </p:nvSpPr>
        <p:spPr bwMode="auto">
          <a:xfrm rot="-6946919">
            <a:off x="4531519" y="4033044"/>
            <a:ext cx="130175" cy="1649413"/>
          </a:xfrm>
          <a:prstGeom prst="leftBracket">
            <a:avLst>
              <a:gd name="adj" fmla="val 105589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endParaRPr lang="en-US" altLang="en-US"/>
          </a:p>
        </p:txBody>
      </p:sp>
      <p:sp>
        <p:nvSpPr>
          <p:cNvPr id="8217" name="Line 59"/>
          <p:cNvSpPr>
            <a:spLocks noChangeShapeType="1"/>
          </p:cNvSpPr>
          <p:nvPr/>
        </p:nvSpPr>
        <p:spPr bwMode="auto">
          <a:xfrm rot="2182063">
            <a:off x="4637088" y="4953000"/>
            <a:ext cx="18891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8" name="Line 60"/>
          <p:cNvSpPr>
            <a:spLocks noChangeShapeType="1"/>
          </p:cNvSpPr>
          <p:nvPr/>
        </p:nvSpPr>
        <p:spPr bwMode="auto">
          <a:xfrm>
            <a:off x="4914900" y="239713"/>
            <a:ext cx="279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9" name="Line 61"/>
          <p:cNvSpPr>
            <a:spLocks noChangeShapeType="1"/>
          </p:cNvSpPr>
          <p:nvPr/>
        </p:nvSpPr>
        <p:spPr bwMode="auto">
          <a:xfrm>
            <a:off x="5016500" y="458788"/>
            <a:ext cx="2444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0" name="Line 62"/>
          <p:cNvSpPr>
            <a:spLocks noChangeShapeType="1"/>
          </p:cNvSpPr>
          <p:nvPr/>
        </p:nvSpPr>
        <p:spPr bwMode="auto">
          <a:xfrm>
            <a:off x="5006975" y="668338"/>
            <a:ext cx="279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1" name="Line 63"/>
          <p:cNvSpPr>
            <a:spLocks noChangeShapeType="1"/>
          </p:cNvSpPr>
          <p:nvPr/>
        </p:nvSpPr>
        <p:spPr bwMode="auto">
          <a:xfrm>
            <a:off x="5291138" y="241300"/>
            <a:ext cx="279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618"/>
    </mc:Choice>
    <mc:Fallback xmlns="">
      <p:transition spd="slow" advTm="536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199" grpId="0"/>
      <p:bldP spid="8200" grpId="0"/>
      <p:bldP spid="8204" grpId="0"/>
      <p:bldP spid="8205" grpId="0"/>
      <p:bldP spid="8206" grpId="0"/>
      <p:bldP spid="8207" grpId="0"/>
      <p:bldP spid="8208" grpId="0"/>
      <p:bldP spid="8209" grpId="0"/>
      <p:bldP spid="8210" grpId="0" animBg="1"/>
      <p:bldP spid="8214" grpId="0" animBg="1"/>
      <p:bldP spid="8215" grpId="0" animBg="1"/>
      <p:bldP spid="8216" grpId="0" animBg="1"/>
      <p:bldP spid="82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Five Basic Processes Accomplish Digestive System Function</a:t>
            </a:r>
          </a:p>
        </p:txBody>
      </p:sp>
      <p:sp>
        <p:nvSpPr>
          <p:cNvPr id="9219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258763" y="1447800"/>
            <a:ext cx="8199437" cy="5029200"/>
          </a:xfrm>
        </p:spPr>
        <p:txBody>
          <a:bodyPr/>
          <a:lstStyle/>
          <a:p>
            <a:pPr marL="971550" lvl="1" indent="-514350" eaLnBrk="1" hangingPunct="1">
              <a:buFontTx/>
              <a:buNone/>
            </a:pPr>
            <a:r>
              <a:rPr lang="en-US" altLang="en-US" smtClean="0"/>
              <a:t>1. </a:t>
            </a:r>
            <a:r>
              <a:rPr lang="en-US" altLang="en-US" b="1" smtClean="0"/>
              <a:t>Mechanical processing and movement</a:t>
            </a:r>
          </a:p>
          <a:p>
            <a:pPr marL="1428750" lvl="2" indent="-571500" eaLnBrk="1" hangingPunct="1"/>
            <a:r>
              <a:rPr lang="en-US" altLang="en-US" smtClean="0"/>
              <a:t>Chewing and mixing</a:t>
            </a:r>
          </a:p>
          <a:p>
            <a:pPr marL="971550" lvl="1" indent="-514350" eaLnBrk="1" hangingPunct="1">
              <a:buFontTx/>
              <a:buNone/>
            </a:pPr>
            <a:r>
              <a:rPr lang="en-US" altLang="en-US" smtClean="0"/>
              <a:t>2. </a:t>
            </a:r>
            <a:r>
              <a:rPr lang="en-US" altLang="en-US" b="1" smtClean="0"/>
              <a:t>Secretion</a:t>
            </a:r>
          </a:p>
          <a:p>
            <a:pPr marL="1428750" lvl="2" indent="-571500" eaLnBrk="1" hangingPunct="1"/>
            <a:r>
              <a:rPr lang="en-US" altLang="en-US" smtClean="0"/>
              <a:t>Fluid</a:t>
            </a:r>
          </a:p>
          <a:p>
            <a:pPr marL="1428750" lvl="2" indent="-571500" eaLnBrk="1" hangingPunct="1"/>
            <a:r>
              <a:rPr lang="en-US" altLang="en-US" smtClean="0"/>
              <a:t>Digestive enzymes and hormones</a:t>
            </a:r>
          </a:p>
          <a:p>
            <a:pPr marL="1428750" lvl="2" indent="-571500" eaLnBrk="1" hangingPunct="1"/>
            <a:r>
              <a:rPr lang="en-US" altLang="en-US" smtClean="0"/>
              <a:t>Bile, acid, alkali, mucus</a:t>
            </a:r>
          </a:p>
          <a:p>
            <a:pPr marL="971550" lvl="1" indent="-514350" eaLnBrk="1" hangingPunct="1">
              <a:buFontTx/>
              <a:buNone/>
            </a:pPr>
            <a:r>
              <a:rPr lang="en-US" altLang="en-US" smtClean="0"/>
              <a:t>3.</a:t>
            </a:r>
            <a:r>
              <a:rPr lang="en-US" altLang="en-US" b="1" smtClean="0"/>
              <a:t> Digestion</a:t>
            </a:r>
          </a:p>
          <a:p>
            <a:pPr marL="1428750" lvl="2" indent="-571500" eaLnBrk="1" hangingPunct="1"/>
            <a:r>
              <a:rPr lang="en-US" altLang="en-US" smtClean="0"/>
              <a:t>Breaking down food to smallest absorbable units</a:t>
            </a:r>
          </a:p>
          <a:p>
            <a:pPr marL="1428750" lvl="2" indent="-571500" eaLnBrk="1" hangingPunct="1"/>
            <a:r>
              <a:rPr lang="en-US" altLang="en-US" smtClean="0"/>
              <a:t>Chemical and mechanical breakdown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1084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Five Digestive System Processes (cont.)</a:t>
            </a:r>
          </a:p>
        </p:txBody>
      </p:sp>
      <p:sp>
        <p:nvSpPr>
          <p:cNvPr id="1024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219200"/>
            <a:ext cx="8305800" cy="4495800"/>
          </a:xfrm>
        </p:spPr>
        <p:txBody>
          <a:bodyPr/>
          <a:lstStyle/>
          <a:p>
            <a:pPr marL="971550" lvl="1" indent="-514350" eaLnBrk="1" hangingPunct="1">
              <a:buFontTx/>
              <a:buNone/>
            </a:pPr>
            <a:r>
              <a:rPr lang="en-US" altLang="en-US" smtClean="0"/>
              <a:t>4. </a:t>
            </a:r>
            <a:r>
              <a:rPr lang="en-US" altLang="en-US" b="1" smtClean="0"/>
              <a:t>Absorption</a:t>
            </a:r>
          </a:p>
          <a:p>
            <a:pPr marL="1428750" lvl="2" indent="-571500" eaLnBrk="1" hangingPunct="1"/>
            <a:r>
              <a:rPr lang="en-US" altLang="en-US" smtClean="0"/>
              <a:t>Through mucosa</a:t>
            </a:r>
          </a:p>
          <a:p>
            <a:pPr marL="1428750" lvl="2" indent="-571500" eaLnBrk="1" hangingPunct="1"/>
            <a:r>
              <a:rPr lang="en-US" altLang="en-US" smtClean="0"/>
              <a:t>Into blood or lymph vessels</a:t>
            </a:r>
          </a:p>
          <a:p>
            <a:pPr marL="971550" lvl="1" indent="-514350" eaLnBrk="1" hangingPunct="1">
              <a:buFontTx/>
              <a:buNone/>
            </a:pPr>
            <a:r>
              <a:rPr lang="en-US" altLang="en-US" smtClean="0"/>
              <a:t>5. </a:t>
            </a:r>
            <a:r>
              <a:rPr lang="en-US" altLang="en-US" b="1" smtClean="0"/>
              <a:t>Elimination</a:t>
            </a:r>
          </a:p>
          <a:p>
            <a:pPr marL="1428750" lvl="2" indent="-571500" eaLnBrk="1" hangingPunct="1"/>
            <a:r>
              <a:rPr lang="en-US" altLang="en-US" smtClean="0"/>
              <a:t>Undigested material eliminated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4994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Two Types of Motility Aid Digestive Processes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4294967295"/>
          </p:nvPr>
        </p:nvSpPr>
        <p:spPr>
          <a:xfrm>
            <a:off x="395288" y="1600200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 smtClean="0"/>
              <a:t>Motility (movement) enabled by smooth muscle in the muscularis layer</a:t>
            </a:r>
          </a:p>
          <a:p>
            <a:pPr lvl="1" eaLnBrk="1" hangingPunct="1"/>
            <a:r>
              <a:rPr lang="en-US" altLang="en-US" b="1" smtClean="0"/>
              <a:t>Peristalsis</a:t>
            </a:r>
            <a:endParaRPr lang="en-US" altLang="en-US" smtClean="0"/>
          </a:p>
          <a:p>
            <a:pPr lvl="2" eaLnBrk="1" hangingPunct="1"/>
            <a:r>
              <a:rPr lang="en-US" altLang="en-US" smtClean="0"/>
              <a:t>propels food forward</a:t>
            </a:r>
          </a:p>
          <a:p>
            <a:pPr lvl="1" eaLnBrk="1" hangingPunct="1"/>
            <a:r>
              <a:rPr lang="en-US" altLang="en-US" b="1" smtClean="0"/>
              <a:t>Segmentation</a:t>
            </a:r>
            <a:endParaRPr lang="en-US" altLang="en-US" smtClean="0"/>
          </a:p>
          <a:p>
            <a:pPr lvl="2" eaLnBrk="1" hangingPunct="1"/>
            <a:r>
              <a:rPr lang="en-US" altLang="en-US" smtClean="0"/>
              <a:t>mixes food</a:t>
            </a:r>
          </a:p>
          <a:p>
            <a:pPr eaLnBrk="1" hangingPunct="1">
              <a:buFontTx/>
              <a:buNone/>
            </a:pPr>
            <a:endParaRPr lang="en-US" altLang="en-US" smtClean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893"/>
    </mc:Choice>
    <mc:Fallback xmlns="">
      <p:transition spd="slow" advTm="658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4.6|14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|28.6|37.7|12.8|69.9|59.1|48.8|8.1|17.6|5|99.9|54.8|14.1|34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9.1|16.7|29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8|5.8|5.8|22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.9|41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9"/>
</p:tagLst>
</file>

<file path=ppt/theme/theme1.xml><?xml version="1.0" encoding="utf-8"?>
<a:theme xmlns:a="http://schemas.openxmlformats.org/drawingml/2006/main" name="Johnson_6e_PPT_template">
  <a:themeElements>
    <a:clrScheme name="Johnson_6e_PPT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 HD:Applications:Microsoft Office 2004:Templates:My Templates:Johnson_6e_PPT_template-blank.pot</Template>
  <TotalTime>6260</TotalTime>
  <Words>496</Words>
  <Application>Microsoft Office PowerPoint</Application>
  <PresentationFormat>On-screen Show (4:3)</PresentationFormat>
  <Paragraphs>127</Paragraphs>
  <Slides>10</Slides>
  <Notes>9</Notes>
  <HiddenSlides>0</HiddenSlides>
  <MMClips>10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Johnson_6e_PPT_template</vt:lpstr>
      <vt:lpstr>Johnson_6e_PPT_template_2line</vt:lpstr>
      <vt:lpstr>Johnson_6e_PPT_template-blank</vt:lpstr>
      <vt:lpstr>PowerPoint Presentation</vt:lpstr>
      <vt:lpstr>Digestive System Brings Nutrients Into the Body</vt:lpstr>
      <vt:lpstr>PowerPoint Presentation</vt:lpstr>
      <vt:lpstr>Walls of the GI Tract Are Composed of Four Layers &amp; ‘Stop Points’</vt:lpstr>
      <vt:lpstr>Walls of the GI Tract</vt:lpstr>
      <vt:lpstr>PowerPoint Presentation</vt:lpstr>
      <vt:lpstr>Five Basic Processes Accomplish Digestive System Function</vt:lpstr>
      <vt:lpstr>Five Digestive System Processes (cont.)</vt:lpstr>
      <vt:lpstr>Two Types of Motility Aid Digestive Processes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gglaser</cp:lastModifiedBy>
  <cp:revision>412</cp:revision>
  <cp:lastPrinted>2002-04-29T18:54:29Z</cp:lastPrinted>
  <dcterms:created xsi:type="dcterms:W3CDTF">2000-12-11T01:39:32Z</dcterms:created>
  <dcterms:modified xsi:type="dcterms:W3CDTF">2016-08-31T16:17:12Z</dcterms:modified>
</cp:coreProperties>
</file>