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  <p:sldMasterId id="2147483662" r:id="rId2"/>
    <p:sldMasterId id="2147483663" r:id="rId3"/>
  </p:sldMasterIdLst>
  <p:notesMasterIdLst>
    <p:notesMasterId r:id="rId12"/>
  </p:notesMasterIdLst>
  <p:handoutMasterIdLst>
    <p:handoutMasterId r:id="rId13"/>
  </p:handoutMasterIdLst>
  <p:sldIdLst>
    <p:sldId id="386" r:id="rId4"/>
    <p:sldId id="410" r:id="rId5"/>
    <p:sldId id="388" r:id="rId6"/>
    <p:sldId id="411" r:id="rId7"/>
    <p:sldId id="389" r:id="rId8"/>
    <p:sldId id="412" r:id="rId9"/>
    <p:sldId id="413" r:id="rId10"/>
    <p:sldId id="414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88227" autoAdjust="0"/>
  </p:normalViewPr>
  <p:slideViewPr>
    <p:cSldViewPr snapToGrid="0">
      <p:cViewPr varScale="1">
        <p:scale>
          <a:sx n="79" d="100"/>
          <a:sy n="79" d="100"/>
        </p:scale>
        <p:origin x="-1002" y="-96"/>
      </p:cViewPr>
      <p:guideLst>
        <p:guide orient="horz" pos="4128"/>
        <p:guide orient="horz" pos="297"/>
        <p:guide orient="horz" pos="955"/>
        <p:guide pos="2880"/>
        <p:guide pos="315"/>
        <p:guide pos="693"/>
        <p:guide pos="2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356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B564A423-1E4C-4989-845D-EAAA7C8A2B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832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5BA589BE-E15A-4C54-9B29-22DC8D121F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22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853F1E1F-C1C0-47C3-AFDA-42C1770BD2AC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252F9FE1-6C5E-4722-978B-C809038D9336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8C9C9614-CF95-42C0-AA19-8DF5041B2F0B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428F1E04-9B44-41AA-BE00-5D3AB34E50E9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61388D12-A698-4AB1-AA05-20ACEE93CDB2}" type="slidenum">
              <a:rPr lang="en-US" altLang="en-US" sz="1200" smtClean="0"/>
              <a:pPr/>
              <a:t>5</a:t>
            </a:fld>
            <a:endParaRPr lang="en-US" altLang="en-US" sz="120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97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86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5877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007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5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5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85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55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106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0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06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4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7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8140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566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54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96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4784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02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9396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701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3712" y="96996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572000" y="390525"/>
            <a:ext cx="4572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0" y="1752600"/>
            <a:ext cx="4572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74642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76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9762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87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043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631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598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7433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14007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85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1028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2" Type="http://schemas.microsoft.com/office/2007/relationships/media" Target="../media/media8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Disorders of Respiratory System:</a:t>
            </a:r>
            <a:br>
              <a:rPr lang="en-US" altLang="en-US" smtClean="0"/>
            </a:br>
            <a:r>
              <a:rPr lang="en-US" altLang="en-US" smtClean="0"/>
              <a:t>Reduced Air Flow or Gas Exchange</a:t>
            </a:r>
          </a:p>
        </p:txBody>
      </p:sp>
      <p:sp>
        <p:nvSpPr>
          <p:cNvPr id="58370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555750"/>
            <a:ext cx="7896225" cy="4606925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800" b="1" smtClean="0"/>
              <a:t>Asthma</a:t>
            </a:r>
            <a:r>
              <a:rPr lang="en-US" altLang="en-US" sz="2800" smtClean="0"/>
              <a:t>: spasmodic contraction of bronchi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Caused by episodic allergic responses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Controlled by bronchodilators and corticosteroids</a:t>
            </a:r>
          </a:p>
          <a:p>
            <a:pPr lvl="1" eaLnBrk="1" hangingPunct="1">
              <a:spcBef>
                <a:spcPts val="600"/>
              </a:spcBef>
              <a:buFontTx/>
              <a:buNone/>
            </a:pPr>
            <a:endParaRPr lang="en-US" altLang="en-US" sz="2400" smtClean="0"/>
          </a:p>
          <a:p>
            <a:pPr eaLnBrk="1" hangingPunct="1">
              <a:spcBef>
                <a:spcPts val="600"/>
              </a:spcBef>
            </a:pPr>
            <a:r>
              <a:rPr lang="en-US" altLang="en-US" sz="2800" b="1" smtClean="0"/>
              <a:t>Emphysema</a:t>
            </a:r>
            <a:r>
              <a:rPr lang="en-US" altLang="en-US" sz="2800" smtClean="0"/>
              <a:t>: alveoli permanently impaired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Breathlessness due to decreased surface area for gas exchange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Most cases result from smoking</a:t>
            </a:r>
          </a:p>
          <a:p>
            <a:pPr lvl="1" eaLnBrk="1" hangingPunct="1">
              <a:spcBef>
                <a:spcPts val="600"/>
              </a:spcBef>
            </a:pPr>
            <a:endParaRPr lang="en-US" altLang="en-US" sz="2400" smtClean="0"/>
          </a:p>
          <a:p>
            <a:pPr lvl="2" eaLnBrk="1" hangingPunct="1">
              <a:spcBef>
                <a:spcPts val="600"/>
              </a:spcBef>
            </a:pPr>
            <a:endParaRPr lang="en-US" altLang="en-US" sz="200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85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Disorders of Respiratory System:</a:t>
            </a:r>
            <a:br>
              <a:rPr lang="en-US" altLang="en-US" smtClean="0"/>
            </a:br>
            <a:r>
              <a:rPr lang="en-US" altLang="en-US" smtClean="0"/>
              <a:t>Reduced Air Flow or Gas Exchange</a:t>
            </a:r>
          </a:p>
        </p:txBody>
      </p:sp>
      <p:sp>
        <p:nvSpPr>
          <p:cNvPr id="61442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544638"/>
            <a:ext cx="8305800" cy="4351337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800" b="1" smtClean="0"/>
              <a:t>Bronchitis</a:t>
            </a:r>
            <a:r>
              <a:rPr lang="en-US" altLang="en-US" sz="2800" smtClean="0"/>
              <a:t>: inflammation of bronchi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May be acute or chronic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Most cases related to smoking or air pollution</a:t>
            </a:r>
          </a:p>
          <a:p>
            <a:pPr lvl="1" eaLnBrk="1" hangingPunct="1">
              <a:spcBef>
                <a:spcPts val="600"/>
              </a:spcBef>
              <a:buFontTx/>
              <a:buNone/>
            </a:pPr>
            <a:endParaRPr lang="en-US" altLang="en-US" sz="2400" smtClean="0"/>
          </a:p>
          <a:p>
            <a:pPr eaLnBrk="1" hangingPunct="1">
              <a:spcBef>
                <a:spcPts val="600"/>
              </a:spcBef>
            </a:pPr>
            <a:r>
              <a:rPr lang="en-US" altLang="en-US" sz="2800" b="1" smtClean="0"/>
              <a:t>Cystic Fibrosis</a:t>
            </a:r>
            <a:r>
              <a:rPr lang="en-US" altLang="en-US" sz="2800" smtClean="0"/>
              <a:t>: an inherited condition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Abnormally thick mucus in lungs impedes air flows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Frequent pulmonary infections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smtClean="0"/>
              <a:t>Other organ systems may be affected</a:t>
            </a:r>
          </a:p>
          <a:p>
            <a:pPr lvl="1" eaLnBrk="1" hangingPunct="1">
              <a:spcBef>
                <a:spcPts val="600"/>
              </a:spcBef>
            </a:pPr>
            <a:endParaRPr lang="en-US" altLang="en-US" sz="2400" smtClean="0"/>
          </a:p>
          <a:p>
            <a:pPr lvl="2" eaLnBrk="1" hangingPunct="1">
              <a:spcBef>
                <a:spcPts val="600"/>
              </a:spcBef>
            </a:pPr>
            <a:endParaRPr lang="en-US" altLang="en-US" sz="2000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91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Disorders of Respiratory System:</a:t>
            </a:r>
            <a:br>
              <a:rPr lang="en-US" altLang="en-US" smtClean="0"/>
            </a:br>
            <a:r>
              <a:rPr lang="en-US" altLang="en-US" smtClean="0"/>
              <a:t>Respiratory Infections</a:t>
            </a:r>
          </a:p>
        </p:txBody>
      </p:sp>
      <p:sp>
        <p:nvSpPr>
          <p:cNvPr id="63490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511300"/>
            <a:ext cx="8116887" cy="4394200"/>
          </a:xfrm>
        </p:spPr>
        <p:txBody>
          <a:bodyPr/>
          <a:lstStyle/>
          <a:p>
            <a:pPr eaLnBrk="1" hangingPunct="1"/>
            <a:r>
              <a:rPr lang="en-US" altLang="en-US" smtClean="0"/>
              <a:t>Upper respiratory infections</a:t>
            </a:r>
          </a:p>
          <a:p>
            <a:pPr lvl="1" eaLnBrk="1" hangingPunct="1"/>
            <a:r>
              <a:rPr lang="en-US" altLang="en-US" b="1" smtClean="0"/>
              <a:t>Colds and flu</a:t>
            </a:r>
            <a:endParaRPr lang="en-US" altLang="en-US" smtClean="0"/>
          </a:p>
          <a:p>
            <a:pPr lvl="2" eaLnBrk="1" hangingPunct="1"/>
            <a:r>
              <a:rPr lang="en-US" altLang="en-US" smtClean="0"/>
              <a:t>Caused by viruses</a:t>
            </a:r>
          </a:p>
          <a:p>
            <a:pPr lvl="2" eaLnBrk="1" hangingPunct="1"/>
            <a:r>
              <a:rPr lang="en-US" altLang="en-US" smtClean="0"/>
              <a:t>Antibiotics not effective</a:t>
            </a:r>
          </a:p>
          <a:p>
            <a:pPr lvl="1" eaLnBrk="1" hangingPunct="1"/>
            <a:r>
              <a:rPr lang="en-US" altLang="en-US" b="1" smtClean="0"/>
              <a:t>Pneumonia</a:t>
            </a:r>
            <a:r>
              <a:rPr lang="en-US" altLang="en-US" smtClean="0"/>
              <a:t>: infection of the lungs</a:t>
            </a:r>
          </a:p>
          <a:p>
            <a:pPr lvl="2" eaLnBrk="1" hangingPunct="1"/>
            <a:r>
              <a:rPr lang="en-US" altLang="en-US" smtClean="0"/>
              <a:t>May be caused by bacteria or viruses</a:t>
            </a:r>
          </a:p>
          <a:p>
            <a:pPr lvl="2" eaLnBrk="1" hangingPunct="1"/>
            <a:r>
              <a:rPr lang="en-US" altLang="en-US" smtClean="0"/>
              <a:t>One of the top 10 causes of death in the United States</a:t>
            </a:r>
          </a:p>
          <a:p>
            <a:pPr lvl="2" eaLnBrk="1" hangingPunct="1"/>
            <a:r>
              <a:rPr lang="en-US" altLang="en-US" smtClean="0"/>
              <a:t>Treatment depends on cause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56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Disorders of Respiratory System:</a:t>
            </a:r>
            <a:br>
              <a:rPr lang="en-US" altLang="en-US" smtClean="0"/>
            </a:br>
            <a:r>
              <a:rPr lang="en-US" altLang="en-US" smtClean="0"/>
              <a:t>Respiratory Infections and Intoxications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447800"/>
            <a:ext cx="7839075" cy="4841875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800" b="1" smtClean="0"/>
              <a:t>Tuberculosis</a:t>
            </a:r>
            <a:r>
              <a:rPr lang="en-US" altLang="en-US" sz="2800" smtClean="0"/>
              <a:t>: bacterial infection that scars the lungs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May be active infection with symptoms, or dormant infection that will reactivate later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Diagnosis: tuberculin skin test and chest X-ray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Treatment: antibiotics</a:t>
            </a:r>
          </a:p>
          <a:p>
            <a:pPr lvl="1" eaLnBrk="1" hangingPunct="1">
              <a:spcBef>
                <a:spcPts val="600"/>
              </a:spcBef>
            </a:pPr>
            <a:endParaRPr lang="en-US" altLang="en-US" sz="1200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998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Disorders of Respiratory System: </a:t>
            </a:r>
            <a:br>
              <a:rPr lang="en-US" altLang="en-US" smtClean="0"/>
            </a:br>
            <a:r>
              <a:rPr lang="en-US" altLang="en-US" smtClean="0"/>
              <a:t>Lung Cancer</a:t>
            </a:r>
          </a:p>
        </p:txBody>
      </p:sp>
      <p:sp>
        <p:nvSpPr>
          <p:cNvPr id="6758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746250"/>
            <a:ext cx="8142287" cy="47021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Cancer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uncontrolled growth of abnormal cells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Impairs air flow, gas exchange, blood flow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1/3 of all U.S. cancer deaths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Causes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 i="1" smtClean="0"/>
              <a:t>90%</a:t>
            </a:r>
            <a:r>
              <a:rPr lang="en-US" altLang="en-US" i="1" smtClean="0"/>
              <a:t> of cases associated with smoking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Radon gas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Workplace chemicals such as asbestos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2281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9" descr="10_14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8"/>
          <a:stretch>
            <a:fillRect/>
          </a:stretch>
        </p:blipFill>
        <p:spPr bwMode="auto">
          <a:xfrm>
            <a:off x="296863" y="1501775"/>
            <a:ext cx="8548687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10"/>
          <p:cNvSpPr>
            <a:spLocks noChangeArrowheads="1"/>
          </p:cNvSpPr>
          <p:nvPr/>
        </p:nvSpPr>
        <p:spPr bwMode="auto">
          <a:xfrm>
            <a:off x="238125" y="4899025"/>
            <a:ext cx="157956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31775" indent="-231775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buFont typeface="Arial" charset="0"/>
              <a:buAutoNum type="alphaLcParenR"/>
            </a:pPr>
            <a:r>
              <a:rPr lang="en-US" altLang="en-US" sz="1500" b="1"/>
              <a:t>Normal lung.</a:t>
            </a:r>
          </a:p>
        </p:txBody>
      </p:sp>
      <p:sp>
        <p:nvSpPr>
          <p:cNvPr id="9221" name="Rectangle 11"/>
          <p:cNvSpPr>
            <a:spLocks noChangeArrowheads="1"/>
          </p:cNvSpPr>
          <p:nvPr/>
        </p:nvSpPr>
        <p:spPr bwMode="auto">
          <a:xfrm>
            <a:off x="4629150" y="4895850"/>
            <a:ext cx="191135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34950" indent="-2349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buFont typeface="Arial" charset="0"/>
              <a:buAutoNum type="alphaLcParenR" startAt="2"/>
            </a:pPr>
            <a:r>
              <a:rPr lang="en-US" altLang="en-US" sz="1500" b="1"/>
              <a:t>Cancerous lung.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83"/>
    </mc:Choice>
    <mc:Fallback xmlns="">
      <p:transition spd="slow" advTm="34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Pneumothorax and Atalectasis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388938" y="1025525"/>
            <a:ext cx="8118475" cy="5494338"/>
          </a:xfrm>
        </p:spPr>
        <p:txBody>
          <a:bodyPr/>
          <a:lstStyle/>
          <a:p>
            <a:r>
              <a:rPr lang="en-US" altLang="en-US" b="1" smtClean="0"/>
              <a:t>Pneumothorax</a:t>
            </a:r>
            <a:r>
              <a:rPr lang="en-US" altLang="en-US" smtClean="0"/>
              <a:t>: collapse of one or more lobes of the lungs</a:t>
            </a:r>
          </a:p>
          <a:p>
            <a:pPr lvl="1"/>
            <a:r>
              <a:rPr lang="en-US" altLang="en-US" smtClean="0"/>
              <a:t>Most often due to penetrating wound</a:t>
            </a:r>
          </a:p>
          <a:p>
            <a:pPr lvl="1"/>
            <a:r>
              <a:rPr lang="en-US" altLang="en-US" smtClean="0"/>
              <a:t>Inability to inflate the lung→ poor gas exchange</a:t>
            </a:r>
          </a:p>
          <a:p>
            <a:pPr lvl="1"/>
            <a:r>
              <a:rPr lang="en-US" altLang="en-US" smtClean="0"/>
              <a:t>Treatment: remove air from pleural cavity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383"/>
    </mc:Choice>
    <mc:Fallback xmlns="">
      <p:transition spd="slow" advTm="79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r>
              <a:rPr lang="en-US" altLang="en-US" smtClean="0"/>
              <a:t>Congestive Heart Failure Impairs Lung Function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4294967295"/>
          </p:nvPr>
        </p:nvSpPr>
        <p:spPr>
          <a:xfrm>
            <a:off x="388938" y="1309688"/>
            <a:ext cx="7918450" cy="516731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smtClean="0"/>
              <a:t>Congestive heart failure</a:t>
            </a:r>
          </a:p>
          <a:p>
            <a:pPr lvl="1">
              <a:spcBef>
                <a:spcPts val="600"/>
              </a:spcBef>
            </a:pPr>
            <a:r>
              <a:rPr lang="en-US" altLang="en-US" smtClean="0"/>
              <a:t>heart becomes a less efficient pump</a:t>
            </a:r>
          </a:p>
          <a:p>
            <a:pPr>
              <a:spcBef>
                <a:spcPts val="600"/>
              </a:spcBef>
            </a:pPr>
            <a:r>
              <a:rPr lang="en-US" altLang="en-US" smtClean="0"/>
              <a:t>Failure of left side of heart</a:t>
            </a:r>
          </a:p>
          <a:p>
            <a:pPr lvl="1">
              <a:spcBef>
                <a:spcPts val="600"/>
              </a:spcBef>
            </a:pPr>
            <a:r>
              <a:rPr lang="en-US" altLang="en-US" smtClean="0"/>
              <a:t> Blood pressure increases within pulmonary capillaries</a:t>
            </a:r>
          </a:p>
          <a:p>
            <a:pPr lvl="1">
              <a:spcBef>
                <a:spcPts val="600"/>
              </a:spcBef>
            </a:pPr>
            <a:r>
              <a:rPr lang="en-US" altLang="en-US" smtClean="0"/>
              <a:t>Fluid build-up occurs in pulmonary interstitial spaces and alveoli</a:t>
            </a:r>
          </a:p>
          <a:p>
            <a:pPr lvl="1">
              <a:spcBef>
                <a:spcPts val="600"/>
              </a:spcBef>
            </a:pPr>
            <a:r>
              <a:rPr lang="en-US" altLang="en-US" smtClean="0"/>
              <a:t>Impaired gas exchange</a:t>
            </a:r>
          </a:p>
          <a:p>
            <a:pPr>
              <a:spcBef>
                <a:spcPts val="600"/>
              </a:spcBef>
            </a:pPr>
            <a:r>
              <a:rPr lang="en-US" altLang="en-US" smtClean="0"/>
              <a:t>Treatment: improve pumping action of heart and remove fluid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416"/>
    </mc:Choice>
    <mc:Fallback xmlns="">
      <p:transition spd="slow" advTm="117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2.3|1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60.1"/>
</p:tagLst>
</file>

<file path=ppt/theme/theme1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-blank">
  <a:themeElements>
    <a:clrScheme name="Johnson_6e_PPT_template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blan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7172</TotalTime>
  <Words>309</Words>
  <Application>Microsoft Office PowerPoint</Application>
  <PresentationFormat>On-screen Show (4:3)</PresentationFormat>
  <Paragraphs>60</Paragraphs>
  <Slides>8</Slides>
  <Notes>8</Notes>
  <HiddenSlides>0</HiddenSlides>
  <MMClips>8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Johnson_6e_PPT_template_2line</vt:lpstr>
      <vt:lpstr>Johnson_6e_PPT_template_1line</vt:lpstr>
      <vt:lpstr>Johnson_6e_PPT_template-blank</vt:lpstr>
      <vt:lpstr>Disorders of Respiratory System: Reduced Air Flow or Gas Exchange</vt:lpstr>
      <vt:lpstr>Disorders of Respiratory System: Reduced Air Flow or Gas Exchange</vt:lpstr>
      <vt:lpstr>Disorders of Respiratory System: Respiratory Infections</vt:lpstr>
      <vt:lpstr>Disorders of Respiratory System: Respiratory Infections and Intoxications</vt:lpstr>
      <vt:lpstr>Disorders of Respiratory System:  Lung Cancer</vt:lpstr>
      <vt:lpstr>PowerPoint Presentation</vt:lpstr>
      <vt:lpstr>Pneumothorax and Atalectasis</vt:lpstr>
      <vt:lpstr>Congestive Heart Failure Impairs Lung Function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433</cp:revision>
  <cp:lastPrinted>2002-04-29T18:54:29Z</cp:lastPrinted>
  <dcterms:created xsi:type="dcterms:W3CDTF">2000-12-11T01:39:32Z</dcterms:created>
  <dcterms:modified xsi:type="dcterms:W3CDTF">2016-08-30T20:53:33Z</dcterms:modified>
</cp:coreProperties>
</file>