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1"/>
    <p:sldMasterId id="2147483661" r:id="rId2"/>
    <p:sldMasterId id="2147483662" r:id="rId3"/>
  </p:sldMasterIdLst>
  <p:notesMasterIdLst>
    <p:notesMasterId r:id="rId9"/>
  </p:notesMasterIdLst>
  <p:handoutMasterIdLst>
    <p:handoutMasterId r:id="rId10"/>
  </p:handoutMasterIdLst>
  <p:sldIdLst>
    <p:sldId id="384" r:id="rId4"/>
    <p:sldId id="409" r:id="rId5"/>
    <p:sldId id="415" r:id="rId6"/>
    <p:sldId id="385" r:id="rId7"/>
    <p:sldId id="416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88227" autoAdjust="0"/>
  </p:normalViewPr>
  <p:slideViewPr>
    <p:cSldViewPr snapToGrid="0">
      <p:cViewPr varScale="1">
        <p:scale>
          <a:sx n="79" d="100"/>
          <a:sy n="79" d="100"/>
        </p:scale>
        <p:origin x="-1002" y="-96"/>
      </p:cViewPr>
      <p:guideLst>
        <p:guide orient="horz" pos="4128"/>
        <p:guide orient="horz" pos="297"/>
        <p:guide orient="horz" pos="955"/>
        <p:guide pos="2880"/>
        <p:guide pos="315"/>
        <p:guide pos="693"/>
        <p:guide pos="2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356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90D0460-BE86-463A-8B37-9B570F6770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43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D688CA6D-CAAE-4556-8914-2E7DAC88BF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99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AA8DE018-A629-4136-920E-D2FC1542DE82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B5451EF4-B871-4DB7-90C9-48A868BB9DA0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821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0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142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7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23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27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913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725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93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4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97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82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0259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35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86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7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935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4227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13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55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671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476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46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0741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74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74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300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3112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9504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21437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36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3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7" Type="http://schemas.openxmlformats.org/officeDocument/2006/relationships/image" Target="../media/image2.png"/><Relationship Id="rId2" Type="http://schemas.microsoft.com/office/2007/relationships/media" Target="../media/media5.wav"/><Relationship Id="rId1" Type="http://schemas.openxmlformats.org/officeDocument/2006/relationships/tags" Target="../tags/tag5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The Nervous System Regulates Breathing</a:t>
            </a:r>
          </a:p>
        </p:txBody>
      </p:sp>
      <p:sp>
        <p:nvSpPr>
          <p:cNvPr id="51202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090613"/>
            <a:ext cx="8021637" cy="33162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Respiratory center is located in the medulla oblongata (brain stem)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Establishes basic breathing pattern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Neurons in medulla generate impulses every 4 – 5 seconds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Stimulates intercostal muscles and diaphragm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4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83197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Chemical Receptors Monitor </a:t>
            </a:r>
            <a:br>
              <a:rPr lang="en-US" altLang="en-US" smtClean="0"/>
            </a:br>
            <a:r>
              <a:rPr lang="en-US" altLang="en-US" smtClean="0"/>
              <a:t>CO</a:t>
            </a:r>
            <a:r>
              <a:rPr lang="en-US" altLang="en-US" baseline="-25000" smtClean="0"/>
              <a:t>2</a:t>
            </a:r>
            <a:r>
              <a:rPr lang="en-US" altLang="en-US" smtClean="0"/>
              <a:t>, H+, and O</a:t>
            </a:r>
            <a:r>
              <a:rPr lang="en-US" altLang="en-US" baseline="-25000" smtClean="0"/>
              <a:t>2</a:t>
            </a:r>
            <a:r>
              <a:rPr lang="en-US" altLang="en-US" smtClean="0"/>
              <a:t> levels</a:t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53250" name="Content Placeholder 2"/>
          <p:cNvSpPr>
            <a:spLocks noGrp="1"/>
          </p:cNvSpPr>
          <p:nvPr>
            <p:ph idx="4294967295"/>
          </p:nvPr>
        </p:nvSpPr>
        <p:spPr>
          <a:xfrm>
            <a:off x="388938" y="1516063"/>
            <a:ext cx="8262937" cy="490696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smtClean="0"/>
              <a:t>Monitoring of CO</a:t>
            </a:r>
            <a:r>
              <a:rPr lang="en-US" altLang="en-US" baseline="-25000" smtClean="0"/>
              <a:t>2</a:t>
            </a:r>
            <a:r>
              <a:rPr lang="en-US" altLang="en-US" smtClean="0"/>
              <a:t> levels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mtClean="0"/>
              <a:t>Receptors in medulla oblongata monitor CO</a:t>
            </a:r>
            <a:r>
              <a:rPr lang="en-US" altLang="en-US" baseline="-25000" smtClean="0"/>
              <a:t>2</a:t>
            </a:r>
            <a:r>
              <a:rPr lang="en-US" altLang="en-US" smtClean="0"/>
              <a:t> levels indirectly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mtClean="0"/>
              <a:t>↑ P</a:t>
            </a:r>
            <a:r>
              <a:rPr lang="en-US" altLang="en-US" baseline="-25000" smtClean="0"/>
              <a:t>CO2 </a:t>
            </a:r>
            <a:r>
              <a:rPr lang="en-US" altLang="en-US" smtClean="0"/>
              <a:t>in arterial blood will cause ↑ in H+ in cerebrospinal fluid, which will signal medulla oblongata to ↑ respiratory rate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mtClean="0"/>
              <a:t>This is the primary regulator of respiration under normal conditions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393"/>
    </mc:Choice>
    <mc:Fallback xmlns="">
      <p:transition spd="slow" advTm="105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83197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Chemical Receptors Monitor </a:t>
            </a:r>
            <a:br>
              <a:rPr lang="en-US" altLang="en-US" smtClean="0"/>
            </a:br>
            <a:r>
              <a:rPr lang="en-US" altLang="en-US" smtClean="0"/>
              <a:t>CO</a:t>
            </a:r>
            <a:r>
              <a:rPr lang="en-US" altLang="en-US" baseline="-25000" smtClean="0"/>
              <a:t>2</a:t>
            </a:r>
            <a:r>
              <a:rPr lang="en-US" altLang="en-US" smtClean="0"/>
              <a:t>, H+, and O</a:t>
            </a:r>
            <a:r>
              <a:rPr lang="en-US" altLang="en-US" baseline="-25000" smtClean="0"/>
              <a:t>2</a:t>
            </a:r>
            <a:r>
              <a:rPr lang="en-US" altLang="en-US" smtClean="0"/>
              <a:t> levels</a:t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54274" name="Content Placeholder 2"/>
          <p:cNvSpPr>
            <a:spLocks noGrp="1"/>
          </p:cNvSpPr>
          <p:nvPr>
            <p:ph idx="4294967295"/>
          </p:nvPr>
        </p:nvSpPr>
        <p:spPr>
          <a:xfrm>
            <a:off x="388938" y="1460500"/>
            <a:ext cx="8262937" cy="4948238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mtClean="0"/>
              <a:t>Monitoring P</a:t>
            </a:r>
            <a:r>
              <a:rPr lang="en-US" altLang="en-US" baseline="-25000" smtClean="0"/>
              <a:t>O2</a:t>
            </a:r>
          </a:p>
          <a:p>
            <a:pPr lvl="1">
              <a:spcBef>
                <a:spcPts val="600"/>
              </a:spcBef>
            </a:pPr>
            <a:r>
              <a:rPr lang="en-US" altLang="en-US" smtClean="0"/>
              <a:t>Aortic and carotid bodies monitor P</a:t>
            </a:r>
            <a:r>
              <a:rPr lang="en-US" altLang="en-US" baseline="-25000" smtClean="0"/>
              <a:t>O2</a:t>
            </a:r>
            <a:r>
              <a:rPr lang="en-US" altLang="en-US" smtClean="0"/>
              <a:t> </a:t>
            </a:r>
          </a:p>
          <a:p>
            <a:pPr lvl="2">
              <a:spcBef>
                <a:spcPts val="600"/>
              </a:spcBef>
            </a:pPr>
            <a:r>
              <a:rPr lang="en-US" altLang="en-US" smtClean="0"/>
              <a:t>Become activated if P</a:t>
            </a:r>
            <a:r>
              <a:rPr lang="en-US" altLang="en-US" baseline="-25000" smtClean="0"/>
              <a:t>O2</a:t>
            </a:r>
            <a:r>
              <a:rPr lang="en-US" altLang="en-US" smtClean="0"/>
              <a:t> falls by at least 20%</a:t>
            </a:r>
          </a:p>
          <a:p>
            <a:pPr lvl="2">
              <a:spcBef>
                <a:spcPts val="600"/>
              </a:spcBef>
            </a:pPr>
            <a:r>
              <a:rPr lang="en-US" altLang="en-US" smtClean="0"/>
              <a:t>Will increase rate and depth of breathing in response to sufficiently lowered arterial P</a:t>
            </a:r>
            <a:r>
              <a:rPr lang="en-US" altLang="en-US" baseline="-25000" smtClean="0"/>
              <a:t>O2</a:t>
            </a:r>
            <a:r>
              <a:rPr lang="en-US" altLang="en-US" smtClean="0"/>
              <a:t> </a:t>
            </a:r>
          </a:p>
          <a:p>
            <a:pPr lvl="1">
              <a:spcBef>
                <a:spcPts val="600"/>
              </a:spcBef>
              <a:buFontTx/>
              <a:buNone/>
            </a:pPr>
            <a:endParaRPr lang="en-US" altLang="en-US" smtClean="0"/>
          </a:p>
          <a:p>
            <a:pPr>
              <a:spcBef>
                <a:spcPts val="600"/>
              </a:spcBef>
            </a:pPr>
            <a:r>
              <a:rPr lang="en-US" altLang="en-US" smtClean="0"/>
              <a:t>The rate and depth of normal breathing is determined by the need to get rid of CO</a:t>
            </a:r>
            <a:r>
              <a:rPr lang="en-US" altLang="en-US" baseline="-25000" smtClean="0"/>
              <a:t>2</a:t>
            </a:r>
            <a:r>
              <a:rPr lang="en-US" altLang="en-US" smtClean="0"/>
              <a:t> rather than the need to obtain O</a:t>
            </a:r>
            <a:r>
              <a:rPr lang="en-US" altLang="en-US" baseline="-25000" smtClean="0"/>
              <a:t>2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23"/>
    </mc:Choice>
    <mc:Fallback xmlns="">
      <p:transition spd="slow" advTm="104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We Can Exert Some Conscious Control</a:t>
            </a:r>
          </a:p>
        </p:txBody>
      </p:sp>
      <p:sp>
        <p:nvSpPr>
          <p:cNvPr id="5529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114425"/>
            <a:ext cx="8178800" cy="4495800"/>
          </a:xfrm>
        </p:spPr>
        <p:txBody>
          <a:bodyPr/>
          <a:lstStyle/>
          <a:p>
            <a:pPr eaLnBrk="1" hangingPunct="1"/>
            <a:r>
              <a:rPr lang="en-US" altLang="en-US" smtClean="0"/>
              <a:t>Conscious control resides in the cerebral cortex</a:t>
            </a:r>
          </a:p>
          <a:p>
            <a:pPr lvl="1" eaLnBrk="1" hangingPunct="1"/>
            <a:r>
              <a:rPr lang="en-US" altLang="en-US" smtClean="0"/>
              <a:t>Able to modify breath to speak and sing</a:t>
            </a:r>
          </a:p>
          <a:p>
            <a:pPr lvl="1" eaLnBrk="1" hangingPunct="1"/>
            <a:r>
              <a:rPr lang="en-US" altLang="en-US" smtClean="0"/>
              <a:t>Able to hold breath temporarily, but can’t override automatic controls located in medulla oblongata indefinitely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704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1" descr="10_13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"/>
          <a:stretch>
            <a:fillRect/>
          </a:stretch>
        </p:blipFill>
        <p:spPr bwMode="auto">
          <a:xfrm>
            <a:off x="706438" y="136525"/>
            <a:ext cx="7731125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Line 42"/>
          <p:cNvSpPr>
            <a:spLocks noChangeShapeType="1"/>
          </p:cNvSpPr>
          <p:nvPr/>
        </p:nvSpPr>
        <p:spPr bwMode="auto">
          <a:xfrm>
            <a:off x="5330825" y="5489575"/>
            <a:ext cx="18669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Line 43"/>
          <p:cNvSpPr>
            <a:spLocks noChangeShapeType="1"/>
          </p:cNvSpPr>
          <p:nvPr/>
        </p:nvSpPr>
        <p:spPr bwMode="auto">
          <a:xfrm>
            <a:off x="5870575" y="4568825"/>
            <a:ext cx="133032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Line 44"/>
          <p:cNvSpPr>
            <a:spLocks noChangeShapeType="1"/>
          </p:cNvSpPr>
          <p:nvPr/>
        </p:nvSpPr>
        <p:spPr bwMode="auto">
          <a:xfrm flipV="1">
            <a:off x="5943600" y="4575175"/>
            <a:ext cx="758825" cy="330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Freeform 45"/>
          <p:cNvSpPr>
            <a:spLocks/>
          </p:cNvSpPr>
          <p:nvPr/>
        </p:nvSpPr>
        <p:spPr bwMode="auto">
          <a:xfrm>
            <a:off x="2927350" y="3009900"/>
            <a:ext cx="1682750" cy="593725"/>
          </a:xfrm>
          <a:custGeom>
            <a:avLst/>
            <a:gdLst>
              <a:gd name="T0" fmla="*/ 2147483647 w 1062"/>
              <a:gd name="T1" fmla="*/ 0 h 376"/>
              <a:gd name="T2" fmla="*/ 0 w 1062"/>
              <a:gd name="T3" fmla="*/ 2147483647 h 376"/>
              <a:gd name="T4" fmla="*/ 2147483647 w 1062"/>
              <a:gd name="T5" fmla="*/ 2147483647 h 3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2" h="376">
                <a:moveTo>
                  <a:pt x="862" y="0"/>
                </a:moveTo>
                <a:lnTo>
                  <a:pt x="0" y="376"/>
                </a:lnTo>
                <a:lnTo>
                  <a:pt x="1062" y="36"/>
                </a:lnTo>
              </a:path>
            </a:pathLst>
          </a:cu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Line 46"/>
          <p:cNvSpPr>
            <a:spLocks noChangeShapeType="1"/>
          </p:cNvSpPr>
          <p:nvPr/>
        </p:nvSpPr>
        <p:spPr bwMode="auto">
          <a:xfrm>
            <a:off x="2870200" y="3914775"/>
            <a:ext cx="166687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91" name="Freeform 47"/>
          <p:cNvSpPr>
            <a:spLocks/>
          </p:cNvSpPr>
          <p:nvPr/>
        </p:nvSpPr>
        <p:spPr bwMode="auto">
          <a:xfrm>
            <a:off x="3016250" y="1854200"/>
            <a:ext cx="1593850" cy="76200"/>
          </a:xfrm>
          <a:custGeom>
            <a:avLst/>
            <a:gdLst>
              <a:gd name="T0" fmla="*/ 2147483647 w 1004"/>
              <a:gd name="T1" fmla="*/ 0 h 48"/>
              <a:gd name="T2" fmla="*/ 2147483647 w 1004"/>
              <a:gd name="T3" fmla="*/ 2147483647 h 48"/>
              <a:gd name="T4" fmla="*/ 0 w 1004"/>
              <a:gd name="T5" fmla="*/ 2147483647 h 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4" h="48">
                <a:moveTo>
                  <a:pt x="1004" y="0"/>
                </a:moveTo>
                <a:lnTo>
                  <a:pt x="738" y="48"/>
                </a:lnTo>
                <a:lnTo>
                  <a:pt x="0" y="48"/>
                </a:lnTo>
              </a:path>
            </a:pathLst>
          </a:cu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Freeform 48"/>
          <p:cNvSpPr>
            <a:spLocks/>
          </p:cNvSpPr>
          <p:nvPr/>
        </p:nvSpPr>
        <p:spPr bwMode="auto">
          <a:xfrm>
            <a:off x="2914650" y="1095375"/>
            <a:ext cx="1651000" cy="631825"/>
          </a:xfrm>
          <a:custGeom>
            <a:avLst/>
            <a:gdLst>
              <a:gd name="T0" fmla="*/ 0 w 1040"/>
              <a:gd name="T1" fmla="*/ 2147483647 h 398"/>
              <a:gd name="T2" fmla="*/ 2147483647 w 1040"/>
              <a:gd name="T3" fmla="*/ 0 h 398"/>
              <a:gd name="T4" fmla="*/ 2147483647 w 1040"/>
              <a:gd name="T5" fmla="*/ 2147483647 h 3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40" h="398">
                <a:moveTo>
                  <a:pt x="0" y="2"/>
                </a:moveTo>
                <a:lnTo>
                  <a:pt x="96" y="0"/>
                </a:lnTo>
                <a:lnTo>
                  <a:pt x="1040" y="398"/>
                </a:lnTo>
              </a:path>
            </a:pathLst>
          </a:custGeom>
          <a:noFill/>
          <a:ln w="254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Line 49"/>
          <p:cNvSpPr>
            <a:spLocks noChangeShapeType="1"/>
          </p:cNvSpPr>
          <p:nvPr/>
        </p:nvSpPr>
        <p:spPr bwMode="auto">
          <a:xfrm>
            <a:off x="4610100" y="1962150"/>
            <a:ext cx="8001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Line 50"/>
          <p:cNvSpPr>
            <a:spLocks noChangeShapeType="1"/>
          </p:cNvSpPr>
          <p:nvPr/>
        </p:nvSpPr>
        <p:spPr bwMode="auto">
          <a:xfrm>
            <a:off x="4286250" y="476250"/>
            <a:ext cx="151447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Freeform 51"/>
          <p:cNvSpPr>
            <a:spLocks/>
          </p:cNvSpPr>
          <p:nvPr/>
        </p:nvSpPr>
        <p:spPr bwMode="auto">
          <a:xfrm>
            <a:off x="2924175" y="3009900"/>
            <a:ext cx="1682750" cy="593725"/>
          </a:xfrm>
          <a:custGeom>
            <a:avLst/>
            <a:gdLst>
              <a:gd name="T0" fmla="*/ 2147483647 w 1062"/>
              <a:gd name="T1" fmla="*/ 0 h 376"/>
              <a:gd name="T2" fmla="*/ 0 w 1062"/>
              <a:gd name="T3" fmla="*/ 2147483647 h 376"/>
              <a:gd name="T4" fmla="*/ 2147483647 w 1062"/>
              <a:gd name="T5" fmla="*/ 2147483647 h 3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2" h="376">
                <a:moveTo>
                  <a:pt x="862" y="0"/>
                </a:moveTo>
                <a:lnTo>
                  <a:pt x="0" y="376"/>
                </a:lnTo>
                <a:lnTo>
                  <a:pt x="1062" y="36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Line 52"/>
          <p:cNvSpPr>
            <a:spLocks noChangeShapeType="1"/>
          </p:cNvSpPr>
          <p:nvPr/>
        </p:nvSpPr>
        <p:spPr bwMode="auto">
          <a:xfrm>
            <a:off x="2867025" y="3914775"/>
            <a:ext cx="1666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Freeform 53"/>
          <p:cNvSpPr>
            <a:spLocks/>
          </p:cNvSpPr>
          <p:nvPr/>
        </p:nvSpPr>
        <p:spPr bwMode="auto">
          <a:xfrm>
            <a:off x="3013075" y="1854200"/>
            <a:ext cx="1593850" cy="76200"/>
          </a:xfrm>
          <a:custGeom>
            <a:avLst/>
            <a:gdLst>
              <a:gd name="T0" fmla="*/ 2147483647 w 1004"/>
              <a:gd name="T1" fmla="*/ 0 h 48"/>
              <a:gd name="T2" fmla="*/ 2147483647 w 1004"/>
              <a:gd name="T3" fmla="*/ 2147483647 h 48"/>
              <a:gd name="T4" fmla="*/ 0 w 1004"/>
              <a:gd name="T5" fmla="*/ 2147483647 h 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4" h="48">
                <a:moveTo>
                  <a:pt x="1004" y="0"/>
                </a:moveTo>
                <a:lnTo>
                  <a:pt x="738" y="48"/>
                </a:lnTo>
                <a:lnTo>
                  <a:pt x="0" y="4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Freeform 54"/>
          <p:cNvSpPr>
            <a:spLocks/>
          </p:cNvSpPr>
          <p:nvPr/>
        </p:nvSpPr>
        <p:spPr bwMode="auto">
          <a:xfrm>
            <a:off x="2911475" y="1095375"/>
            <a:ext cx="1651000" cy="631825"/>
          </a:xfrm>
          <a:custGeom>
            <a:avLst/>
            <a:gdLst>
              <a:gd name="T0" fmla="*/ 0 w 1040"/>
              <a:gd name="T1" fmla="*/ 2147483647 h 398"/>
              <a:gd name="T2" fmla="*/ 2147483647 w 1040"/>
              <a:gd name="T3" fmla="*/ 0 h 398"/>
              <a:gd name="T4" fmla="*/ 2147483647 w 1040"/>
              <a:gd name="T5" fmla="*/ 2147483647 h 3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40" h="398">
                <a:moveTo>
                  <a:pt x="0" y="2"/>
                </a:moveTo>
                <a:lnTo>
                  <a:pt x="96" y="0"/>
                </a:lnTo>
                <a:lnTo>
                  <a:pt x="1040" y="39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Line 55"/>
          <p:cNvSpPr>
            <a:spLocks noChangeShapeType="1"/>
          </p:cNvSpPr>
          <p:nvPr/>
        </p:nvSpPr>
        <p:spPr bwMode="auto">
          <a:xfrm>
            <a:off x="4606925" y="1962150"/>
            <a:ext cx="800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400" name="Line 56"/>
          <p:cNvSpPr>
            <a:spLocks noChangeShapeType="1"/>
          </p:cNvSpPr>
          <p:nvPr/>
        </p:nvSpPr>
        <p:spPr bwMode="auto">
          <a:xfrm>
            <a:off x="4283075" y="476250"/>
            <a:ext cx="1514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Line 57"/>
          <p:cNvSpPr>
            <a:spLocks noChangeShapeType="1"/>
          </p:cNvSpPr>
          <p:nvPr/>
        </p:nvSpPr>
        <p:spPr bwMode="auto">
          <a:xfrm>
            <a:off x="5327650" y="5489575"/>
            <a:ext cx="1866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Line 58"/>
          <p:cNvSpPr>
            <a:spLocks noChangeShapeType="1"/>
          </p:cNvSpPr>
          <p:nvPr/>
        </p:nvSpPr>
        <p:spPr bwMode="auto">
          <a:xfrm>
            <a:off x="5867400" y="4568825"/>
            <a:ext cx="1330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59"/>
          <p:cNvSpPr>
            <a:spLocks noChangeShapeType="1"/>
          </p:cNvSpPr>
          <p:nvPr/>
        </p:nvSpPr>
        <p:spPr bwMode="auto">
          <a:xfrm flipV="1">
            <a:off x="5940425" y="4568825"/>
            <a:ext cx="774700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Rectangle 60"/>
          <p:cNvSpPr>
            <a:spLocks noChangeArrowheads="1"/>
          </p:cNvSpPr>
          <p:nvPr/>
        </p:nvSpPr>
        <p:spPr bwMode="auto">
          <a:xfrm>
            <a:off x="684213" y="989013"/>
            <a:ext cx="22939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The respiratory center: establishes</a:t>
            </a:r>
          </a:p>
          <a:p>
            <a:pPr>
              <a:lnSpc>
                <a:spcPct val="80000"/>
              </a:lnSpc>
            </a:pPr>
            <a:r>
              <a:rPr lang="en-US" altLang="en-US" sz="1000" b="1"/>
              <a:t>a regular pattern of breathing</a:t>
            </a:r>
          </a:p>
        </p:txBody>
      </p:sp>
      <p:sp>
        <p:nvSpPr>
          <p:cNvPr id="57405" name="Rectangle 61"/>
          <p:cNvSpPr>
            <a:spLocks noChangeArrowheads="1"/>
          </p:cNvSpPr>
          <p:nvPr/>
        </p:nvSpPr>
        <p:spPr bwMode="auto">
          <a:xfrm>
            <a:off x="803275" y="1539875"/>
            <a:ext cx="23161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Receptor cells near the respiratory </a:t>
            </a:r>
          </a:p>
          <a:p>
            <a:pPr>
              <a:lnSpc>
                <a:spcPct val="80000"/>
              </a:lnSpc>
            </a:pPr>
            <a:r>
              <a:rPr lang="en-US" altLang="en-US" sz="1000" b="1"/>
              <a:t>center respond to changes in </a:t>
            </a:r>
          </a:p>
          <a:p>
            <a:pPr>
              <a:lnSpc>
                <a:spcPct val="80000"/>
              </a:lnSpc>
            </a:pPr>
            <a:r>
              <a:rPr lang="en-US" altLang="en-US" sz="1000" b="1"/>
              <a:t>cerebrospinal fluid H</a:t>
            </a:r>
            <a:r>
              <a:rPr lang="en-US" altLang="en-US" sz="1000" b="1" baseline="34000"/>
              <a:t>+</a:t>
            </a:r>
            <a:r>
              <a:rPr lang="en-US" altLang="en-US" sz="1000" b="1"/>
              <a:t> caused by </a:t>
            </a:r>
          </a:p>
          <a:p>
            <a:pPr>
              <a:lnSpc>
                <a:spcPct val="80000"/>
              </a:lnSpc>
            </a:pPr>
            <a:r>
              <a:rPr lang="en-US" altLang="en-US" sz="1000" b="1"/>
              <a:t>increases in arterial CO</a:t>
            </a:r>
            <a:r>
              <a:rPr lang="en-US" altLang="en-US" sz="1000" b="1" baseline="-10000"/>
              <a:t>2</a:t>
            </a:r>
            <a:r>
              <a:rPr lang="en-US" altLang="en-US" sz="1000" b="1"/>
              <a:t>.</a:t>
            </a:r>
          </a:p>
        </p:txBody>
      </p:sp>
      <p:sp>
        <p:nvSpPr>
          <p:cNvPr id="57406" name="Rectangle 62"/>
          <p:cNvSpPr>
            <a:spLocks noChangeArrowheads="1"/>
          </p:cNvSpPr>
          <p:nvPr/>
        </p:nvSpPr>
        <p:spPr bwMode="auto">
          <a:xfrm>
            <a:off x="800100" y="2597150"/>
            <a:ext cx="19700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Receptor cells in the carotid</a:t>
            </a:r>
          </a:p>
          <a:p>
            <a:pPr>
              <a:lnSpc>
                <a:spcPct val="80000"/>
              </a:lnSpc>
            </a:pPr>
            <a:r>
              <a:rPr lang="en-US" altLang="en-US" sz="1000" b="1"/>
              <a:t>and aortic bodies respond to</a:t>
            </a:r>
          </a:p>
          <a:p>
            <a:pPr>
              <a:lnSpc>
                <a:spcPct val="80000"/>
              </a:lnSpc>
            </a:pPr>
            <a:r>
              <a:rPr lang="en-US" altLang="en-US" sz="1000" b="1"/>
              <a:t>large decreases in arterial O</a:t>
            </a:r>
            <a:r>
              <a:rPr lang="en-US" altLang="en-US" sz="1000" b="1" baseline="-10000"/>
              <a:t>2</a:t>
            </a:r>
            <a:r>
              <a:rPr lang="en-US" altLang="en-US" sz="1000" b="1"/>
              <a:t>.</a:t>
            </a:r>
          </a:p>
        </p:txBody>
      </p:sp>
      <p:sp>
        <p:nvSpPr>
          <p:cNvPr id="9240" name="Rectangle 63"/>
          <p:cNvSpPr>
            <a:spLocks noChangeArrowheads="1"/>
          </p:cNvSpPr>
          <p:nvPr/>
        </p:nvSpPr>
        <p:spPr bwMode="auto">
          <a:xfrm>
            <a:off x="1905000" y="3495675"/>
            <a:ext cx="10731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Carotid bodies</a:t>
            </a:r>
          </a:p>
        </p:txBody>
      </p:sp>
      <p:sp>
        <p:nvSpPr>
          <p:cNvPr id="9241" name="Rectangle 64"/>
          <p:cNvSpPr>
            <a:spLocks noChangeArrowheads="1"/>
          </p:cNvSpPr>
          <p:nvPr/>
        </p:nvSpPr>
        <p:spPr bwMode="auto">
          <a:xfrm>
            <a:off x="1905000" y="3810000"/>
            <a:ext cx="9953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Aortic bodies</a:t>
            </a:r>
          </a:p>
        </p:txBody>
      </p:sp>
      <p:sp>
        <p:nvSpPr>
          <p:cNvPr id="9242" name="Rectangle 65"/>
          <p:cNvSpPr>
            <a:spLocks noChangeArrowheads="1"/>
          </p:cNvSpPr>
          <p:nvPr/>
        </p:nvSpPr>
        <p:spPr bwMode="auto">
          <a:xfrm>
            <a:off x="7137400" y="5387975"/>
            <a:ext cx="847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Diaphragm</a:t>
            </a:r>
          </a:p>
        </p:txBody>
      </p:sp>
      <p:sp>
        <p:nvSpPr>
          <p:cNvPr id="9243" name="Rectangle 66"/>
          <p:cNvSpPr>
            <a:spLocks noChangeArrowheads="1"/>
          </p:cNvSpPr>
          <p:nvPr/>
        </p:nvSpPr>
        <p:spPr bwMode="auto">
          <a:xfrm>
            <a:off x="7134225" y="4470400"/>
            <a:ext cx="13700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Intercostal muscles</a:t>
            </a:r>
          </a:p>
        </p:txBody>
      </p:sp>
      <p:sp>
        <p:nvSpPr>
          <p:cNvPr id="9244" name="Rectangle 67"/>
          <p:cNvSpPr>
            <a:spLocks noChangeArrowheads="1"/>
          </p:cNvSpPr>
          <p:nvPr/>
        </p:nvSpPr>
        <p:spPr bwMode="auto">
          <a:xfrm>
            <a:off x="5353050" y="1857375"/>
            <a:ext cx="12985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Medulla oblongata</a:t>
            </a:r>
          </a:p>
        </p:txBody>
      </p:sp>
      <p:sp>
        <p:nvSpPr>
          <p:cNvPr id="57412" name="Rectangle 68"/>
          <p:cNvSpPr>
            <a:spLocks noChangeArrowheads="1"/>
          </p:cNvSpPr>
          <p:nvPr/>
        </p:nvSpPr>
        <p:spPr bwMode="auto">
          <a:xfrm>
            <a:off x="5772150" y="357188"/>
            <a:ext cx="2492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/>
              <a:t>Higher centers in the cortex can exert </a:t>
            </a:r>
          </a:p>
          <a:p>
            <a:pPr>
              <a:lnSpc>
                <a:spcPct val="80000"/>
              </a:lnSpc>
            </a:pPr>
            <a:r>
              <a:rPr lang="en-US" altLang="en-US" sz="1000" b="1"/>
              <a:t>conscious control over respiration.</a:t>
            </a:r>
          </a:p>
        </p:txBody>
      </p:sp>
      <p:sp>
        <p:nvSpPr>
          <p:cNvPr id="9246" name="Oval 69"/>
          <p:cNvSpPr>
            <a:spLocks noChangeArrowheads="1"/>
          </p:cNvSpPr>
          <p:nvPr/>
        </p:nvSpPr>
        <p:spPr bwMode="auto">
          <a:xfrm>
            <a:off x="771525" y="1441450"/>
            <a:ext cx="136525" cy="136525"/>
          </a:xfrm>
          <a:prstGeom prst="ellipse">
            <a:avLst/>
          </a:prstGeom>
          <a:solidFill>
            <a:srgbClr val="943D3E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414" name="Rectangle 70"/>
          <p:cNvSpPr>
            <a:spLocks noChangeArrowheads="1"/>
          </p:cNvSpPr>
          <p:nvPr/>
        </p:nvSpPr>
        <p:spPr bwMode="auto">
          <a:xfrm>
            <a:off x="708025" y="1412875"/>
            <a:ext cx="254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248" name="Oval 71"/>
          <p:cNvSpPr>
            <a:spLocks noChangeArrowheads="1"/>
          </p:cNvSpPr>
          <p:nvPr/>
        </p:nvSpPr>
        <p:spPr bwMode="auto">
          <a:xfrm>
            <a:off x="771525" y="2500313"/>
            <a:ext cx="136525" cy="136525"/>
          </a:xfrm>
          <a:prstGeom prst="ellipse">
            <a:avLst/>
          </a:prstGeom>
          <a:solidFill>
            <a:srgbClr val="943D3E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/>
            <a:endParaRPr lang="en-US" altLang="en-US" sz="2400" b="1">
              <a:solidFill>
                <a:schemeClr val="bg1"/>
              </a:solidFill>
            </a:endParaRPr>
          </a:p>
        </p:txBody>
      </p:sp>
      <p:sp>
        <p:nvSpPr>
          <p:cNvPr id="57416" name="Rectangle 72"/>
          <p:cNvSpPr>
            <a:spLocks noChangeArrowheads="1"/>
          </p:cNvSpPr>
          <p:nvPr/>
        </p:nvSpPr>
        <p:spPr bwMode="auto">
          <a:xfrm>
            <a:off x="711200" y="2471738"/>
            <a:ext cx="2540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50" name="Oval 73"/>
          <p:cNvSpPr>
            <a:spLocks noChangeArrowheads="1"/>
          </p:cNvSpPr>
          <p:nvPr/>
        </p:nvSpPr>
        <p:spPr bwMode="auto">
          <a:xfrm>
            <a:off x="5730875" y="247650"/>
            <a:ext cx="136525" cy="136525"/>
          </a:xfrm>
          <a:prstGeom prst="ellipse">
            <a:avLst/>
          </a:prstGeom>
          <a:solidFill>
            <a:srgbClr val="943D3E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/>
            <a:endParaRPr lang="en-US" altLang="en-US" sz="2400" b="1">
              <a:solidFill>
                <a:schemeClr val="bg1"/>
              </a:solidFill>
            </a:endParaRPr>
          </a:p>
        </p:txBody>
      </p:sp>
      <p:sp>
        <p:nvSpPr>
          <p:cNvPr id="57418" name="Rectangle 74"/>
          <p:cNvSpPr>
            <a:spLocks noChangeArrowheads="1"/>
          </p:cNvSpPr>
          <p:nvPr/>
        </p:nvSpPr>
        <p:spPr bwMode="auto">
          <a:xfrm>
            <a:off x="5670550" y="219075"/>
            <a:ext cx="254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000" b="1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88"/>
    </mc:Choice>
    <mc:Fallback xmlns="">
      <p:transition spd="slow" advTm="52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7391" grpId="0" animBg="1"/>
      <p:bldP spid="57400" grpId="0" animBg="1"/>
      <p:bldP spid="57405" grpId="0"/>
      <p:bldP spid="57406" grpId="0"/>
      <p:bldP spid="57412" grpId="0"/>
      <p:bldP spid="57414" grpId="0"/>
      <p:bldP spid="57416" grpId="0"/>
      <p:bldP spid="574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5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15.9|11.7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7154</TotalTime>
  <Words>254</Words>
  <Application>Microsoft Office PowerPoint</Application>
  <PresentationFormat>On-screen Show (4:3)</PresentationFormat>
  <Paragraphs>42</Paragraphs>
  <Slides>5</Slides>
  <Notes>5</Notes>
  <HiddenSlides>0</HiddenSlides>
  <MMClips>5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Johnson_6e_PPT_template-orig</vt:lpstr>
      <vt:lpstr>Johnson_6e_PPT_template_2line</vt:lpstr>
      <vt:lpstr>Johnson_6e_PPT_template_1line</vt:lpstr>
      <vt:lpstr>The Nervous System Regulates Breathing</vt:lpstr>
      <vt:lpstr>Chemical Receptors Monitor  CO2, H+, and O2 levels </vt:lpstr>
      <vt:lpstr>Chemical Receptors Monitor  CO2, H+, and O2 levels </vt:lpstr>
      <vt:lpstr>We Can Exert Some Conscious Control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432</cp:revision>
  <cp:lastPrinted>2002-04-29T18:54:29Z</cp:lastPrinted>
  <dcterms:created xsi:type="dcterms:W3CDTF">2000-12-11T01:39:32Z</dcterms:created>
  <dcterms:modified xsi:type="dcterms:W3CDTF">2016-08-30T20:53:15Z</dcterms:modified>
</cp:coreProperties>
</file>