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  <p:sldMasterId id="2147483661" r:id="rId2"/>
    <p:sldMasterId id="2147483662" r:id="rId3"/>
    <p:sldMasterId id="2147483663" r:id="rId4"/>
  </p:sldMasterIdLst>
  <p:notesMasterIdLst>
    <p:notesMasterId r:id="rId12"/>
  </p:notesMasterIdLst>
  <p:handoutMasterIdLst>
    <p:handoutMasterId r:id="rId13"/>
  </p:handoutMasterIdLst>
  <p:sldIdLst>
    <p:sldId id="402" r:id="rId5"/>
    <p:sldId id="403" r:id="rId6"/>
    <p:sldId id="404" r:id="rId7"/>
    <p:sldId id="405" r:id="rId8"/>
    <p:sldId id="406" r:id="rId9"/>
    <p:sldId id="407" r:id="rId10"/>
    <p:sldId id="408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8">
          <p15:clr>
            <a:srgbClr val="A4A3A4"/>
          </p15:clr>
        </p15:guide>
        <p15:guide id="2" orient="horz" pos="297">
          <p15:clr>
            <a:srgbClr val="A4A3A4"/>
          </p15:clr>
        </p15:guide>
        <p15:guide id="3" orient="horz" pos="955">
          <p15:clr>
            <a:srgbClr val="A4A3A4"/>
          </p15:clr>
        </p15:guide>
        <p15:guide id="4" pos="2880">
          <p15:clr>
            <a:srgbClr val="A4A3A4"/>
          </p15:clr>
        </p15:guide>
        <p15:guide id="5" pos="315">
          <p15:clr>
            <a:srgbClr val="A4A3A4"/>
          </p15:clr>
        </p15:guide>
        <p15:guide id="6" pos="693">
          <p15:clr>
            <a:srgbClr val="A4A3A4"/>
          </p15:clr>
        </p15:guide>
        <p15:guide id="7" pos="24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05" autoAdjust="0"/>
    <p:restoredTop sz="88227" autoAdjust="0"/>
  </p:normalViewPr>
  <p:slideViewPr>
    <p:cSldViewPr snapToGrid="0">
      <p:cViewPr varScale="1">
        <p:scale>
          <a:sx n="130" d="100"/>
          <a:sy n="130" d="100"/>
        </p:scale>
        <p:origin x="1230" y="126"/>
      </p:cViewPr>
      <p:guideLst>
        <p:guide orient="horz" pos="4128"/>
        <p:guide orient="horz" pos="297"/>
        <p:guide orient="horz" pos="955"/>
        <p:guide pos="2880"/>
        <p:guide pos="315"/>
        <p:guide pos="693"/>
        <p:guide pos="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4BF48057-AD54-4E7D-9342-D86FF6705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47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A904468-31FA-4634-A141-6A8BA0BE9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403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C902195E-1B15-44EA-B114-0275A1248A0E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455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385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2609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84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4432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901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1563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460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7349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179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321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32427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533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8364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0169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210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0742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194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00984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4690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2506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40336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147715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88406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3407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04475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2367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1653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75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95195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00490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14126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13541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3712" y="96996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>
              <a:latin typeface="Arial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0" y="390525"/>
            <a:ext cx="4572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1752600"/>
            <a:ext cx="4572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69471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8339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99627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5900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15429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02476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7216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7219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4370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70713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728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5095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z="3500"/>
              <a:t>Gas Exchange and Transport Occur Passively: Partial Pressure</a:t>
            </a:r>
          </a:p>
        </p:txBody>
      </p:sp>
      <p:sp>
        <p:nvSpPr>
          <p:cNvPr id="4198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646238"/>
            <a:ext cx="8447087" cy="4730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/>
              <a:t>Partial Pressure</a:t>
            </a:r>
            <a:r>
              <a:rPr lang="en-US" altLang="en-US"/>
              <a:t>: The pressure exerted by one particular gas in a mixture of gases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Partial pressure of a gas is proportional to its percentage of the total gas composition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 b="1"/>
              <a:t>A gas always diffuses down its partial pressure gradient, from higher to lower partial pressure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97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External Respiration: Exchange of Gases Between Air and Blood (in lungs)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4294967295"/>
          </p:nvPr>
        </p:nvSpPr>
        <p:spPr>
          <a:xfrm>
            <a:off x="388938" y="1593850"/>
            <a:ext cx="8121650" cy="4030663"/>
          </a:xfrm>
        </p:spPr>
        <p:txBody>
          <a:bodyPr/>
          <a:lstStyle/>
          <a:p>
            <a:pPr eaLnBrk="1" hangingPunct="1"/>
            <a:r>
              <a:rPr lang="en-US" altLang="en-US" sz="3000"/>
              <a:t>O</a:t>
            </a:r>
            <a:r>
              <a:rPr lang="en-US" altLang="en-US" sz="3000" baseline="-25000"/>
              <a:t>2</a:t>
            </a:r>
            <a:r>
              <a:rPr lang="en-US" altLang="en-US" sz="3000"/>
              <a:t> diffuses from alveoli (P</a:t>
            </a:r>
            <a:r>
              <a:rPr lang="en-US" altLang="en-US" sz="3000" baseline="-25000"/>
              <a:t>O2</a:t>
            </a:r>
            <a:r>
              <a:rPr lang="en-US" altLang="en-US" sz="3000"/>
              <a:t>: 104 mmHg) into blood (P</a:t>
            </a:r>
            <a:r>
              <a:rPr lang="en-US" altLang="en-US" sz="3000" baseline="-25000"/>
              <a:t>O2</a:t>
            </a:r>
            <a:r>
              <a:rPr lang="en-US" altLang="en-US" sz="3000"/>
              <a:t>: 40 mmHg), down its partial pressure gradient</a:t>
            </a:r>
            <a:br>
              <a:rPr lang="en-US" altLang="en-US" sz="3000"/>
            </a:br>
            <a:endParaRPr lang="en-US" altLang="en-US" sz="3000"/>
          </a:p>
          <a:p>
            <a:pPr eaLnBrk="1" hangingPunct="1"/>
            <a:r>
              <a:rPr lang="en-US" altLang="en-US" sz="3000"/>
              <a:t>CO</a:t>
            </a:r>
            <a:r>
              <a:rPr lang="en-US" altLang="en-US" sz="3000" baseline="-25000"/>
              <a:t>2</a:t>
            </a:r>
            <a:r>
              <a:rPr lang="en-US" altLang="en-US" sz="3000"/>
              <a:t> diffuses from blood (P</a:t>
            </a:r>
            <a:r>
              <a:rPr lang="en-US" altLang="en-US" sz="3000" baseline="-25000"/>
              <a:t>CO2</a:t>
            </a:r>
            <a:r>
              <a:rPr lang="en-US" altLang="en-US" sz="3000"/>
              <a:t>: 46 mmHg) into alveoli (P</a:t>
            </a:r>
            <a:r>
              <a:rPr lang="en-US" altLang="en-US" sz="3000" baseline="-25000"/>
              <a:t>CO2</a:t>
            </a:r>
            <a:r>
              <a:rPr lang="en-US" altLang="en-US" sz="3000"/>
              <a:t>: 40 mmHg), down its partial pressure gradient</a:t>
            </a:r>
          </a:p>
          <a:p>
            <a:pPr eaLnBrk="1" hangingPunct="1"/>
            <a:endParaRPr lang="en-US" altLang="en-US" sz="3000"/>
          </a:p>
          <a:p>
            <a:pPr eaLnBrk="1" hangingPunct="1"/>
            <a:endParaRPr lang="en-US" altLang="en-US" sz="30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22"/>
    </mc:Choice>
    <mc:Fallback xmlns="">
      <p:transition spd="slow" advTm="51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Internal Respiration: The Exchange of Gases with Tissue Fluids (in body tissues)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4294967295"/>
          </p:nvPr>
        </p:nvSpPr>
        <p:spPr>
          <a:xfrm>
            <a:off x="388938" y="1795463"/>
            <a:ext cx="8305800" cy="4300537"/>
          </a:xfrm>
        </p:spPr>
        <p:txBody>
          <a:bodyPr/>
          <a:lstStyle/>
          <a:p>
            <a:pPr eaLnBrk="1" hangingPunct="1"/>
            <a:r>
              <a:rPr lang="en-US" altLang="en-US"/>
              <a:t>O</a:t>
            </a:r>
            <a:r>
              <a:rPr lang="en-US" altLang="en-US" baseline="-25000"/>
              <a:t>2</a:t>
            </a:r>
            <a:r>
              <a:rPr lang="en-US" altLang="en-US"/>
              <a:t> diffuses down its pressure gradient from capillaries to interstitial fluid and then to cells </a:t>
            </a:r>
          </a:p>
          <a:p>
            <a:pPr eaLnBrk="1" hangingPunct="1"/>
            <a:r>
              <a:rPr lang="en-US" altLang="en-US"/>
              <a:t>CO</a:t>
            </a:r>
            <a:r>
              <a:rPr lang="en-US" altLang="en-US" baseline="-25000"/>
              <a:t>2</a:t>
            </a:r>
            <a:r>
              <a:rPr lang="en-US" altLang="en-US"/>
              <a:t> diffuses down its pressure gradient from cells to interstitial fluid to capillaries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48"/>
    </mc:Choice>
    <mc:Fallback xmlns="">
      <p:transition spd="slow" advTm="63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8" descr="10_11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2"/>
          <a:stretch>
            <a:fillRect/>
          </a:stretch>
        </p:blipFill>
        <p:spPr bwMode="auto">
          <a:xfrm>
            <a:off x="1511300" y="136525"/>
            <a:ext cx="61214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39"/>
          <p:cNvSpPr>
            <a:spLocks noChangeArrowheads="1"/>
          </p:cNvSpPr>
          <p:nvPr/>
        </p:nvSpPr>
        <p:spPr bwMode="auto">
          <a:xfrm>
            <a:off x="1485900" y="546100"/>
            <a:ext cx="712788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14300" indent="-1143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/>
            </a:pPr>
            <a:r>
              <a:rPr lang="en-US" altLang="en-US" sz="700" b="1"/>
              <a:t>Breathing</a:t>
            </a:r>
          </a:p>
        </p:txBody>
      </p:sp>
      <p:sp>
        <p:nvSpPr>
          <p:cNvPr id="9220" name="Rectangle 40"/>
          <p:cNvSpPr>
            <a:spLocks noChangeArrowheads="1"/>
          </p:cNvSpPr>
          <p:nvPr/>
        </p:nvSpPr>
        <p:spPr bwMode="auto">
          <a:xfrm>
            <a:off x="1485900" y="1752600"/>
            <a:ext cx="7572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14300" indent="-1143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 startAt="2"/>
            </a:pPr>
            <a:r>
              <a:rPr lang="en-US" altLang="en-US" sz="700" b="1"/>
              <a:t>Pulmonary</a:t>
            </a:r>
          </a:p>
          <a:p>
            <a:r>
              <a:rPr lang="en-US" altLang="en-US" sz="700" b="1"/>
              <a:t>	circulation</a:t>
            </a:r>
          </a:p>
        </p:txBody>
      </p:sp>
      <p:sp>
        <p:nvSpPr>
          <p:cNvPr id="9221" name="Rectangle 41"/>
          <p:cNvSpPr>
            <a:spLocks noChangeArrowheads="1"/>
          </p:cNvSpPr>
          <p:nvPr/>
        </p:nvSpPr>
        <p:spPr bwMode="auto">
          <a:xfrm>
            <a:off x="1466850" y="3460750"/>
            <a:ext cx="712788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14300" indent="-1143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 startAt="3"/>
            </a:pPr>
            <a:r>
              <a:rPr lang="en-US" altLang="en-US" sz="700" b="1"/>
              <a:t>Transport</a:t>
            </a:r>
          </a:p>
        </p:txBody>
      </p:sp>
      <p:sp>
        <p:nvSpPr>
          <p:cNvPr id="9222" name="Rectangle 42"/>
          <p:cNvSpPr>
            <a:spLocks noChangeArrowheads="1"/>
          </p:cNvSpPr>
          <p:nvPr/>
        </p:nvSpPr>
        <p:spPr bwMode="auto">
          <a:xfrm>
            <a:off x="1485900" y="5307013"/>
            <a:ext cx="773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14300" indent="-1143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buFont typeface="Arial" charset="0"/>
              <a:buAutoNum type="alphaLcParenR" startAt="4"/>
            </a:pPr>
            <a:r>
              <a:rPr lang="en-US" altLang="en-US" sz="700" b="1"/>
              <a:t>Systemic </a:t>
            </a:r>
          </a:p>
          <a:p>
            <a:r>
              <a:rPr lang="en-US" altLang="en-US" sz="700" b="1"/>
              <a:t>	circulation </a:t>
            </a:r>
          </a:p>
        </p:txBody>
      </p:sp>
      <p:sp>
        <p:nvSpPr>
          <p:cNvPr id="9223" name="Rectangle 43"/>
          <p:cNvSpPr>
            <a:spLocks noChangeArrowheads="1"/>
          </p:cNvSpPr>
          <p:nvPr/>
        </p:nvSpPr>
        <p:spPr bwMode="auto">
          <a:xfrm>
            <a:off x="2976563" y="3889375"/>
            <a:ext cx="82708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700" b="1"/>
              <a:t>Systemic veins</a:t>
            </a:r>
          </a:p>
          <a:p>
            <a:pPr>
              <a:lnSpc>
                <a:spcPct val="110000"/>
              </a:lnSpc>
            </a:pPr>
            <a:r>
              <a:rPr lang="en-US" altLang="en-US" sz="700" b="1"/>
              <a:t>and pulmonary</a:t>
            </a:r>
          </a:p>
          <a:p>
            <a:pPr>
              <a:lnSpc>
                <a:spcPct val="110000"/>
              </a:lnSpc>
            </a:pPr>
            <a:r>
              <a:rPr lang="en-US" altLang="en-US" sz="700" b="1"/>
              <a:t>artery</a:t>
            </a:r>
          </a:p>
        </p:txBody>
      </p:sp>
      <p:sp>
        <p:nvSpPr>
          <p:cNvPr id="9224" name="Rectangle 44"/>
          <p:cNvSpPr>
            <a:spLocks noChangeArrowheads="1"/>
          </p:cNvSpPr>
          <p:nvPr/>
        </p:nvSpPr>
        <p:spPr bwMode="auto">
          <a:xfrm>
            <a:off x="2352675" y="5402263"/>
            <a:ext cx="930275" cy="3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700" b="1"/>
              <a:t>Interstitial fluid</a:t>
            </a:r>
          </a:p>
          <a:p>
            <a:pPr>
              <a:lnSpc>
                <a:spcPct val="110000"/>
              </a:lnSpc>
            </a:pPr>
            <a:r>
              <a:rPr lang="en-US" altLang="en-US" sz="700" b="1"/>
              <a:t>surrounding cells</a:t>
            </a:r>
          </a:p>
        </p:txBody>
      </p:sp>
      <p:sp>
        <p:nvSpPr>
          <p:cNvPr id="9225" name="Rectangle 45"/>
          <p:cNvSpPr>
            <a:spLocks noChangeArrowheads="1"/>
          </p:cNvSpPr>
          <p:nvPr/>
        </p:nvSpPr>
        <p:spPr bwMode="auto">
          <a:xfrm>
            <a:off x="3114675" y="2111375"/>
            <a:ext cx="619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Lung </a:t>
            </a:r>
          </a:p>
          <a:p>
            <a:r>
              <a:rPr lang="en-US" altLang="en-US" sz="700" b="1"/>
              <a:t>capillaries</a:t>
            </a:r>
          </a:p>
        </p:txBody>
      </p:sp>
      <p:sp>
        <p:nvSpPr>
          <p:cNvPr id="9226" name="Rectangle 46"/>
          <p:cNvSpPr>
            <a:spLocks noChangeArrowheads="1"/>
          </p:cNvSpPr>
          <p:nvPr/>
        </p:nvSpPr>
        <p:spPr bwMode="auto">
          <a:xfrm>
            <a:off x="2424113" y="169863"/>
            <a:ext cx="801687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Dry inhaled air</a:t>
            </a:r>
          </a:p>
        </p:txBody>
      </p:sp>
      <p:sp>
        <p:nvSpPr>
          <p:cNvPr id="9227" name="Rectangle 47"/>
          <p:cNvSpPr>
            <a:spLocks noChangeArrowheads="1"/>
          </p:cNvSpPr>
          <p:nvPr/>
        </p:nvSpPr>
        <p:spPr bwMode="auto">
          <a:xfrm>
            <a:off x="4184650" y="174625"/>
            <a:ext cx="90487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Moist exhaled air</a:t>
            </a:r>
          </a:p>
        </p:txBody>
      </p:sp>
      <p:sp>
        <p:nvSpPr>
          <p:cNvPr id="9228" name="Rectangle 48"/>
          <p:cNvSpPr>
            <a:spLocks noChangeArrowheads="1"/>
          </p:cNvSpPr>
          <p:nvPr/>
        </p:nvSpPr>
        <p:spPr bwMode="auto">
          <a:xfrm>
            <a:off x="4676775" y="1487488"/>
            <a:ext cx="668338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Alveolar air</a:t>
            </a:r>
          </a:p>
        </p:txBody>
      </p:sp>
      <p:sp>
        <p:nvSpPr>
          <p:cNvPr id="9229" name="Rectangle 49"/>
          <p:cNvSpPr>
            <a:spLocks noChangeArrowheads="1"/>
          </p:cNvSpPr>
          <p:nvPr/>
        </p:nvSpPr>
        <p:spPr bwMode="auto">
          <a:xfrm>
            <a:off x="4667250" y="3330575"/>
            <a:ext cx="8461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Pulmonary vein</a:t>
            </a:r>
          </a:p>
          <a:p>
            <a:r>
              <a:rPr lang="en-US" altLang="en-US" sz="700" b="1"/>
              <a:t>and aorta</a:t>
            </a:r>
          </a:p>
        </p:txBody>
      </p:sp>
      <p:sp>
        <p:nvSpPr>
          <p:cNvPr id="9230" name="Rectangle 50"/>
          <p:cNvSpPr>
            <a:spLocks noChangeArrowheads="1"/>
          </p:cNvSpPr>
          <p:nvPr/>
        </p:nvSpPr>
        <p:spPr bwMode="auto">
          <a:xfrm>
            <a:off x="7105650" y="2716213"/>
            <a:ext cx="560388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Capillary</a:t>
            </a:r>
          </a:p>
        </p:txBody>
      </p:sp>
      <p:sp>
        <p:nvSpPr>
          <p:cNvPr id="9231" name="Rectangle 51"/>
          <p:cNvSpPr>
            <a:spLocks noChangeArrowheads="1"/>
          </p:cNvSpPr>
          <p:nvPr/>
        </p:nvSpPr>
        <p:spPr bwMode="auto">
          <a:xfrm>
            <a:off x="6167438" y="2921000"/>
            <a:ext cx="101917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External respiration</a:t>
            </a:r>
          </a:p>
        </p:txBody>
      </p:sp>
      <p:sp>
        <p:nvSpPr>
          <p:cNvPr id="9232" name="Rectangle 52"/>
          <p:cNvSpPr>
            <a:spLocks noChangeArrowheads="1"/>
          </p:cNvSpPr>
          <p:nvPr/>
        </p:nvSpPr>
        <p:spPr bwMode="auto">
          <a:xfrm>
            <a:off x="6767513" y="2420938"/>
            <a:ext cx="331787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100</a:t>
            </a:r>
          </a:p>
        </p:txBody>
      </p:sp>
      <p:sp>
        <p:nvSpPr>
          <p:cNvPr id="9233" name="Rectangle 53"/>
          <p:cNvSpPr>
            <a:spLocks noChangeArrowheads="1"/>
          </p:cNvSpPr>
          <p:nvPr/>
        </p:nvSpPr>
        <p:spPr bwMode="auto">
          <a:xfrm>
            <a:off x="6324600" y="2490788"/>
            <a:ext cx="282575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46</a:t>
            </a:r>
          </a:p>
        </p:txBody>
      </p:sp>
      <p:sp>
        <p:nvSpPr>
          <p:cNvPr id="9234" name="Rectangle 54"/>
          <p:cNvSpPr>
            <a:spLocks noChangeArrowheads="1"/>
          </p:cNvSpPr>
          <p:nvPr/>
        </p:nvSpPr>
        <p:spPr bwMode="auto">
          <a:xfrm>
            <a:off x="6391275" y="1768475"/>
            <a:ext cx="28257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40</a:t>
            </a:r>
          </a:p>
        </p:txBody>
      </p:sp>
      <p:sp>
        <p:nvSpPr>
          <p:cNvPr id="9235" name="Rectangle 55"/>
          <p:cNvSpPr>
            <a:spLocks noChangeArrowheads="1"/>
          </p:cNvSpPr>
          <p:nvPr/>
        </p:nvSpPr>
        <p:spPr bwMode="auto">
          <a:xfrm>
            <a:off x="6672263" y="1730375"/>
            <a:ext cx="331787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104</a:t>
            </a:r>
          </a:p>
        </p:txBody>
      </p:sp>
      <p:sp>
        <p:nvSpPr>
          <p:cNvPr id="9236" name="Rectangle 56"/>
          <p:cNvSpPr>
            <a:spLocks noChangeArrowheads="1"/>
          </p:cNvSpPr>
          <p:nvPr/>
        </p:nvSpPr>
        <p:spPr bwMode="auto">
          <a:xfrm>
            <a:off x="6353175" y="1539875"/>
            <a:ext cx="554038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Alveolus</a:t>
            </a:r>
          </a:p>
        </p:txBody>
      </p:sp>
      <p:sp>
        <p:nvSpPr>
          <p:cNvPr id="9237" name="Rectangle 57"/>
          <p:cNvSpPr>
            <a:spLocks noChangeArrowheads="1"/>
          </p:cNvSpPr>
          <p:nvPr/>
        </p:nvSpPr>
        <p:spPr bwMode="auto">
          <a:xfrm>
            <a:off x="6134100" y="4154488"/>
            <a:ext cx="989013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Internal respiration</a:t>
            </a:r>
          </a:p>
        </p:txBody>
      </p:sp>
      <p:sp>
        <p:nvSpPr>
          <p:cNvPr id="9238" name="Rectangle 58"/>
          <p:cNvSpPr>
            <a:spLocks noChangeArrowheads="1"/>
          </p:cNvSpPr>
          <p:nvPr/>
        </p:nvSpPr>
        <p:spPr bwMode="auto">
          <a:xfrm>
            <a:off x="5800725" y="6402388"/>
            <a:ext cx="836613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Cells of tissues</a:t>
            </a:r>
          </a:p>
        </p:txBody>
      </p:sp>
      <p:sp>
        <p:nvSpPr>
          <p:cNvPr id="9239" name="Rectangle 59"/>
          <p:cNvSpPr>
            <a:spLocks noChangeArrowheads="1"/>
          </p:cNvSpPr>
          <p:nvPr/>
        </p:nvSpPr>
        <p:spPr bwMode="auto">
          <a:xfrm>
            <a:off x="3467100" y="5646738"/>
            <a:ext cx="107315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700" b="1"/>
              <a:t>Capillary networks </a:t>
            </a:r>
          </a:p>
          <a:p>
            <a:pPr>
              <a:lnSpc>
                <a:spcPct val="110000"/>
              </a:lnSpc>
            </a:pPr>
            <a:r>
              <a:rPr lang="en-US" altLang="en-US" sz="700" b="1"/>
              <a:t>in head, limbs, torso,</a:t>
            </a:r>
          </a:p>
          <a:p>
            <a:pPr>
              <a:lnSpc>
                <a:spcPct val="110000"/>
              </a:lnSpc>
            </a:pPr>
            <a:r>
              <a:rPr lang="en-US" altLang="en-US" sz="700" b="1"/>
              <a:t>and internal organs</a:t>
            </a:r>
          </a:p>
        </p:txBody>
      </p:sp>
      <p:sp>
        <p:nvSpPr>
          <p:cNvPr id="9240" name="Freeform 60"/>
          <p:cNvSpPr>
            <a:spLocks/>
          </p:cNvSpPr>
          <p:nvPr/>
        </p:nvSpPr>
        <p:spPr bwMode="auto">
          <a:xfrm>
            <a:off x="6105525" y="6264275"/>
            <a:ext cx="231775" cy="152400"/>
          </a:xfrm>
          <a:custGeom>
            <a:avLst/>
            <a:gdLst>
              <a:gd name="T0" fmla="*/ 0 w 146"/>
              <a:gd name="T1" fmla="*/ 2147483647 h 96"/>
              <a:gd name="T2" fmla="*/ 2147483647 w 146"/>
              <a:gd name="T3" fmla="*/ 2147483647 h 96"/>
              <a:gd name="T4" fmla="*/ 2147483647 w 146"/>
              <a:gd name="T5" fmla="*/ 0 h 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6" h="96">
                <a:moveTo>
                  <a:pt x="0" y="2"/>
                </a:moveTo>
                <a:lnTo>
                  <a:pt x="86" y="96"/>
                </a:lnTo>
                <a:lnTo>
                  <a:pt x="146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Rectangle 61"/>
          <p:cNvSpPr>
            <a:spLocks noChangeArrowheads="1"/>
          </p:cNvSpPr>
          <p:nvPr/>
        </p:nvSpPr>
        <p:spPr bwMode="auto">
          <a:xfrm>
            <a:off x="5997575" y="4705350"/>
            <a:ext cx="282575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46</a:t>
            </a:r>
          </a:p>
        </p:txBody>
      </p:sp>
      <p:sp>
        <p:nvSpPr>
          <p:cNvPr id="9242" name="Rectangle 62"/>
          <p:cNvSpPr>
            <a:spLocks noChangeArrowheads="1"/>
          </p:cNvSpPr>
          <p:nvPr/>
        </p:nvSpPr>
        <p:spPr bwMode="auto">
          <a:xfrm>
            <a:off x="6929438" y="4916488"/>
            <a:ext cx="334962" cy="19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&lt;40</a:t>
            </a:r>
          </a:p>
        </p:txBody>
      </p:sp>
      <p:sp>
        <p:nvSpPr>
          <p:cNvPr id="9243" name="Rectangle 63"/>
          <p:cNvSpPr>
            <a:spLocks noChangeArrowheads="1"/>
          </p:cNvSpPr>
          <p:nvPr/>
        </p:nvSpPr>
        <p:spPr bwMode="auto">
          <a:xfrm>
            <a:off x="6292850" y="4978400"/>
            <a:ext cx="334963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&gt;46</a:t>
            </a:r>
          </a:p>
        </p:txBody>
      </p:sp>
      <p:sp>
        <p:nvSpPr>
          <p:cNvPr id="9244" name="Rectangle 64"/>
          <p:cNvSpPr>
            <a:spLocks noChangeArrowheads="1"/>
          </p:cNvSpPr>
          <p:nvPr/>
        </p:nvSpPr>
        <p:spPr bwMode="auto">
          <a:xfrm>
            <a:off x="7245350" y="4438650"/>
            <a:ext cx="331788" cy="198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700" b="1"/>
              <a:t>100</a:t>
            </a:r>
          </a:p>
        </p:txBody>
      </p:sp>
      <p:sp>
        <p:nvSpPr>
          <p:cNvPr id="9245" name="Line 65"/>
          <p:cNvSpPr>
            <a:spLocks noChangeShapeType="1"/>
          </p:cNvSpPr>
          <p:nvPr/>
        </p:nvSpPr>
        <p:spPr bwMode="auto">
          <a:xfrm>
            <a:off x="6905625" y="2714625"/>
            <a:ext cx="280988" cy="77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AutoShape 66"/>
          <p:cNvSpPr>
            <a:spLocks/>
          </p:cNvSpPr>
          <p:nvPr/>
        </p:nvSpPr>
        <p:spPr bwMode="auto">
          <a:xfrm>
            <a:off x="2314575" y="185738"/>
            <a:ext cx="85725" cy="906462"/>
          </a:xfrm>
          <a:prstGeom prst="leftBracket">
            <a:avLst>
              <a:gd name="adj" fmla="val 7406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47" name="AutoShape 67"/>
          <p:cNvSpPr>
            <a:spLocks/>
          </p:cNvSpPr>
          <p:nvPr/>
        </p:nvSpPr>
        <p:spPr bwMode="auto">
          <a:xfrm>
            <a:off x="2314575" y="1146175"/>
            <a:ext cx="93663" cy="1390650"/>
          </a:xfrm>
          <a:prstGeom prst="leftBracket">
            <a:avLst>
              <a:gd name="adj" fmla="val 58015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48" name="AutoShape 68"/>
          <p:cNvSpPr>
            <a:spLocks/>
          </p:cNvSpPr>
          <p:nvPr/>
        </p:nvSpPr>
        <p:spPr bwMode="auto">
          <a:xfrm>
            <a:off x="2314575" y="2576513"/>
            <a:ext cx="93663" cy="1954212"/>
          </a:xfrm>
          <a:prstGeom prst="leftBracket">
            <a:avLst>
              <a:gd name="adj" fmla="val 55928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49" name="AutoShape 69"/>
          <p:cNvSpPr>
            <a:spLocks/>
          </p:cNvSpPr>
          <p:nvPr/>
        </p:nvSpPr>
        <p:spPr bwMode="auto">
          <a:xfrm>
            <a:off x="2314575" y="4578350"/>
            <a:ext cx="93663" cy="1746250"/>
          </a:xfrm>
          <a:prstGeom prst="leftBracket">
            <a:avLst>
              <a:gd name="adj" fmla="val 44107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573"/>
    </mc:Choice>
    <mc:Fallback xmlns="">
      <p:transition spd="slow" advTm="705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Hemoglobin Transports Most O</a:t>
            </a:r>
            <a:r>
              <a:rPr lang="en-US" altLang="en-US" baseline="-25000"/>
              <a:t>2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4294967295"/>
          </p:nvPr>
        </p:nvSpPr>
        <p:spPr>
          <a:xfrm>
            <a:off x="388938" y="1143000"/>
            <a:ext cx="8305800" cy="4495800"/>
          </a:xfrm>
        </p:spPr>
        <p:txBody>
          <a:bodyPr/>
          <a:lstStyle/>
          <a:p>
            <a:pPr eaLnBrk="1" hangingPunct="1"/>
            <a:r>
              <a:rPr lang="en-US" altLang="en-US"/>
              <a:t>98% of O</a:t>
            </a:r>
            <a:r>
              <a:rPr lang="en-US" altLang="en-US" baseline="-25000"/>
              <a:t>2</a:t>
            </a:r>
            <a:r>
              <a:rPr lang="en-US" altLang="en-US"/>
              <a:t> in blood is carried bound to hemoglobin molecules in red blood cells</a:t>
            </a:r>
          </a:p>
          <a:p>
            <a:pPr eaLnBrk="1" hangingPunct="1">
              <a:buFontTx/>
              <a:buNone/>
            </a:pPr>
            <a:r>
              <a:rPr lang="en-US" altLang="en-US"/>
              <a:t>	           Hb    +    O</a:t>
            </a:r>
            <a:r>
              <a:rPr lang="en-US" altLang="en-US" baseline="-25000"/>
              <a:t>2</a:t>
            </a:r>
            <a:r>
              <a:rPr lang="en-US" altLang="en-US"/>
              <a:t>     →    HbO</a:t>
            </a:r>
            <a:r>
              <a:rPr lang="en-US" altLang="en-US" baseline="-25000"/>
              <a:t>2</a:t>
            </a:r>
          </a:p>
          <a:p>
            <a:pPr eaLnBrk="1" hangingPunct="1">
              <a:buFontTx/>
              <a:buNone/>
            </a:pPr>
            <a:r>
              <a:rPr lang="en-US" altLang="en-US"/>
              <a:t>    hemoglobin + oxygen → oxyhemoglobin</a:t>
            </a:r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/>
            <a:r>
              <a:rPr lang="en-US" altLang="en-US"/>
              <a:t>2% of O</a:t>
            </a:r>
            <a:r>
              <a:rPr lang="en-US" altLang="en-US" baseline="-25000"/>
              <a:t>2</a:t>
            </a:r>
            <a:r>
              <a:rPr lang="en-US" altLang="en-US"/>
              <a:t> is dissolved in plasma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48"/>
    </mc:Choice>
    <mc:Fallback xmlns="">
      <p:transition spd="slow" advTm="2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Most CO</a:t>
            </a:r>
            <a:r>
              <a:rPr lang="en-US" altLang="en-US" baseline="-25000"/>
              <a:t>2</a:t>
            </a:r>
            <a:r>
              <a:rPr lang="en-US" altLang="en-US"/>
              <a:t> Is Transported in Plasma as Bicarbonate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4294967295"/>
          </p:nvPr>
        </p:nvSpPr>
        <p:spPr>
          <a:xfrm>
            <a:off x="388938" y="1577975"/>
            <a:ext cx="7997825" cy="3354388"/>
          </a:xfrm>
        </p:spPr>
        <p:txBody>
          <a:bodyPr/>
          <a:lstStyle/>
          <a:p>
            <a:pPr eaLnBrk="1" hangingPunct="1"/>
            <a:r>
              <a:rPr lang="en-US" altLang="en-US"/>
              <a:t>70% of CO</a:t>
            </a:r>
            <a:r>
              <a:rPr lang="en-US" altLang="en-US" baseline="-25000"/>
              <a:t>2 </a:t>
            </a:r>
            <a:r>
              <a:rPr lang="en-US" altLang="en-US"/>
              <a:t>is converted to and transported in the plasma as bicarbonate </a:t>
            </a:r>
          </a:p>
          <a:p>
            <a:pPr eaLnBrk="1" hangingPunct="1"/>
            <a:r>
              <a:rPr lang="en-US" altLang="en-US"/>
              <a:t>10% of CO</a:t>
            </a:r>
            <a:r>
              <a:rPr lang="en-US" altLang="en-US" baseline="-25000"/>
              <a:t>2 </a:t>
            </a:r>
            <a:r>
              <a:rPr lang="en-US" altLang="en-US"/>
              <a:t>is dissolved in plasma</a:t>
            </a:r>
          </a:p>
          <a:p>
            <a:pPr eaLnBrk="1" hangingPunct="1"/>
            <a:r>
              <a:rPr lang="en-US" altLang="en-US"/>
              <a:t>20% of CO</a:t>
            </a:r>
            <a:r>
              <a:rPr lang="en-US" altLang="en-US" baseline="-25000"/>
              <a:t>2 </a:t>
            </a:r>
            <a:r>
              <a:rPr lang="en-US" altLang="en-US"/>
              <a:t>binds to hemoglobin for transport</a:t>
            </a:r>
          </a:p>
          <a:p>
            <a:pPr eaLnBrk="1" hangingPunct="1">
              <a:buFontTx/>
              <a:buNone/>
            </a:pPr>
            <a:endParaRPr lang="en-US" altLang="en-US" baseline="300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662"/>
    </mc:Choice>
    <mc:Fallback xmlns="">
      <p:transition spd="slow" advTm="65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22" descr="10_12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09"/>
          <a:stretch>
            <a:fillRect/>
          </a:stretch>
        </p:blipFill>
        <p:spPr bwMode="auto">
          <a:xfrm>
            <a:off x="296863" y="1063625"/>
            <a:ext cx="8548687" cy="442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Rectangle 23"/>
          <p:cNvSpPr>
            <a:spLocks noChangeArrowheads="1"/>
          </p:cNvSpPr>
          <p:nvPr/>
        </p:nvSpPr>
        <p:spPr bwMode="auto">
          <a:xfrm>
            <a:off x="3054350" y="1406525"/>
            <a:ext cx="9017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2% dissolves</a:t>
            </a:r>
          </a:p>
          <a:p>
            <a:r>
              <a:rPr lang="en-US" altLang="en-US" sz="900" b="1"/>
              <a:t>in plasma</a:t>
            </a:r>
          </a:p>
        </p:txBody>
      </p:sp>
      <p:sp>
        <p:nvSpPr>
          <p:cNvPr id="12293" name="Rectangle 24"/>
          <p:cNvSpPr>
            <a:spLocks noChangeArrowheads="1"/>
          </p:cNvSpPr>
          <p:nvPr/>
        </p:nvSpPr>
        <p:spPr bwMode="auto">
          <a:xfrm>
            <a:off x="523875" y="1524000"/>
            <a:ext cx="660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Alveolus</a:t>
            </a:r>
          </a:p>
        </p:txBody>
      </p:sp>
      <p:sp>
        <p:nvSpPr>
          <p:cNvPr id="12294" name="Rectangle 25"/>
          <p:cNvSpPr>
            <a:spLocks noChangeArrowheads="1"/>
          </p:cNvSpPr>
          <p:nvPr/>
        </p:nvSpPr>
        <p:spPr bwMode="auto">
          <a:xfrm>
            <a:off x="1828800" y="1104900"/>
            <a:ext cx="20256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Oxygen transport in arterial blood</a:t>
            </a:r>
          </a:p>
        </p:txBody>
      </p:sp>
      <p:sp>
        <p:nvSpPr>
          <p:cNvPr id="12295" name="Rectangle 26"/>
          <p:cNvSpPr>
            <a:spLocks noChangeArrowheads="1"/>
          </p:cNvSpPr>
          <p:nvPr/>
        </p:nvSpPr>
        <p:spPr bwMode="auto">
          <a:xfrm>
            <a:off x="2352675" y="3959225"/>
            <a:ext cx="9652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Red blood cell</a:t>
            </a:r>
          </a:p>
        </p:txBody>
      </p:sp>
      <p:sp>
        <p:nvSpPr>
          <p:cNvPr id="12296" name="Rectangle 27"/>
          <p:cNvSpPr>
            <a:spLocks noChangeArrowheads="1"/>
          </p:cNvSpPr>
          <p:nvPr/>
        </p:nvSpPr>
        <p:spPr bwMode="auto">
          <a:xfrm>
            <a:off x="1320800" y="4241800"/>
            <a:ext cx="13525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98% combines</a:t>
            </a:r>
          </a:p>
          <a:p>
            <a:r>
              <a:rPr lang="en-US" altLang="en-US" sz="900" b="1"/>
              <a:t>with hemoglobin (Hb)</a:t>
            </a:r>
          </a:p>
        </p:txBody>
      </p:sp>
      <p:sp>
        <p:nvSpPr>
          <p:cNvPr id="12297" name="Rectangle 28"/>
          <p:cNvSpPr>
            <a:spLocks noChangeArrowheads="1"/>
          </p:cNvSpPr>
          <p:nvPr/>
        </p:nvSpPr>
        <p:spPr bwMode="auto">
          <a:xfrm>
            <a:off x="1317625" y="3716338"/>
            <a:ext cx="6667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Capillary</a:t>
            </a:r>
          </a:p>
        </p:txBody>
      </p:sp>
      <p:sp>
        <p:nvSpPr>
          <p:cNvPr id="12298" name="Rectangle 29"/>
          <p:cNvSpPr>
            <a:spLocks noChangeArrowheads="1"/>
          </p:cNvSpPr>
          <p:nvPr/>
        </p:nvSpPr>
        <p:spPr bwMode="auto">
          <a:xfrm>
            <a:off x="241300" y="4830763"/>
            <a:ext cx="3492500" cy="54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46050" indent="-1460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110000"/>
              </a:lnSpc>
              <a:buFont typeface="Arial" charset="0"/>
              <a:buAutoNum type="alphaLcParenR"/>
            </a:pPr>
            <a:r>
              <a:rPr lang="en-US" altLang="en-US" sz="900" b="1"/>
              <a:t>Approximately 98% of all the O</a:t>
            </a:r>
            <a:r>
              <a:rPr lang="en-US" altLang="en-US" sz="1100" b="1" baseline="-25000"/>
              <a:t>2</a:t>
            </a:r>
            <a:r>
              <a:rPr lang="en-US" altLang="en-US" sz="900" b="1"/>
              <a:t> transported to the tissues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by arterial blood is bound to hemoglobin (Hb) within red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blood cells.</a:t>
            </a:r>
          </a:p>
        </p:txBody>
      </p:sp>
      <p:sp>
        <p:nvSpPr>
          <p:cNvPr id="12299" name="Rectangle 30"/>
          <p:cNvSpPr>
            <a:spLocks noChangeArrowheads="1"/>
          </p:cNvSpPr>
          <p:nvPr/>
        </p:nvSpPr>
        <p:spPr bwMode="auto">
          <a:xfrm>
            <a:off x="4171950" y="2838450"/>
            <a:ext cx="8509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Blood is</a:t>
            </a:r>
          </a:p>
          <a:p>
            <a:r>
              <a:rPr lang="en-US" altLang="en-US" sz="900" b="1"/>
              <a:t>transported </a:t>
            </a:r>
          </a:p>
          <a:p>
            <a:r>
              <a:rPr lang="en-US" altLang="en-US" sz="900" b="1"/>
              <a:t>from lungs</a:t>
            </a:r>
          </a:p>
          <a:p>
            <a:r>
              <a:rPr lang="en-US" altLang="en-US" sz="900" b="1"/>
              <a:t>to tissue</a:t>
            </a:r>
          </a:p>
        </p:txBody>
      </p:sp>
      <p:sp>
        <p:nvSpPr>
          <p:cNvPr id="12300" name="Rectangle 31"/>
          <p:cNvSpPr>
            <a:spLocks noChangeArrowheads="1"/>
          </p:cNvSpPr>
          <p:nvPr/>
        </p:nvSpPr>
        <p:spPr bwMode="auto">
          <a:xfrm>
            <a:off x="5091113" y="1238250"/>
            <a:ext cx="8318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Tissue cells</a:t>
            </a:r>
          </a:p>
        </p:txBody>
      </p:sp>
      <p:sp>
        <p:nvSpPr>
          <p:cNvPr id="12301" name="Rectangle 32"/>
          <p:cNvSpPr>
            <a:spLocks noChangeArrowheads="1"/>
          </p:cNvSpPr>
          <p:nvPr/>
        </p:nvSpPr>
        <p:spPr bwMode="auto">
          <a:xfrm>
            <a:off x="6076950" y="1111250"/>
            <a:ext cx="24574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Carbon dioxide transport in venous blood</a:t>
            </a:r>
          </a:p>
        </p:txBody>
      </p:sp>
      <p:sp>
        <p:nvSpPr>
          <p:cNvPr id="12302" name="Rectangle 33"/>
          <p:cNvSpPr>
            <a:spLocks noChangeArrowheads="1"/>
          </p:cNvSpPr>
          <p:nvPr/>
        </p:nvSpPr>
        <p:spPr bwMode="auto">
          <a:xfrm>
            <a:off x="7419975" y="2295525"/>
            <a:ext cx="12382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20% combines with</a:t>
            </a:r>
          </a:p>
          <a:p>
            <a:r>
              <a:rPr lang="en-US" altLang="en-US" sz="900" b="1"/>
              <a:t>hemoglobin (Hb)</a:t>
            </a:r>
          </a:p>
        </p:txBody>
      </p:sp>
      <p:sp>
        <p:nvSpPr>
          <p:cNvPr id="12303" name="Rectangle 34"/>
          <p:cNvSpPr>
            <a:spLocks noChangeArrowheads="1"/>
          </p:cNvSpPr>
          <p:nvPr/>
        </p:nvSpPr>
        <p:spPr bwMode="auto">
          <a:xfrm>
            <a:off x="6410325" y="3105150"/>
            <a:ext cx="9652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10% dissolves</a:t>
            </a:r>
          </a:p>
          <a:p>
            <a:r>
              <a:rPr lang="en-US" altLang="en-US" sz="900" b="1"/>
              <a:t>in plasma</a:t>
            </a:r>
          </a:p>
        </p:txBody>
      </p:sp>
      <p:sp>
        <p:nvSpPr>
          <p:cNvPr id="12304" name="Rectangle 35"/>
          <p:cNvSpPr>
            <a:spLocks noChangeArrowheads="1"/>
          </p:cNvSpPr>
          <p:nvPr/>
        </p:nvSpPr>
        <p:spPr bwMode="auto">
          <a:xfrm>
            <a:off x="5153025" y="3557588"/>
            <a:ext cx="6159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Enzyme</a:t>
            </a:r>
          </a:p>
        </p:txBody>
      </p:sp>
      <p:sp>
        <p:nvSpPr>
          <p:cNvPr id="12305" name="Rectangle 36"/>
          <p:cNvSpPr>
            <a:spLocks noChangeArrowheads="1"/>
          </p:cNvSpPr>
          <p:nvPr/>
        </p:nvSpPr>
        <p:spPr bwMode="auto">
          <a:xfrm>
            <a:off x="4953000" y="4832350"/>
            <a:ext cx="3756025" cy="846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144463" indent="-144463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110000"/>
              </a:lnSpc>
              <a:buFont typeface="Arial" charset="0"/>
              <a:buAutoNum type="alphaLcParenR" startAt="2"/>
            </a:pPr>
            <a:r>
              <a:rPr lang="en-US" altLang="en-US" sz="900" b="1"/>
              <a:t>Most of the CO</a:t>
            </a:r>
            <a:r>
              <a:rPr lang="en-US" altLang="en-US" sz="1100" b="1" baseline="-25000"/>
              <a:t>2</a:t>
            </a:r>
            <a:r>
              <a:rPr lang="en-US" altLang="en-US" sz="900" b="1"/>
              <a:t> transported to the lungs by venous blood is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converted to bicarbonate (HCO</a:t>
            </a:r>
            <a:r>
              <a:rPr lang="en-US" altLang="en-US" sz="1100" b="1" baseline="-25000"/>
              <a:t>3</a:t>
            </a:r>
            <a:r>
              <a:rPr lang="en-US" altLang="en-US" sz="1100" b="1" baseline="30000"/>
              <a:t>–</a:t>
            </a:r>
            <a:r>
              <a:rPr lang="en-US" altLang="en-US" sz="900" b="1"/>
              <a:t>) within red blood cells and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then carried in plasma as dissolved HCO</a:t>
            </a:r>
            <a:r>
              <a:rPr lang="en-US" altLang="en-US" sz="1100" b="1" baseline="-25000"/>
              <a:t>3</a:t>
            </a:r>
            <a:r>
              <a:rPr lang="en-US" altLang="en-US" sz="1100" b="1" baseline="30000"/>
              <a:t>–</a:t>
            </a:r>
            <a:r>
              <a:rPr lang="en-US" altLang="en-US" sz="900" b="1"/>
              <a:t>. The rest is either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dissolved in plasma as CO</a:t>
            </a:r>
            <a:r>
              <a:rPr lang="en-US" altLang="en-US" sz="1100" b="1" baseline="-25000"/>
              <a:t>2</a:t>
            </a:r>
            <a:r>
              <a:rPr lang="en-US" altLang="en-US" sz="900" b="1"/>
              <a:t> or transported within the red blood</a:t>
            </a:r>
          </a:p>
          <a:p>
            <a:pPr>
              <a:lnSpc>
                <a:spcPct val="110000"/>
              </a:lnSpc>
            </a:pPr>
            <a:r>
              <a:rPr lang="en-US" altLang="en-US" sz="900" b="1"/>
              <a:t>	cells bound to hemoglobin. </a:t>
            </a:r>
          </a:p>
        </p:txBody>
      </p:sp>
      <p:sp>
        <p:nvSpPr>
          <p:cNvPr id="12306" name="Rectangle 37"/>
          <p:cNvSpPr>
            <a:spLocks noChangeArrowheads="1"/>
          </p:cNvSpPr>
          <p:nvPr/>
        </p:nvSpPr>
        <p:spPr bwMode="auto">
          <a:xfrm>
            <a:off x="6794500" y="4043363"/>
            <a:ext cx="170656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900" b="1"/>
              <a:t>70% is converted to HCO</a:t>
            </a:r>
            <a:r>
              <a:rPr lang="en-US" altLang="en-US" sz="1100" b="1" baseline="-25000"/>
              <a:t>3</a:t>
            </a:r>
            <a:r>
              <a:rPr lang="en-US" altLang="en-US" sz="1100" b="1" baseline="30000"/>
              <a:t>–</a:t>
            </a:r>
            <a:r>
              <a:rPr lang="en-US" altLang="en-US" sz="900" b="1"/>
              <a:t>. </a:t>
            </a:r>
          </a:p>
          <a:p>
            <a:r>
              <a:rPr lang="en-US" altLang="en-US" sz="900" b="1"/>
              <a:t>HCO</a:t>
            </a:r>
            <a:r>
              <a:rPr lang="en-US" altLang="en-US" sz="1100" b="1" baseline="-25000"/>
              <a:t>3</a:t>
            </a:r>
            <a:r>
              <a:rPr lang="en-US" altLang="en-US" sz="1100" b="1" baseline="30000"/>
              <a:t>–</a:t>
            </a:r>
            <a:r>
              <a:rPr lang="en-US" altLang="en-US" sz="900" b="1"/>
              <a:t> diffuses into plasma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14"/>
    </mc:Choice>
    <mc:Fallback xmlns="">
      <p:transition spd="slow" advTm="45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.5|2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|8.9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Johnson_6e_PPT_template-blank">
  <a:themeElements>
    <a:clrScheme name="Johnson_6e_PPT_template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7176</TotalTime>
  <Words>449</Words>
  <Application>Microsoft Office PowerPoint</Application>
  <PresentationFormat>On-screen Show (4:3)</PresentationFormat>
  <Paragraphs>86</Paragraphs>
  <Slides>7</Slides>
  <Notes>7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Helvetica</vt:lpstr>
      <vt:lpstr>Johnson_6e_PPT_template-orig</vt:lpstr>
      <vt:lpstr>Johnson_6e_PPT_template_2line</vt:lpstr>
      <vt:lpstr>Johnson_6e_PPT_template_1line</vt:lpstr>
      <vt:lpstr>Johnson_6e_PPT_template-blank</vt:lpstr>
      <vt:lpstr>Gas Exchange and Transport Occur Passively: Partial Pressure</vt:lpstr>
      <vt:lpstr>External Respiration: Exchange of Gases Between Air and Blood (in lungs)</vt:lpstr>
      <vt:lpstr>Internal Respiration: The Exchange of Gases with Tissue Fluids (in body tissues)</vt:lpstr>
      <vt:lpstr>PowerPoint Presentation</vt:lpstr>
      <vt:lpstr>Hemoglobin Transports Most O2</vt:lpstr>
      <vt:lpstr>Most CO2 Is Transported in Plasma as Bicarbonate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Gary</cp:lastModifiedBy>
  <cp:revision>431</cp:revision>
  <cp:lastPrinted>2002-04-29T18:54:29Z</cp:lastPrinted>
  <dcterms:created xsi:type="dcterms:W3CDTF">2000-12-11T01:39:32Z</dcterms:created>
  <dcterms:modified xsi:type="dcterms:W3CDTF">2019-12-22T19:47:32Z</dcterms:modified>
</cp:coreProperties>
</file>