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  <p:sldMasterId id="2147483663" r:id="rId2"/>
  </p:sldMasterIdLst>
  <p:notesMasterIdLst>
    <p:notesMasterId r:id="rId6"/>
  </p:notesMasterIdLst>
  <p:handoutMasterIdLst>
    <p:handoutMasterId r:id="rId7"/>
  </p:handoutMasterIdLst>
  <p:sldIdLst>
    <p:sldId id="380" r:id="rId3"/>
    <p:sldId id="381" r:id="rId4"/>
    <p:sldId id="426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99"/>
    <a:srgbClr val="00D68F"/>
    <a:srgbClr val="00BE7F"/>
    <a:srgbClr val="009999"/>
    <a:srgbClr val="E7E200"/>
    <a:srgbClr val="00CC99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05" autoAdjust="0"/>
    <p:restoredTop sz="88227" autoAdjust="0"/>
  </p:normalViewPr>
  <p:slideViewPr>
    <p:cSldViewPr snapToGrid="0">
      <p:cViewPr varScale="1">
        <p:scale>
          <a:sx n="79" d="100"/>
          <a:sy n="79" d="100"/>
        </p:scale>
        <p:origin x="-1002" y="-96"/>
      </p:cViewPr>
      <p:guideLst>
        <p:guide orient="horz" pos="4128"/>
        <p:guide orient="horz" pos="297"/>
        <p:guide orient="horz" pos="955"/>
        <p:guide pos="2880"/>
        <p:guide pos="315"/>
        <p:guide pos="693"/>
        <p:guide pos="24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98" d="100"/>
          <a:sy n="98" d="100"/>
        </p:scale>
        <p:origin x="-356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96359F7C-1C18-43AE-805D-3E7406E1DA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1090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4DF43213-5017-4CCC-9C30-65CC42B6E7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1789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fld id="{FDDA699A-9277-4D13-8DBE-2C351988B850}" type="slidenum">
              <a:rPr lang="en-US" altLang="en-US" sz="1200" smtClean="0"/>
              <a:pPr/>
              <a:t>1</a:t>
            </a:fld>
            <a:endParaRPr lang="en-US" altLang="en-US" sz="1200" smtClean="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fld id="{CA2FD595-F87B-48D5-BB49-35E7ACC8B678}" type="slidenum">
              <a:rPr lang="en-US" altLang="en-US" sz="1200" smtClean="0"/>
              <a:pPr/>
              <a:t>2</a:t>
            </a:fld>
            <a:endParaRPr lang="en-US" altLang="en-US" sz="1200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7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876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5348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255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12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924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9317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94667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435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255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446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70167Johnson6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77863" y="2144713"/>
            <a:ext cx="4656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defRPr/>
            </a:pPr>
            <a:r>
              <a:rPr lang="en-US" sz="2000" smtClean="0">
                <a:solidFill>
                  <a:schemeClr val="bg1"/>
                </a:solidFill>
                <a:latin typeface="Arial" charset="0"/>
              </a:rPr>
              <a:t>Concepts and Current Issues</a:t>
            </a:r>
            <a:endParaRPr lang="en-US" sz="3200" smtClean="0">
              <a:latin typeface="Arial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09600" y="331788"/>
            <a:ext cx="46736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7200" smtClean="0">
                <a:solidFill>
                  <a:srgbClr val="B4DD65"/>
                </a:solidFill>
                <a:latin typeface="Arial" charset="0"/>
              </a:rPr>
              <a:t>Human Biology</a:t>
            </a:r>
            <a:endParaRPr lang="en-US" sz="4800" smtClean="0">
              <a:latin typeface="Arial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 rot="16200000">
            <a:off x="-493712" y="969963"/>
            <a:ext cx="206533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200" smtClean="0">
                <a:solidFill>
                  <a:srgbClr val="958DDD"/>
                </a:solidFill>
                <a:latin typeface="Arial" charset="0"/>
              </a:rPr>
              <a:t>Sixth Edition</a:t>
            </a:r>
            <a:endParaRPr lang="en-US" sz="2000" smtClean="0">
              <a:latin typeface="Arial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752600" y="2584450"/>
            <a:ext cx="2414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000" smtClean="0">
                <a:solidFill>
                  <a:srgbClr val="F2FF0A"/>
                </a:solidFill>
                <a:latin typeface="Arial" charset="0"/>
              </a:rPr>
              <a:t>Michael D. Johnson</a:t>
            </a:r>
            <a:endParaRPr lang="en-US" sz="2000" smtClean="0">
              <a:latin typeface="Arial" charset="0"/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4572000" y="390525"/>
            <a:ext cx="45720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>
                <a:solidFill>
                  <a:srgbClr val="B4DD65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4572000" y="1752600"/>
            <a:ext cx="45720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893813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3002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5889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7678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2549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9249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93302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26746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45600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8458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896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cxnSp>
        <p:nvCxnSpPr>
          <p:cNvPr id="1028" name="Straight Connector 5"/>
          <p:cNvCxnSpPr>
            <a:cxnSpLocks noChangeShapeType="1"/>
          </p:cNvCxnSpPr>
          <p:nvPr/>
        </p:nvCxnSpPr>
        <p:spPr bwMode="auto">
          <a:xfrm>
            <a:off x="0" y="12192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wav"/><Relationship Id="rId2" Type="http://schemas.microsoft.com/office/2007/relationships/media" Target="../media/media1.wav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2" Type="http://schemas.microsoft.com/office/2007/relationships/media" Target="../media/media2.wav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Lung Volumes and Vital Capacity </a:t>
            </a:r>
            <a:br>
              <a:rPr lang="en-US" altLang="en-US" smtClean="0"/>
            </a:br>
            <a:r>
              <a:rPr lang="en-US" altLang="en-US" smtClean="0"/>
              <a:t>Measure Lung Function</a:t>
            </a:r>
          </a:p>
        </p:txBody>
      </p:sp>
      <p:sp>
        <p:nvSpPr>
          <p:cNvPr id="36866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88938" y="1600200"/>
            <a:ext cx="83058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b="1" smtClean="0"/>
              <a:t>Tidal volume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Volume of air inhaled and exhaled in a single breath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smtClean="0"/>
              <a:t>Dead space volume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Volume of air that remains in the airways and does not participate in gas exchange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smtClean="0"/>
              <a:t>Vital capacity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Maximal volume that can be exhaled after maximal inhalation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179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588375" cy="128270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Lung Volumes and Vital Capacity Measure Lung Function</a:t>
            </a:r>
          </a:p>
        </p:txBody>
      </p:sp>
      <p:sp>
        <p:nvSpPr>
          <p:cNvPr id="38914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88938" y="1516063"/>
            <a:ext cx="8305800" cy="4749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b="1" smtClean="0"/>
              <a:t>Inspiratory reserve volume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Volume of air that can be inhaled beyond the tidal volume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smtClean="0"/>
              <a:t>Expiratory reserve volume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Volume of air that can be forcibly exhaled beyond the tidal volume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smtClean="0"/>
              <a:t>Residual volume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Volume of air remaining in the lungs, even after a forceful maximal expiration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Measured by </a:t>
            </a:r>
            <a:r>
              <a:rPr lang="en-US" altLang="en-US" b="1" smtClean="0"/>
              <a:t>spirometer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2068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44" descr="10_10a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7"/>
          <a:stretch>
            <a:fillRect/>
          </a:stretch>
        </p:blipFill>
        <p:spPr bwMode="auto">
          <a:xfrm>
            <a:off x="296863" y="901700"/>
            <a:ext cx="8548687" cy="488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45"/>
          <p:cNvSpPr>
            <a:spLocks noChangeArrowheads="1"/>
          </p:cNvSpPr>
          <p:nvPr/>
        </p:nvSpPr>
        <p:spPr bwMode="auto">
          <a:xfrm>
            <a:off x="323850" y="858838"/>
            <a:ext cx="7469188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34950" indent="-2349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buFont typeface="Arial" charset="0"/>
              <a:buAutoNum type="alphaLcParenR"/>
            </a:pPr>
            <a:r>
              <a:rPr lang="en-US" altLang="en-US" sz="1500" b="1"/>
              <a:t>A recording of lung capacity. After several normal breaths, the person inhales</a:t>
            </a:r>
          </a:p>
          <a:p>
            <a:r>
              <a:rPr lang="en-US" altLang="en-US" sz="1500" b="1"/>
              <a:t>	and then exhales maximally. The volumes indicated by the green line are for a</a:t>
            </a:r>
          </a:p>
          <a:p>
            <a:r>
              <a:rPr lang="en-US" altLang="en-US" sz="1500" b="1"/>
              <a:t>	normal person. The orange line is typical of a patient with emphysema. </a:t>
            </a:r>
          </a:p>
        </p:txBody>
      </p:sp>
      <p:sp>
        <p:nvSpPr>
          <p:cNvPr id="5125" name="Rectangle 46"/>
          <p:cNvSpPr>
            <a:spLocks noChangeArrowheads="1"/>
          </p:cNvSpPr>
          <p:nvPr/>
        </p:nvSpPr>
        <p:spPr bwMode="auto">
          <a:xfrm>
            <a:off x="781050" y="1901825"/>
            <a:ext cx="6080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500" b="1"/>
              <a:t>6000</a:t>
            </a:r>
          </a:p>
        </p:txBody>
      </p:sp>
      <p:sp>
        <p:nvSpPr>
          <p:cNvPr id="5126" name="Rectangle 47"/>
          <p:cNvSpPr>
            <a:spLocks noChangeArrowheads="1"/>
          </p:cNvSpPr>
          <p:nvPr/>
        </p:nvSpPr>
        <p:spPr bwMode="auto">
          <a:xfrm>
            <a:off x="781050" y="2397125"/>
            <a:ext cx="6080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500" b="1"/>
              <a:t>5000</a:t>
            </a:r>
          </a:p>
        </p:txBody>
      </p:sp>
      <p:sp>
        <p:nvSpPr>
          <p:cNvPr id="5127" name="Rectangle 48"/>
          <p:cNvSpPr>
            <a:spLocks noChangeArrowheads="1"/>
          </p:cNvSpPr>
          <p:nvPr/>
        </p:nvSpPr>
        <p:spPr bwMode="auto">
          <a:xfrm>
            <a:off x="781050" y="2898775"/>
            <a:ext cx="6080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500" b="1"/>
              <a:t>4000</a:t>
            </a:r>
          </a:p>
        </p:txBody>
      </p:sp>
      <p:sp>
        <p:nvSpPr>
          <p:cNvPr id="5128" name="Rectangle 49"/>
          <p:cNvSpPr>
            <a:spLocks noChangeArrowheads="1"/>
          </p:cNvSpPr>
          <p:nvPr/>
        </p:nvSpPr>
        <p:spPr bwMode="auto">
          <a:xfrm>
            <a:off x="781050" y="3400425"/>
            <a:ext cx="6080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500" b="1"/>
              <a:t>3000</a:t>
            </a:r>
          </a:p>
        </p:txBody>
      </p:sp>
      <p:sp>
        <p:nvSpPr>
          <p:cNvPr id="5129" name="Rectangle 50"/>
          <p:cNvSpPr>
            <a:spLocks noChangeArrowheads="1"/>
          </p:cNvSpPr>
          <p:nvPr/>
        </p:nvSpPr>
        <p:spPr bwMode="auto">
          <a:xfrm>
            <a:off x="781050" y="3902075"/>
            <a:ext cx="6080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500" b="1"/>
              <a:t>2000</a:t>
            </a:r>
          </a:p>
        </p:txBody>
      </p:sp>
      <p:sp>
        <p:nvSpPr>
          <p:cNvPr id="5130" name="Rectangle 51"/>
          <p:cNvSpPr>
            <a:spLocks noChangeArrowheads="1"/>
          </p:cNvSpPr>
          <p:nvPr/>
        </p:nvSpPr>
        <p:spPr bwMode="auto">
          <a:xfrm>
            <a:off x="781050" y="4397375"/>
            <a:ext cx="6080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500" b="1"/>
              <a:t>1000</a:t>
            </a:r>
          </a:p>
        </p:txBody>
      </p:sp>
      <p:sp>
        <p:nvSpPr>
          <p:cNvPr id="5131" name="Rectangle 52"/>
          <p:cNvSpPr>
            <a:spLocks noChangeArrowheads="1"/>
          </p:cNvSpPr>
          <p:nvPr/>
        </p:nvSpPr>
        <p:spPr bwMode="auto">
          <a:xfrm>
            <a:off x="1098550" y="4905375"/>
            <a:ext cx="2905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500" b="1"/>
              <a:t>0</a:t>
            </a:r>
          </a:p>
        </p:txBody>
      </p:sp>
      <p:sp>
        <p:nvSpPr>
          <p:cNvPr id="5132" name="Rectangle 53"/>
          <p:cNvSpPr>
            <a:spLocks noChangeArrowheads="1"/>
          </p:cNvSpPr>
          <p:nvPr/>
        </p:nvSpPr>
        <p:spPr bwMode="auto">
          <a:xfrm rot="-5400000">
            <a:off x="-337344" y="3290094"/>
            <a:ext cx="187801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500" b="1"/>
              <a:t>Lung volumes (ml)</a:t>
            </a:r>
          </a:p>
        </p:txBody>
      </p:sp>
      <p:sp>
        <p:nvSpPr>
          <p:cNvPr id="5133" name="Rectangle 54"/>
          <p:cNvSpPr>
            <a:spLocks noChangeArrowheads="1"/>
          </p:cNvSpPr>
          <p:nvPr/>
        </p:nvSpPr>
        <p:spPr bwMode="auto">
          <a:xfrm>
            <a:off x="3140075" y="2019300"/>
            <a:ext cx="152876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500" b="1"/>
              <a:t>Normal person</a:t>
            </a:r>
          </a:p>
        </p:txBody>
      </p:sp>
      <p:sp>
        <p:nvSpPr>
          <p:cNvPr id="5134" name="Rectangle 55"/>
          <p:cNvSpPr>
            <a:spLocks noChangeArrowheads="1"/>
          </p:cNvSpPr>
          <p:nvPr/>
        </p:nvSpPr>
        <p:spPr bwMode="auto">
          <a:xfrm>
            <a:off x="3241675" y="5267325"/>
            <a:ext cx="6286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500" b="1"/>
              <a:t>Time</a:t>
            </a:r>
          </a:p>
        </p:txBody>
      </p:sp>
      <p:sp>
        <p:nvSpPr>
          <p:cNvPr id="5135" name="Rectangle 56"/>
          <p:cNvSpPr>
            <a:spLocks noChangeArrowheads="1"/>
          </p:cNvSpPr>
          <p:nvPr/>
        </p:nvSpPr>
        <p:spPr bwMode="auto">
          <a:xfrm>
            <a:off x="6246813" y="2657475"/>
            <a:ext cx="11684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500" b="1"/>
              <a:t>Inspiratory</a:t>
            </a:r>
          </a:p>
          <a:p>
            <a:r>
              <a:rPr lang="en-US" altLang="en-US" sz="1500" b="1"/>
              <a:t>reserve</a:t>
            </a:r>
          </a:p>
        </p:txBody>
      </p:sp>
      <p:sp>
        <p:nvSpPr>
          <p:cNvPr id="5136" name="Rectangle 57"/>
          <p:cNvSpPr>
            <a:spLocks noChangeArrowheads="1"/>
          </p:cNvSpPr>
          <p:nvPr/>
        </p:nvSpPr>
        <p:spPr bwMode="auto">
          <a:xfrm>
            <a:off x="6248400" y="3546475"/>
            <a:ext cx="1347788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500" b="1"/>
              <a:t>Tidal volume</a:t>
            </a:r>
          </a:p>
        </p:txBody>
      </p:sp>
      <p:sp>
        <p:nvSpPr>
          <p:cNvPr id="5137" name="Rectangle 58"/>
          <p:cNvSpPr>
            <a:spLocks noChangeArrowheads="1"/>
          </p:cNvSpPr>
          <p:nvPr/>
        </p:nvSpPr>
        <p:spPr bwMode="auto">
          <a:xfrm>
            <a:off x="6246813" y="3870325"/>
            <a:ext cx="112712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500" b="1"/>
              <a:t>Expiratory</a:t>
            </a:r>
          </a:p>
          <a:p>
            <a:r>
              <a:rPr lang="en-US" altLang="en-US" sz="1500" b="1"/>
              <a:t>reserve</a:t>
            </a:r>
          </a:p>
        </p:txBody>
      </p:sp>
      <p:sp>
        <p:nvSpPr>
          <p:cNvPr id="5138" name="Rectangle 59"/>
          <p:cNvSpPr>
            <a:spLocks noChangeArrowheads="1"/>
          </p:cNvSpPr>
          <p:nvPr/>
        </p:nvSpPr>
        <p:spPr bwMode="auto">
          <a:xfrm>
            <a:off x="6246813" y="4568825"/>
            <a:ext cx="169862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500" b="1"/>
              <a:t>Residual volume</a:t>
            </a:r>
          </a:p>
        </p:txBody>
      </p:sp>
      <p:sp>
        <p:nvSpPr>
          <p:cNvPr id="5139" name="Rectangle 60"/>
          <p:cNvSpPr>
            <a:spLocks noChangeArrowheads="1"/>
          </p:cNvSpPr>
          <p:nvPr/>
        </p:nvSpPr>
        <p:spPr bwMode="auto">
          <a:xfrm>
            <a:off x="7810500" y="3038475"/>
            <a:ext cx="9461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500" b="1"/>
              <a:t>Vital</a:t>
            </a:r>
          </a:p>
          <a:p>
            <a:r>
              <a:rPr lang="en-US" altLang="en-US" sz="1500" b="1"/>
              <a:t>capacity</a:t>
            </a:r>
          </a:p>
        </p:txBody>
      </p:sp>
      <p:sp>
        <p:nvSpPr>
          <p:cNvPr id="5140" name="Rectangle 61"/>
          <p:cNvSpPr>
            <a:spLocks noChangeArrowheads="1"/>
          </p:cNvSpPr>
          <p:nvPr/>
        </p:nvSpPr>
        <p:spPr bwMode="auto">
          <a:xfrm>
            <a:off x="3816350" y="2505075"/>
            <a:ext cx="12858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500" b="1"/>
              <a:t>Person with</a:t>
            </a:r>
          </a:p>
          <a:p>
            <a:r>
              <a:rPr lang="en-US" altLang="en-US" sz="1500" b="1"/>
              <a:t>emphysema</a:t>
            </a:r>
          </a:p>
        </p:txBody>
      </p:sp>
      <p:sp>
        <p:nvSpPr>
          <p:cNvPr id="5141" name="AutoShape 62"/>
          <p:cNvSpPr>
            <a:spLocks/>
          </p:cNvSpPr>
          <p:nvPr/>
        </p:nvSpPr>
        <p:spPr bwMode="auto">
          <a:xfrm>
            <a:off x="6075363" y="2025650"/>
            <a:ext cx="74612" cy="1527175"/>
          </a:xfrm>
          <a:prstGeom prst="rightBracket">
            <a:avLst>
              <a:gd name="adj" fmla="val 129822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42" name="AutoShape 63"/>
          <p:cNvSpPr>
            <a:spLocks/>
          </p:cNvSpPr>
          <p:nvPr/>
        </p:nvSpPr>
        <p:spPr bwMode="auto">
          <a:xfrm>
            <a:off x="6075363" y="3590925"/>
            <a:ext cx="74612" cy="209550"/>
          </a:xfrm>
          <a:prstGeom prst="rightBracket">
            <a:avLst>
              <a:gd name="adj" fmla="val 140426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43" name="AutoShape 64"/>
          <p:cNvSpPr>
            <a:spLocks/>
          </p:cNvSpPr>
          <p:nvPr/>
        </p:nvSpPr>
        <p:spPr bwMode="auto">
          <a:xfrm>
            <a:off x="6075363" y="3835400"/>
            <a:ext cx="74612" cy="565150"/>
          </a:xfrm>
          <a:prstGeom prst="rightBracket">
            <a:avLst>
              <a:gd name="adj" fmla="val 97873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44" name="AutoShape 65"/>
          <p:cNvSpPr>
            <a:spLocks/>
          </p:cNvSpPr>
          <p:nvPr/>
        </p:nvSpPr>
        <p:spPr bwMode="auto">
          <a:xfrm>
            <a:off x="6075363" y="4448175"/>
            <a:ext cx="74612" cy="603250"/>
          </a:xfrm>
          <a:prstGeom prst="rightBracket">
            <a:avLst>
              <a:gd name="adj" fmla="val 100016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45" name="Line 66"/>
          <p:cNvSpPr>
            <a:spLocks noChangeShapeType="1"/>
          </p:cNvSpPr>
          <p:nvPr/>
        </p:nvSpPr>
        <p:spPr bwMode="auto">
          <a:xfrm>
            <a:off x="6149975" y="4729163"/>
            <a:ext cx="146050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6" name="AutoShape 67"/>
          <p:cNvSpPr>
            <a:spLocks/>
          </p:cNvSpPr>
          <p:nvPr/>
        </p:nvSpPr>
        <p:spPr bwMode="auto">
          <a:xfrm>
            <a:off x="7612063" y="2038350"/>
            <a:ext cx="74612" cy="2360613"/>
          </a:xfrm>
          <a:prstGeom prst="rightBracket">
            <a:avLst>
              <a:gd name="adj" fmla="val 102239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47" name="Line 68"/>
          <p:cNvSpPr>
            <a:spLocks noChangeShapeType="1"/>
          </p:cNvSpPr>
          <p:nvPr/>
        </p:nvSpPr>
        <p:spPr bwMode="auto">
          <a:xfrm>
            <a:off x="7691438" y="3200400"/>
            <a:ext cx="136525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8" name="Line 69"/>
          <p:cNvSpPr>
            <a:spLocks noChangeShapeType="1"/>
          </p:cNvSpPr>
          <p:nvPr/>
        </p:nvSpPr>
        <p:spPr bwMode="auto">
          <a:xfrm flipH="1">
            <a:off x="5972175" y="4448175"/>
            <a:ext cx="1079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9" name="Line 70"/>
          <p:cNvSpPr>
            <a:spLocks noChangeShapeType="1"/>
          </p:cNvSpPr>
          <p:nvPr/>
        </p:nvSpPr>
        <p:spPr bwMode="auto">
          <a:xfrm flipH="1">
            <a:off x="5972175" y="5051425"/>
            <a:ext cx="1079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0" name="Line 71"/>
          <p:cNvSpPr>
            <a:spLocks noChangeShapeType="1"/>
          </p:cNvSpPr>
          <p:nvPr/>
        </p:nvSpPr>
        <p:spPr bwMode="auto">
          <a:xfrm flipH="1">
            <a:off x="5972175" y="4400550"/>
            <a:ext cx="1079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1" name="Line 72"/>
          <p:cNvSpPr>
            <a:spLocks noChangeShapeType="1"/>
          </p:cNvSpPr>
          <p:nvPr/>
        </p:nvSpPr>
        <p:spPr bwMode="auto">
          <a:xfrm flipH="1">
            <a:off x="5972175" y="3835400"/>
            <a:ext cx="1079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2" name="Line 73"/>
          <p:cNvSpPr>
            <a:spLocks noChangeShapeType="1"/>
          </p:cNvSpPr>
          <p:nvPr/>
        </p:nvSpPr>
        <p:spPr bwMode="auto">
          <a:xfrm>
            <a:off x="6149975" y="4106863"/>
            <a:ext cx="146050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3" name="Line 74"/>
          <p:cNvSpPr>
            <a:spLocks noChangeShapeType="1"/>
          </p:cNvSpPr>
          <p:nvPr/>
        </p:nvSpPr>
        <p:spPr bwMode="auto">
          <a:xfrm flipH="1">
            <a:off x="5972175" y="3800475"/>
            <a:ext cx="1079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4" name="Line 75"/>
          <p:cNvSpPr>
            <a:spLocks noChangeShapeType="1"/>
          </p:cNvSpPr>
          <p:nvPr/>
        </p:nvSpPr>
        <p:spPr bwMode="auto">
          <a:xfrm flipH="1">
            <a:off x="5972175" y="3590925"/>
            <a:ext cx="1079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5" name="Line 76"/>
          <p:cNvSpPr>
            <a:spLocks noChangeShapeType="1"/>
          </p:cNvSpPr>
          <p:nvPr/>
        </p:nvSpPr>
        <p:spPr bwMode="auto">
          <a:xfrm>
            <a:off x="6149975" y="3678238"/>
            <a:ext cx="146050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6" name="Line 77"/>
          <p:cNvSpPr>
            <a:spLocks noChangeShapeType="1"/>
          </p:cNvSpPr>
          <p:nvPr/>
        </p:nvSpPr>
        <p:spPr bwMode="auto">
          <a:xfrm flipH="1">
            <a:off x="5972175" y="3552825"/>
            <a:ext cx="1079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7" name="Line 78"/>
          <p:cNvSpPr>
            <a:spLocks noChangeShapeType="1"/>
          </p:cNvSpPr>
          <p:nvPr/>
        </p:nvSpPr>
        <p:spPr bwMode="auto">
          <a:xfrm flipH="1">
            <a:off x="5972175" y="2025650"/>
            <a:ext cx="1079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8" name="Line 79"/>
          <p:cNvSpPr>
            <a:spLocks noChangeShapeType="1"/>
          </p:cNvSpPr>
          <p:nvPr/>
        </p:nvSpPr>
        <p:spPr bwMode="auto">
          <a:xfrm>
            <a:off x="6149975" y="2830513"/>
            <a:ext cx="146050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9" name="Line 80"/>
          <p:cNvSpPr>
            <a:spLocks noChangeShapeType="1"/>
          </p:cNvSpPr>
          <p:nvPr/>
        </p:nvSpPr>
        <p:spPr bwMode="auto">
          <a:xfrm flipH="1">
            <a:off x="7508875" y="4397375"/>
            <a:ext cx="1079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60" name="Line 81"/>
          <p:cNvSpPr>
            <a:spLocks noChangeShapeType="1"/>
          </p:cNvSpPr>
          <p:nvPr/>
        </p:nvSpPr>
        <p:spPr bwMode="auto">
          <a:xfrm flipH="1">
            <a:off x="7508875" y="2038350"/>
            <a:ext cx="1079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768"/>
    </mc:Choice>
    <mc:Fallback xmlns="">
      <p:transition spd="slow" advTm="1817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3|39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1|24.4|51.3"/>
</p:tagLst>
</file>

<file path=ppt/theme/theme1.xml><?xml version="1.0" encoding="utf-8"?>
<a:theme xmlns:a="http://schemas.openxmlformats.org/drawingml/2006/main" name="Johnson_6e_PPT_template_2line">
  <a:themeElements>
    <a:clrScheme name="Johnson_6e_PPT_template_2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2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2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Johnson_6e_PPT_template-blank">
  <a:themeElements>
    <a:clrScheme name="Johnson_6e_PPT_template-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-blank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-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Templates:Johnson_6e_PPT_template-blank.pot</Template>
  <TotalTime>7165</TotalTime>
  <Words>146</Words>
  <Application>Microsoft Office PowerPoint</Application>
  <PresentationFormat>On-screen Show (4:3)</PresentationFormat>
  <Paragraphs>40</Paragraphs>
  <Slides>3</Slides>
  <Notes>3</Notes>
  <HiddenSlides>0</HiddenSlides>
  <MMClips>3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Johnson_6e_PPT_template_2line</vt:lpstr>
      <vt:lpstr>Johnson_6e_PPT_template-blank</vt:lpstr>
      <vt:lpstr>Lung Volumes and Vital Capacity  Measure Lung Function</vt:lpstr>
      <vt:lpstr>Lung Volumes and Vital Capacity Measure Lung Function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Nerve activates contraction</dc:title>
  <dc:creator>Gary</dc:creator>
  <cp:lastModifiedBy>gglaser</cp:lastModifiedBy>
  <cp:revision>429</cp:revision>
  <cp:lastPrinted>2002-04-29T18:54:29Z</cp:lastPrinted>
  <dcterms:created xsi:type="dcterms:W3CDTF">2000-12-11T01:39:32Z</dcterms:created>
  <dcterms:modified xsi:type="dcterms:W3CDTF">2016-08-30T20:53:28Z</dcterms:modified>
</cp:coreProperties>
</file>