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  <p:sldMasterId id="2147483663" r:id="rId4"/>
  </p:sldMasterIdLst>
  <p:notesMasterIdLst>
    <p:notesMasterId r:id="rId12"/>
  </p:notesMasterIdLst>
  <p:handoutMasterIdLst>
    <p:handoutMasterId r:id="rId13"/>
  </p:handoutMasterIdLst>
  <p:sldIdLst>
    <p:sldId id="397" r:id="rId5"/>
    <p:sldId id="398" r:id="rId6"/>
    <p:sldId id="433" r:id="rId7"/>
    <p:sldId id="399" r:id="rId8"/>
    <p:sldId id="378" r:id="rId9"/>
    <p:sldId id="434" r:id="rId10"/>
    <p:sldId id="43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88227" autoAdjust="0"/>
  </p:normalViewPr>
  <p:slideViewPr>
    <p:cSldViewPr snapToGrid="0">
      <p:cViewPr varScale="1">
        <p:scale>
          <a:sx n="79" d="100"/>
          <a:sy n="79" d="100"/>
        </p:scale>
        <p:origin x="-1002" y="-96"/>
      </p:cViewPr>
      <p:guideLst>
        <p:guide orient="horz" pos="4128"/>
        <p:guide orient="horz" pos="297"/>
        <p:guide orient="horz" pos="955"/>
        <p:guide pos="2880"/>
        <p:guide pos="315"/>
        <p:guide pos="693"/>
        <p:guide pos="2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6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1F2955DE-5180-4297-946A-CAEBDB85B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5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EAD7FA52-9FFC-43E6-A411-782821C95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62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4B22F447-6BF9-4020-A765-4961CC9CD0AE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6FC6EAF6-31EE-494C-81A0-3372FDEA6D78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fld id="{4C82ED58-7895-4E0B-8371-722470D18435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144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6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37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74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05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2453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1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7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4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8399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25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04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052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893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46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09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97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2303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10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91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94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9844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85380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66523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2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82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41403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609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85532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995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770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6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406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0354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06216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6568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23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5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0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82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20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6480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42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-14288" y="0"/>
            <a:ext cx="9144001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Lungs Are Organs of Gas Exchange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4294967295"/>
          </p:nvPr>
        </p:nvSpPr>
        <p:spPr>
          <a:xfrm>
            <a:off x="388938" y="1109663"/>
            <a:ext cx="7772400" cy="51530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Located within thoracic cavity</a:t>
            </a:r>
          </a:p>
          <a:p>
            <a:pPr eaLnBrk="1" hangingPunct="1"/>
            <a:r>
              <a:rPr lang="en-US" altLang="en-US" dirty="0" smtClean="0"/>
              <a:t>Surrounded by pleural membranes</a:t>
            </a:r>
          </a:p>
          <a:p>
            <a:pPr eaLnBrk="1" hangingPunct="1"/>
            <a:r>
              <a:rPr lang="en-US" altLang="en-US" dirty="0" smtClean="0"/>
              <a:t>Bronchioles terminate in clusters of alveoli</a:t>
            </a:r>
          </a:p>
          <a:p>
            <a:pPr eaLnBrk="1" hangingPunct="1"/>
            <a:r>
              <a:rPr lang="en-US" altLang="en-US" dirty="0" smtClean="0"/>
              <a:t>Alveoli </a:t>
            </a:r>
          </a:p>
          <a:p>
            <a:pPr lvl="1" eaLnBrk="1" hangingPunct="1"/>
            <a:r>
              <a:rPr lang="en-US" altLang="en-US" dirty="0" smtClean="0"/>
              <a:t>Tiny air-filled sacs</a:t>
            </a:r>
          </a:p>
          <a:p>
            <a:pPr lvl="1" eaLnBrk="1" hangingPunct="1"/>
            <a:r>
              <a:rPr lang="en-US" altLang="en-US" dirty="0" smtClean="0"/>
              <a:t>Gas exchange occurs here</a:t>
            </a:r>
          </a:p>
          <a:p>
            <a:pPr eaLnBrk="1" hangingPunct="1"/>
            <a:r>
              <a:rPr lang="en-US" altLang="en-US" dirty="0" smtClean="0"/>
              <a:t>Pulmonary capillaries in alveolar walls </a:t>
            </a:r>
            <a:r>
              <a:rPr lang="en-US" altLang="en-US" dirty="0" smtClean="0">
                <a:cs typeface="Arial" charset="0"/>
              </a:rPr>
              <a:t>–</a:t>
            </a:r>
            <a:r>
              <a:rPr lang="en-US" altLang="en-US" dirty="0" smtClean="0"/>
              <a:t> bring blood and air into close contact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388"/>
    </mc:Choice>
    <mc:Fallback xmlns="">
      <p:transition spd="slow" advTm="112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9" descr="10_07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6"/>
          <a:stretch>
            <a:fillRect/>
          </a:stretch>
        </p:blipFill>
        <p:spPr bwMode="auto">
          <a:xfrm>
            <a:off x="296863" y="911225"/>
            <a:ext cx="8548687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Line 30"/>
          <p:cNvSpPr>
            <a:spLocks noChangeShapeType="1"/>
          </p:cNvSpPr>
          <p:nvPr/>
        </p:nvSpPr>
        <p:spPr bwMode="auto">
          <a:xfrm>
            <a:off x="1539875" y="2327275"/>
            <a:ext cx="22701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Freeform 31"/>
          <p:cNvSpPr>
            <a:spLocks/>
          </p:cNvSpPr>
          <p:nvPr/>
        </p:nvSpPr>
        <p:spPr bwMode="auto">
          <a:xfrm>
            <a:off x="1212850" y="3359150"/>
            <a:ext cx="1730375" cy="1473200"/>
          </a:xfrm>
          <a:custGeom>
            <a:avLst/>
            <a:gdLst>
              <a:gd name="T0" fmla="*/ 2147483647 w 1090"/>
              <a:gd name="T1" fmla="*/ 0 h 928"/>
              <a:gd name="T2" fmla="*/ 0 w 1090"/>
              <a:gd name="T3" fmla="*/ 2147483647 h 928"/>
              <a:gd name="T4" fmla="*/ 2147483647 w 1090"/>
              <a:gd name="T5" fmla="*/ 2147483647 h 9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90" h="928">
                <a:moveTo>
                  <a:pt x="1090" y="0"/>
                </a:moveTo>
                <a:lnTo>
                  <a:pt x="0" y="380"/>
                </a:lnTo>
                <a:lnTo>
                  <a:pt x="804" y="928"/>
                </a:lnTo>
              </a:path>
            </a:pathLst>
          </a:custGeom>
          <a:noFill/>
          <a:ln w="158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Line 32"/>
          <p:cNvSpPr>
            <a:spLocks noChangeShapeType="1"/>
          </p:cNvSpPr>
          <p:nvPr/>
        </p:nvSpPr>
        <p:spPr bwMode="auto">
          <a:xfrm>
            <a:off x="1217613" y="3960813"/>
            <a:ext cx="1462087" cy="1555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Line 33"/>
          <p:cNvSpPr>
            <a:spLocks noChangeShapeType="1"/>
          </p:cNvSpPr>
          <p:nvPr/>
        </p:nvSpPr>
        <p:spPr bwMode="auto">
          <a:xfrm>
            <a:off x="4079875" y="4498975"/>
            <a:ext cx="0" cy="10287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Line 34"/>
          <p:cNvSpPr>
            <a:spLocks noChangeShapeType="1"/>
          </p:cNvSpPr>
          <p:nvPr/>
        </p:nvSpPr>
        <p:spPr bwMode="auto">
          <a:xfrm flipV="1">
            <a:off x="6699250" y="1203325"/>
            <a:ext cx="457200" cy="4191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35"/>
          <p:cNvSpPr>
            <a:spLocks noChangeShapeType="1"/>
          </p:cNvSpPr>
          <p:nvPr/>
        </p:nvSpPr>
        <p:spPr bwMode="auto">
          <a:xfrm>
            <a:off x="7016750" y="1720850"/>
            <a:ext cx="8477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Line 36"/>
          <p:cNvSpPr>
            <a:spLocks noChangeShapeType="1"/>
          </p:cNvSpPr>
          <p:nvPr/>
        </p:nvSpPr>
        <p:spPr bwMode="auto">
          <a:xfrm>
            <a:off x="7264400" y="2095500"/>
            <a:ext cx="5905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37"/>
          <p:cNvSpPr>
            <a:spLocks noChangeShapeType="1"/>
          </p:cNvSpPr>
          <p:nvPr/>
        </p:nvSpPr>
        <p:spPr bwMode="auto">
          <a:xfrm>
            <a:off x="6972300" y="2028825"/>
            <a:ext cx="393700" cy="3619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38"/>
          <p:cNvSpPr>
            <a:spLocks noChangeShapeType="1"/>
          </p:cNvSpPr>
          <p:nvPr/>
        </p:nvSpPr>
        <p:spPr bwMode="auto">
          <a:xfrm>
            <a:off x="6950075" y="2082800"/>
            <a:ext cx="301625" cy="5810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39"/>
          <p:cNvSpPr>
            <a:spLocks noChangeShapeType="1"/>
          </p:cNvSpPr>
          <p:nvPr/>
        </p:nvSpPr>
        <p:spPr bwMode="auto">
          <a:xfrm>
            <a:off x="4632325" y="5016500"/>
            <a:ext cx="193675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Freeform 40"/>
          <p:cNvSpPr>
            <a:spLocks/>
          </p:cNvSpPr>
          <p:nvPr/>
        </p:nvSpPr>
        <p:spPr bwMode="auto">
          <a:xfrm>
            <a:off x="5029200" y="4111625"/>
            <a:ext cx="1539875" cy="679450"/>
          </a:xfrm>
          <a:custGeom>
            <a:avLst/>
            <a:gdLst>
              <a:gd name="T0" fmla="*/ 0 w 970"/>
              <a:gd name="T1" fmla="*/ 0 h 428"/>
              <a:gd name="T2" fmla="*/ 2147483647 w 970"/>
              <a:gd name="T3" fmla="*/ 0 h 428"/>
              <a:gd name="T4" fmla="*/ 2147483647 w 970"/>
              <a:gd name="T5" fmla="*/ 2147483647 h 4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70" h="428">
                <a:moveTo>
                  <a:pt x="0" y="0"/>
                </a:moveTo>
                <a:lnTo>
                  <a:pt x="970" y="0"/>
                </a:lnTo>
                <a:lnTo>
                  <a:pt x="168" y="428"/>
                </a:ln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Rectangle 41"/>
          <p:cNvSpPr>
            <a:spLocks noChangeArrowheads="1"/>
          </p:cNvSpPr>
          <p:nvPr/>
        </p:nvSpPr>
        <p:spPr bwMode="auto">
          <a:xfrm>
            <a:off x="3003550" y="5508625"/>
            <a:ext cx="2851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Heart (enclosed in pericardium)</a:t>
            </a:r>
          </a:p>
        </p:txBody>
      </p:sp>
      <p:sp>
        <p:nvSpPr>
          <p:cNvPr id="7184" name="Rectangle 42"/>
          <p:cNvSpPr>
            <a:spLocks noChangeArrowheads="1"/>
          </p:cNvSpPr>
          <p:nvPr/>
        </p:nvSpPr>
        <p:spPr bwMode="auto">
          <a:xfrm>
            <a:off x="244475" y="3821113"/>
            <a:ext cx="1181100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400" b="1"/>
              <a:t>The three</a:t>
            </a:r>
          </a:p>
          <a:p>
            <a:pPr>
              <a:lnSpc>
                <a:spcPct val="80000"/>
              </a:lnSpc>
            </a:pPr>
            <a:r>
              <a:rPr lang="en-US" altLang="en-US" sz="1400" b="1"/>
              <a:t>lobes of the</a:t>
            </a:r>
          </a:p>
          <a:p>
            <a:pPr>
              <a:lnSpc>
                <a:spcPct val="80000"/>
              </a:lnSpc>
            </a:pPr>
            <a:r>
              <a:rPr lang="en-US" altLang="en-US" sz="1400" b="1"/>
              <a:t>right lung</a:t>
            </a:r>
          </a:p>
        </p:txBody>
      </p:sp>
      <p:sp>
        <p:nvSpPr>
          <p:cNvPr id="7185" name="Rectangle 43"/>
          <p:cNvSpPr>
            <a:spLocks noChangeArrowheads="1"/>
          </p:cNvSpPr>
          <p:nvPr/>
        </p:nvSpPr>
        <p:spPr bwMode="auto">
          <a:xfrm>
            <a:off x="733425" y="2165350"/>
            <a:ext cx="866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Trachea</a:t>
            </a:r>
          </a:p>
        </p:txBody>
      </p:sp>
      <p:sp>
        <p:nvSpPr>
          <p:cNvPr id="7186" name="Rectangle 44"/>
          <p:cNvSpPr>
            <a:spLocks noChangeArrowheads="1"/>
          </p:cNvSpPr>
          <p:nvPr/>
        </p:nvSpPr>
        <p:spPr bwMode="auto">
          <a:xfrm>
            <a:off x="7096125" y="884238"/>
            <a:ext cx="1725613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/>
              <a:t>Pleural membrane</a:t>
            </a:r>
          </a:p>
          <a:p>
            <a:pPr>
              <a:lnSpc>
                <a:spcPct val="85000"/>
              </a:lnSpc>
            </a:pPr>
            <a:r>
              <a:rPr lang="en-US" altLang="en-US" sz="1400" b="1"/>
              <a:t>lining thoracic</a:t>
            </a:r>
          </a:p>
          <a:p>
            <a:pPr>
              <a:lnSpc>
                <a:spcPct val="85000"/>
              </a:lnSpc>
            </a:pPr>
            <a:r>
              <a:rPr lang="en-US" altLang="en-US" sz="1400" b="1"/>
              <a:t>cavity</a:t>
            </a:r>
          </a:p>
        </p:txBody>
      </p:sp>
      <p:sp>
        <p:nvSpPr>
          <p:cNvPr id="7187" name="Rectangle 45"/>
          <p:cNvSpPr>
            <a:spLocks noChangeArrowheads="1"/>
          </p:cNvSpPr>
          <p:nvPr/>
        </p:nvSpPr>
        <p:spPr bwMode="auto">
          <a:xfrm>
            <a:off x="7797800" y="1558925"/>
            <a:ext cx="469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Rib</a:t>
            </a:r>
          </a:p>
        </p:txBody>
      </p:sp>
      <p:sp>
        <p:nvSpPr>
          <p:cNvPr id="7188" name="Rectangle 46"/>
          <p:cNvSpPr>
            <a:spLocks noChangeArrowheads="1"/>
          </p:cNvSpPr>
          <p:nvPr/>
        </p:nvSpPr>
        <p:spPr bwMode="auto">
          <a:xfrm>
            <a:off x="7794625" y="1919288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Muscle</a:t>
            </a:r>
          </a:p>
        </p:txBody>
      </p:sp>
      <p:sp>
        <p:nvSpPr>
          <p:cNvPr id="7189" name="Rectangle 47"/>
          <p:cNvSpPr>
            <a:spLocks noChangeArrowheads="1"/>
          </p:cNvSpPr>
          <p:nvPr/>
        </p:nvSpPr>
        <p:spPr bwMode="auto">
          <a:xfrm>
            <a:off x="7315200" y="2276475"/>
            <a:ext cx="1330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/>
              <a:t>Pleural cavity</a:t>
            </a:r>
          </a:p>
        </p:txBody>
      </p:sp>
      <p:sp>
        <p:nvSpPr>
          <p:cNvPr id="7190" name="Rectangle 48"/>
          <p:cNvSpPr>
            <a:spLocks noChangeArrowheads="1"/>
          </p:cNvSpPr>
          <p:nvPr/>
        </p:nvSpPr>
        <p:spPr bwMode="auto">
          <a:xfrm>
            <a:off x="7181850" y="2617788"/>
            <a:ext cx="172561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400" b="1"/>
              <a:t>Pleural membrane</a:t>
            </a:r>
          </a:p>
          <a:p>
            <a:pPr>
              <a:lnSpc>
                <a:spcPct val="80000"/>
              </a:lnSpc>
            </a:pPr>
            <a:r>
              <a:rPr lang="en-US" altLang="en-US" sz="1400" b="1"/>
              <a:t>attached to lung</a:t>
            </a:r>
          </a:p>
        </p:txBody>
      </p:sp>
      <p:sp>
        <p:nvSpPr>
          <p:cNvPr id="7191" name="Rectangle 49"/>
          <p:cNvSpPr>
            <a:spLocks noChangeArrowheads="1"/>
          </p:cNvSpPr>
          <p:nvPr/>
        </p:nvSpPr>
        <p:spPr bwMode="auto">
          <a:xfrm>
            <a:off x="6515100" y="3976688"/>
            <a:ext cx="11811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/>
              <a:t>The two</a:t>
            </a:r>
          </a:p>
          <a:p>
            <a:pPr>
              <a:lnSpc>
                <a:spcPct val="85000"/>
              </a:lnSpc>
            </a:pPr>
            <a:r>
              <a:rPr lang="en-US" altLang="en-US" sz="1400" b="1"/>
              <a:t>lobes of the</a:t>
            </a:r>
          </a:p>
          <a:p>
            <a:pPr>
              <a:lnSpc>
                <a:spcPct val="85000"/>
              </a:lnSpc>
            </a:pPr>
            <a:r>
              <a:rPr lang="en-US" altLang="en-US" sz="1400" b="1"/>
              <a:t>left lung</a:t>
            </a:r>
          </a:p>
        </p:txBody>
      </p:sp>
      <p:sp>
        <p:nvSpPr>
          <p:cNvPr id="7192" name="Rectangle 50"/>
          <p:cNvSpPr>
            <a:spLocks noChangeArrowheads="1"/>
          </p:cNvSpPr>
          <p:nvPr/>
        </p:nvSpPr>
        <p:spPr bwMode="auto">
          <a:xfrm>
            <a:off x="6505575" y="4872038"/>
            <a:ext cx="1112838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/>
              <a:t>Diaphragm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40"/>
    </mc:Choice>
    <mc:Fallback xmlns="">
      <p:transition spd="slow" advTm="24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-14288" y="0"/>
            <a:ext cx="9144001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Lungs Are Organs of Gas Exchange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388938" y="1109663"/>
            <a:ext cx="7772400" cy="5153025"/>
          </a:xfrm>
        </p:spPr>
        <p:txBody>
          <a:bodyPr/>
          <a:lstStyle/>
          <a:p>
            <a:pPr eaLnBrk="1" hangingPunct="1"/>
            <a:r>
              <a:rPr lang="en-US" altLang="en-US" smtClean="0"/>
              <a:t>Pulmonary capillaries in alveolar walls </a:t>
            </a:r>
            <a:r>
              <a:rPr lang="en-US" altLang="en-US" smtClean="0">
                <a:cs typeface="Arial" charset="0"/>
              </a:rPr>
              <a:t>–</a:t>
            </a:r>
            <a:r>
              <a:rPr lang="en-US" altLang="en-US" smtClean="0"/>
              <a:t> bring blood and air into close contact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05"/>
    </mc:Choice>
    <mc:Fallback xmlns="">
      <p:transition spd="slow" advTm="8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9" descr="10_08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7"/>
          <a:stretch>
            <a:fillRect/>
          </a:stretch>
        </p:blipFill>
        <p:spPr bwMode="auto">
          <a:xfrm>
            <a:off x="296863" y="163513"/>
            <a:ext cx="8548687" cy="631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0"/>
          <p:cNvSpPr>
            <a:spLocks noChangeArrowheads="1"/>
          </p:cNvSpPr>
          <p:nvPr/>
        </p:nvSpPr>
        <p:spPr bwMode="auto">
          <a:xfrm>
            <a:off x="488950" y="230188"/>
            <a:ext cx="833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Blood flow</a:t>
            </a:r>
          </a:p>
        </p:txBody>
      </p:sp>
      <p:sp>
        <p:nvSpPr>
          <p:cNvPr id="9220" name="Rectangle 31"/>
          <p:cNvSpPr>
            <a:spLocks noChangeArrowheads="1"/>
          </p:cNvSpPr>
          <p:nvPr/>
        </p:nvSpPr>
        <p:spPr bwMode="auto">
          <a:xfrm>
            <a:off x="247650" y="1481138"/>
            <a:ext cx="847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Bronchiole</a:t>
            </a:r>
          </a:p>
        </p:txBody>
      </p:sp>
      <p:sp>
        <p:nvSpPr>
          <p:cNvPr id="9221" name="Rectangle 32"/>
          <p:cNvSpPr>
            <a:spLocks noChangeArrowheads="1"/>
          </p:cNvSpPr>
          <p:nvPr/>
        </p:nvSpPr>
        <p:spPr bwMode="auto">
          <a:xfrm>
            <a:off x="247650" y="1728788"/>
            <a:ext cx="14970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Small pulmonary vein</a:t>
            </a:r>
          </a:p>
        </p:txBody>
      </p:sp>
      <p:sp>
        <p:nvSpPr>
          <p:cNvPr id="9222" name="Rectangle 33"/>
          <p:cNvSpPr>
            <a:spLocks noChangeArrowheads="1"/>
          </p:cNvSpPr>
          <p:nvPr/>
        </p:nvSpPr>
        <p:spPr bwMode="auto">
          <a:xfrm>
            <a:off x="247650" y="1989138"/>
            <a:ext cx="1595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Small pulmonary artery</a:t>
            </a:r>
          </a:p>
        </p:txBody>
      </p:sp>
      <p:sp>
        <p:nvSpPr>
          <p:cNvPr id="9223" name="Rectangle 34"/>
          <p:cNvSpPr>
            <a:spLocks noChangeArrowheads="1"/>
          </p:cNvSpPr>
          <p:nvPr/>
        </p:nvSpPr>
        <p:spPr bwMode="auto">
          <a:xfrm>
            <a:off x="290513" y="2341563"/>
            <a:ext cx="1998662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1000" b="1"/>
              <a:t>a) Bronchioles end in clusters</a:t>
            </a:r>
          </a:p>
          <a:p>
            <a:pPr>
              <a:lnSpc>
                <a:spcPct val="95000"/>
              </a:lnSpc>
            </a:pPr>
            <a:r>
              <a:rPr lang="en-US" altLang="en-US" sz="1000" b="1"/>
              <a:t>    of alveoli, each surrounded</a:t>
            </a:r>
          </a:p>
          <a:p>
            <a:pPr>
              <a:lnSpc>
                <a:spcPct val="95000"/>
              </a:lnSpc>
            </a:pPr>
            <a:r>
              <a:rPr lang="en-US" altLang="en-US" sz="1000" b="1"/>
              <a:t>    by capillaries. CO</a:t>
            </a:r>
            <a:r>
              <a:rPr lang="en-US" altLang="en-US" sz="1000" b="1" baseline="-25000"/>
              <a:t>2</a:t>
            </a:r>
            <a:r>
              <a:rPr lang="en-US" altLang="en-US" sz="1000" b="1"/>
              <a:t> and O</a:t>
            </a:r>
            <a:r>
              <a:rPr lang="en-US" altLang="en-US" sz="1000" b="1" baseline="-25000"/>
              <a:t>2</a:t>
            </a:r>
            <a:endParaRPr lang="en-US" altLang="en-US" sz="1000" b="1"/>
          </a:p>
          <a:p>
            <a:pPr>
              <a:lnSpc>
                <a:spcPct val="95000"/>
              </a:lnSpc>
            </a:pPr>
            <a:r>
              <a:rPr lang="en-US" altLang="en-US" sz="1000" b="1"/>
              <a:t>    are exchanged across the</a:t>
            </a:r>
          </a:p>
          <a:p>
            <a:pPr>
              <a:lnSpc>
                <a:spcPct val="95000"/>
              </a:lnSpc>
            </a:pPr>
            <a:r>
              <a:rPr lang="en-US" altLang="en-US" sz="1000" b="1"/>
              <a:t>    capillary and alveolar walls</a:t>
            </a:r>
          </a:p>
          <a:p>
            <a:pPr>
              <a:lnSpc>
                <a:spcPct val="95000"/>
              </a:lnSpc>
            </a:pPr>
            <a:r>
              <a:rPr lang="en-US" altLang="en-US" sz="1000" b="1"/>
              <a:t>    by diffusion. </a:t>
            </a:r>
          </a:p>
        </p:txBody>
      </p:sp>
      <p:sp>
        <p:nvSpPr>
          <p:cNvPr id="9224" name="Rectangle 35"/>
          <p:cNvSpPr>
            <a:spLocks noChangeArrowheads="1"/>
          </p:cNvSpPr>
          <p:nvPr/>
        </p:nvSpPr>
        <p:spPr bwMode="auto">
          <a:xfrm>
            <a:off x="269875" y="6319838"/>
            <a:ext cx="36560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b) Photo of the surface of alveoli covered with capillaries.</a:t>
            </a:r>
          </a:p>
        </p:txBody>
      </p:sp>
      <p:sp>
        <p:nvSpPr>
          <p:cNvPr id="9225" name="Rectangle 36"/>
          <p:cNvSpPr>
            <a:spLocks noChangeArrowheads="1"/>
          </p:cNvSpPr>
          <p:nvPr/>
        </p:nvSpPr>
        <p:spPr bwMode="auto">
          <a:xfrm>
            <a:off x="7686675" y="153988"/>
            <a:ext cx="7207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Capillary</a:t>
            </a:r>
          </a:p>
        </p:txBody>
      </p:sp>
      <p:sp>
        <p:nvSpPr>
          <p:cNvPr id="9226" name="Rectangle 37"/>
          <p:cNvSpPr>
            <a:spLocks noChangeArrowheads="1"/>
          </p:cNvSpPr>
          <p:nvPr/>
        </p:nvSpPr>
        <p:spPr bwMode="auto">
          <a:xfrm>
            <a:off x="5553075" y="520700"/>
            <a:ext cx="1052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Air in alveolus</a:t>
            </a:r>
          </a:p>
        </p:txBody>
      </p:sp>
      <p:sp>
        <p:nvSpPr>
          <p:cNvPr id="9227" name="Rectangle 38"/>
          <p:cNvSpPr>
            <a:spLocks noChangeArrowheads="1"/>
          </p:cNvSpPr>
          <p:nvPr/>
        </p:nvSpPr>
        <p:spPr bwMode="auto">
          <a:xfrm>
            <a:off x="5461000" y="2544763"/>
            <a:ext cx="16938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Epithelial cell of alveolus</a:t>
            </a:r>
          </a:p>
        </p:txBody>
      </p:sp>
      <p:sp>
        <p:nvSpPr>
          <p:cNvPr id="9228" name="Rectangle 39"/>
          <p:cNvSpPr>
            <a:spLocks noChangeArrowheads="1"/>
          </p:cNvSpPr>
          <p:nvPr/>
        </p:nvSpPr>
        <p:spPr bwMode="auto">
          <a:xfrm>
            <a:off x="5626100" y="3335338"/>
            <a:ext cx="1277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Pulmonary venule</a:t>
            </a:r>
          </a:p>
        </p:txBody>
      </p:sp>
      <p:sp>
        <p:nvSpPr>
          <p:cNvPr id="9229" name="Rectangle 40"/>
          <p:cNvSpPr>
            <a:spLocks noChangeArrowheads="1"/>
          </p:cNvSpPr>
          <p:nvPr/>
        </p:nvSpPr>
        <p:spPr bwMode="auto">
          <a:xfrm>
            <a:off x="5032375" y="3535363"/>
            <a:ext cx="833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Blood flow</a:t>
            </a:r>
          </a:p>
        </p:txBody>
      </p:sp>
      <p:sp>
        <p:nvSpPr>
          <p:cNvPr id="9230" name="Rectangle 41"/>
          <p:cNvSpPr>
            <a:spLocks noChangeArrowheads="1"/>
          </p:cNvSpPr>
          <p:nvPr/>
        </p:nvSpPr>
        <p:spPr bwMode="auto">
          <a:xfrm>
            <a:off x="4972050" y="5065713"/>
            <a:ext cx="876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Pulmonary </a:t>
            </a:r>
          </a:p>
          <a:p>
            <a:r>
              <a:rPr lang="en-US" altLang="en-US" sz="1000" b="1"/>
              <a:t>arteriole</a:t>
            </a:r>
          </a:p>
        </p:txBody>
      </p:sp>
      <p:sp>
        <p:nvSpPr>
          <p:cNvPr id="9231" name="Rectangle 42"/>
          <p:cNvSpPr>
            <a:spLocks noChangeArrowheads="1"/>
          </p:cNvSpPr>
          <p:nvPr/>
        </p:nvSpPr>
        <p:spPr bwMode="auto">
          <a:xfrm>
            <a:off x="5029200" y="4805363"/>
            <a:ext cx="833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Blood flow</a:t>
            </a:r>
          </a:p>
        </p:txBody>
      </p:sp>
      <p:sp>
        <p:nvSpPr>
          <p:cNvPr id="9232" name="Rectangle 43"/>
          <p:cNvSpPr>
            <a:spLocks noChangeArrowheads="1"/>
          </p:cNvSpPr>
          <p:nvPr/>
        </p:nvSpPr>
        <p:spPr bwMode="auto">
          <a:xfrm>
            <a:off x="4972050" y="5503863"/>
            <a:ext cx="847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/>
              <a:t>Capillary </a:t>
            </a:r>
          </a:p>
          <a:p>
            <a:r>
              <a:rPr lang="en-US" altLang="en-US" sz="1000" b="1"/>
              <a:t>network</a:t>
            </a:r>
          </a:p>
          <a:p>
            <a:r>
              <a:rPr lang="en-US" altLang="en-US" sz="1000" b="1"/>
              <a:t>on surface</a:t>
            </a:r>
          </a:p>
          <a:p>
            <a:r>
              <a:rPr lang="en-US" altLang="en-US" sz="1000" b="1"/>
              <a:t>of alveolus</a:t>
            </a:r>
          </a:p>
        </p:txBody>
      </p:sp>
      <p:sp>
        <p:nvSpPr>
          <p:cNvPr id="9233" name="Freeform 44"/>
          <p:cNvSpPr>
            <a:spLocks/>
          </p:cNvSpPr>
          <p:nvPr/>
        </p:nvSpPr>
        <p:spPr bwMode="auto">
          <a:xfrm>
            <a:off x="1041400" y="1412875"/>
            <a:ext cx="292100" cy="190500"/>
          </a:xfrm>
          <a:custGeom>
            <a:avLst/>
            <a:gdLst>
              <a:gd name="T0" fmla="*/ 0 w 184"/>
              <a:gd name="T1" fmla="*/ 2147483647 h 120"/>
              <a:gd name="T2" fmla="*/ 2147483647 w 184"/>
              <a:gd name="T3" fmla="*/ 2147483647 h 120"/>
              <a:gd name="T4" fmla="*/ 2147483647 w 184"/>
              <a:gd name="T5" fmla="*/ 0 h 1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4" h="120">
                <a:moveTo>
                  <a:pt x="0" y="120"/>
                </a:moveTo>
                <a:cubicBezTo>
                  <a:pt x="40" y="120"/>
                  <a:pt x="80" y="120"/>
                  <a:pt x="120" y="120"/>
                </a:cubicBezTo>
                <a:lnTo>
                  <a:pt x="184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Freeform 45"/>
          <p:cNvSpPr>
            <a:spLocks/>
          </p:cNvSpPr>
          <p:nvPr/>
        </p:nvSpPr>
        <p:spPr bwMode="auto">
          <a:xfrm>
            <a:off x="1685925" y="1482725"/>
            <a:ext cx="396875" cy="371475"/>
          </a:xfrm>
          <a:custGeom>
            <a:avLst/>
            <a:gdLst>
              <a:gd name="T0" fmla="*/ 0 w 250"/>
              <a:gd name="T1" fmla="*/ 2147483647 h 234"/>
              <a:gd name="T2" fmla="*/ 2147483647 w 250"/>
              <a:gd name="T3" fmla="*/ 2147483647 h 234"/>
              <a:gd name="T4" fmla="*/ 2147483647 w 250"/>
              <a:gd name="T5" fmla="*/ 0 h 2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0" h="234">
                <a:moveTo>
                  <a:pt x="0" y="234"/>
                </a:moveTo>
                <a:cubicBezTo>
                  <a:pt x="40" y="234"/>
                  <a:pt x="80" y="234"/>
                  <a:pt x="120" y="234"/>
                </a:cubicBezTo>
                <a:lnTo>
                  <a:pt x="250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5" name="Freeform 46"/>
          <p:cNvSpPr>
            <a:spLocks/>
          </p:cNvSpPr>
          <p:nvPr/>
        </p:nvSpPr>
        <p:spPr bwMode="auto">
          <a:xfrm>
            <a:off x="1784350" y="1657350"/>
            <a:ext cx="393700" cy="450850"/>
          </a:xfrm>
          <a:custGeom>
            <a:avLst/>
            <a:gdLst>
              <a:gd name="T0" fmla="*/ 0 w 248"/>
              <a:gd name="T1" fmla="*/ 2147483647 h 284"/>
              <a:gd name="T2" fmla="*/ 2147483647 w 248"/>
              <a:gd name="T3" fmla="*/ 2147483647 h 284"/>
              <a:gd name="T4" fmla="*/ 2147483647 w 248"/>
              <a:gd name="T5" fmla="*/ 0 h 2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8" h="284">
                <a:moveTo>
                  <a:pt x="0" y="284"/>
                </a:moveTo>
                <a:cubicBezTo>
                  <a:pt x="31" y="284"/>
                  <a:pt x="62" y="284"/>
                  <a:pt x="94" y="284"/>
                </a:cubicBezTo>
                <a:lnTo>
                  <a:pt x="248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6" name="Line 47"/>
          <p:cNvSpPr>
            <a:spLocks noChangeShapeType="1"/>
          </p:cNvSpPr>
          <p:nvPr/>
        </p:nvSpPr>
        <p:spPr bwMode="auto">
          <a:xfrm flipV="1">
            <a:off x="5902325" y="2333625"/>
            <a:ext cx="0" cy="238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Line 48"/>
          <p:cNvSpPr>
            <a:spLocks noChangeShapeType="1"/>
          </p:cNvSpPr>
          <p:nvPr/>
        </p:nvSpPr>
        <p:spPr bwMode="auto">
          <a:xfrm flipV="1">
            <a:off x="8023225" y="349250"/>
            <a:ext cx="0" cy="24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8" name="Line 49"/>
          <p:cNvSpPr>
            <a:spLocks noChangeShapeType="1"/>
          </p:cNvSpPr>
          <p:nvPr/>
        </p:nvSpPr>
        <p:spPr bwMode="auto">
          <a:xfrm flipV="1">
            <a:off x="6229350" y="3540125"/>
            <a:ext cx="0" cy="323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9" name="Freeform 50"/>
          <p:cNvSpPr>
            <a:spLocks/>
          </p:cNvSpPr>
          <p:nvPr/>
        </p:nvSpPr>
        <p:spPr bwMode="auto">
          <a:xfrm>
            <a:off x="5734050" y="5191125"/>
            <a:ext cx="371475" cy="4763"/>
          </a:xfrm>
          <a:custGeom>
            <a:avLst/>
            <a:gdLst>
              <a:gd name="T0" fmla="*/ 0 w 234"/>
              <a:gd name="T1" fmla="*/ 0 h 3"/>
              <a:gd name="T2" fmla="*/ 2147483647 w 234"/>
              <a:gd name="T3" fmla="*/ 2147483647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4" h="3">
                <a:moveTo>
                  <a:pt x="0" y="0"/>
                </a:moveTo>
                <a:lnTo>
                  <a:pt x="234" y="3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Freeform 51"/>
          <p:cNvSpPr>
            <a:spLocks/>
          </p:cNvSpPr>
          <p:nvPr/>
        </p:nvSpPr>
        <p:spPr bwMode="auto">
          <a:xfrm>
            <a:off x="5622925" y="5372100"/>
            <a:ext cx="1406525" cy="263525"/>
          </a:xfrm>
          <a:custGeom>
            <a:avLst/>
            <a:gdLst>
              <a:gd name="T0" fmla="*/ 0 w 886"/>
              <a:gd name="T1" fmla="*/ 2147483647 h 166"/>
              <a:gd name="T2" fmla="*/ 2147483647 w 886"/>
              <a:gd name="T3" fmla="*/ 2147483647 h 166"/>
              <a:gd name="T4" fmla="*/ 2147483647 w 886"/>
              <a:gd name="T5" fmla="*/ 0 h 1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86" h="166">
                <a:moveTo>
                  <a:pt x="0" y="166"/>
                </a:moveTo>
                <a:lnTo>
                  <a:pt x="638" y="164"/>
                </a:lnTo>
                <a:lnTo>
                  <a:pt x="886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06"/>
    </mc:Choice>
    <mc:Fallback xmlns="">
      <p:transition spd="slow" advTm="72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Process of Breathing Involves a Pressure Gradient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1447800"/>
            <a:ext cx="8061325" cy="5105400"/>
          </a:xfrm>
        </p:spPr>
        <p:txBody>
          <a:bodyPr/>
          <a:lstStyle/>
          <a:p>
            <a:pPr marL="495300" indent="-495300" eaLnBrk="1" hangingPunct="1">
              <a:lnSpc>
                <a:spcPct val="95000"/>
              </a:lnSpc>
            </a:pPr>
            <a:r>
              <a:rPr lang="en-US" altLang="en-US" sz="2800" smtClean="0"/>
              <a:t>Inspiration/expiration: air in/air out cycle</a:t>
            </a:r>
          </a:p>
          <a:p>
            <a:pPr marL="895350" lvl="1" indent="-438150" eaLnBrk="1" hangingPunct="1">
              <a:lnSpc>
                <a:spcPct val="95000"/>
              </a:lnSpc>
              <a:buFontTx/>
              <a:buAutoNum type="arabicPeriod"/>
            </a:pPr>
            <a:r>
              <a:rPr lang="en-US" altLang="en-US" sz="2500" smtClean="0"/>
              <a:t>Relaxed state</a:t>
            </a:r>
          </a:p>
          <a:p>
            <a:pPr marL="1366838" lvl="2" indent="-357188" eaLnBrk="1" hangingPunct="1">
              <a:lnSpc>
                <a:spcPct val="95000"/>
              </a:lnSpc>
            </a:pPr>
            <a:r>
              <a:rPr lang="en-US" altLang="en-US" smtClean="0"/>
              <a:t>Diaphragm and intercostal muscles relaxed</a:t>
            </a:r>
            <a:endParaRPr lang="en-US" altLang="en-US" sz="2000" smtClean="0"/>
          </a:p>
        </p:txBody>
      </p:sp>
      <p:pic>
        <p:nvPicPr>
          <p:cNvPr id="10244" name="Picture 52" descr="C:\Users\Gary\Desktop\Gary's Files\Teaching\GCC\BIO102 - Human Biology Online\Ch10 - Respiratory\10_Labeled_Images\10_09Figure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26"/>
          <a:stretch>
            <a:fillRect/>
          </a:stretch>
        </p:blipFill>
        <p:spPr bwMode="auto">
          <a:xfrm>
            <a:off x="1387475" y="3019425"/>
            <a:ext cx="24225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41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Process of Breathing Involves a Pressure Gradient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1447800"/>
            <a:ext cx="8061325" cy="5105400"/>
          </a:xfrm>
        </p:spPr>
        <p:txBody>
          <a:bodyPr/>
          <a:lstStyle/>
          <a:p>
            <a:pPr marL="0" lvl="1" indent="0" eaLnBrk="1" hangingPunct="1">
              <a:lnSpc>
                <a:spcPct val="95000"/>
              </a:lnSpc>
              <a:buFontTx/>
              <a:buNone/>
            </a:pPr>
            <a:r>
              <a:rPr lang="en-US" altLang="en-US" sz="2500" smtClean="0"/>
              <a:t>2.  Inspiration (inhale)</a:t>
            </a:r>
          </a:p>
          <a:p>
            <a:pPr marL="569913" lvl="2" indent="-342900" eaLnBrk="1" hangingPunct="1">
              <a:lnSpc>
                <a:spcPct val="95000"/>
              </a:lnSpc>
            </a:pPr>
            <a:r>
              <a:rPr lang="en-US" altLang="en-US" smtClean="0"/>
              <a:t>Diaphragm contracts, pulling muscle down; intercostal muscles contract, elevating chest wall and expanding volume of chest, lowering pressure in lungs, pulling in air</a:t>
            </a:r>
            <a:endParaRPr lang="en-US" altLang="en-US" sz="2000" smtClean="0"/>
          </a:p>
        </p:txBody>
      </p:sp>
      <p:pic>
        <p:nvPicPr>
          <p:cNvPr id="11268" name="Picture 52" descr="C:\Users\Gary\Desktop\Gary's Files\Teaching\GCC\BIO102 - Human Biology Online\Ch10 - Respiratory\10_Labeled_Images\10_09Figure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7" r="34073"/>
          <a:stretch>
            <a:fillRect/>
          </a:stretch>
        </p:blipFill>
        <p:spPr bwMode="auto">
          <a:xfrm>
            <a:off x="3152775" y="3060700"/>
            <a:ext cx="31972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43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Process of Breathing Involves a Pressure Gradient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1447800"/>
            <a:ext cx="8061325" cy="5105400"/>
          </a:xfrm>
        </p:spPr>
        <p:txBody>
          <a:bodyPr/>
          <a:lstStyle/>
          <a:p>
            <a:pPr marL="0" lvl="1" indent="0" eaLnBrk="1" hangingPunct="1">
              <a:lnSpc>
                <a:spcPct val="95000"/>
              </a:lnSpc>
              <a:buFontTx/>
              <a:buNone/>
            </a:pPr>
            <a:r>
              <a:rPr lang="en-US" altLang="en-US" sz="2500" smtClean="0"/>
              <a:t>3.  Expiration (exhale)</a:t>
            </a:r>
          </a:p>
          <a:p>
            <a:pPr marL="568325" lvl="2" indent="-357188" eaLnBrk="1" hangingPunct="1">
              <a:lnSpc>
                <a:spcPct val="95000"/>
              </a:lnSpc>
            </a:pPr>
            <a:r>
              <a:rPr lang="en-US" altLang="en-US" smtClean="0"/>
              <a:t>Muscles relax; diaphragm resumes dome shape; intercostal muscles allow chest to lower, resulting in increase of pressure in chest and expulsion of air</a:t>
            </a:r>
            <a:endParaRPr lang="en-US" altLang="en-US" sz="2000" smtClean="0"/>
          </a:p>
        </p:txBody>
      </p:sp>
      <p:pic>
        <p:nvPicPr>
          <p:cNvPr id="12292" name="Picture 52" descr="C:\Users\Gary\Desktop\Gary's Files\Teaching\GCC\BIO102 - Human Biology Online\Ch10 - Respiratory\10_Labeled_Images\10_09Figure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11"/>
          <a:stretch>
            <a:fillRect/>
          </a:stretch>
        </p:blipFill>
        <p:spPr bwMode="auto">
          <a:xfrm>
            <a:off x="4894263" y="3054350"/>
            <a:ext cx="2851150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56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|16.3|26.1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7154</TotalTime>
  <Words>280</Words>
  <Application>Microsoft Office PowerPoint</Application>
  <PresentationFormat>On-screen Show (4:3)</PresentationFormat>
  <Paragraphs>63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Johnson_6e_PPT_template-orig</vt:lpstr>
      <vt:lpstr>Johnson_6e_PPT_template_2line</vt:lpstr>
      <vt:lpstr>Johnson_6e_PPT_template_1line</vt:lpstr>
      <vt:lpstr>Johnson_6e_PPT_template-blank</vt:lpstr>
      <vt:lpstr>The Lungs Are Organs of Gas Exchange</vt:lpstr>
      <vt:lpstr>PowerPoint Presentation</vt:lpstr>
      <vt:lpstr>The Lungs Are Organs of Gas Exchange</vt:lpstr>
      <vt:lpstr>PowerPoint Presentation</vt:lpstr>
      <vt:lpstr>The Process of Breathing Involves a Pressure Gradient</vt:lpstr>
      <vt:lpstr>The Process of Breathing Involves a Pressure Gradient</vt:lpstr>
      <vt:lpstr>The Process of Breathing Involves a Pressure Gradient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429</cp:revision>
  <cp:lastPrinted>2002-04-29T18:54:29Z</cp:lastPrinted>
  <dcterms:created xsi:type="dcterms:W3CDTF">2000-12-11T01:39:32Z</dcterms:created>
  <dcterms:modified xsi:type="dcterms:W3CDTF">2016-08-30T20:53:10Z</dcterms:modified>
</cp:coreProperties>
</file>