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9" r:id="rId1"/>
    <p:sldMasterId id="2147483661" r:id="rId2"/>
    <p:sldMasterId id="2147483662" r:id="rId3"/>
    <p:sldMasterId id="2147483663" r:id="rId4"/>
  </p:sldMasterIdLst>
  <p:notesMasterIdLst>
    <p:notesMasterId r:id="rId15"/>
  </p:notesMasterIdLst>
  <p:handoutMasterIdLst>
    <p:handoutMasterId r:id="rId16"/>
  </p:handoutMasterIdLst>
  <p:sldIdLst>
    <p:sldId id="433" r:id="rId5"/>
    <p:sldId id="432" r:id="rId6"/>
    <p:sldId id="391" r:id="rId7"/>
    <p:sldId id="373" r:id="rId8"/>
    <p:sldId id="392" r:id="rId9"/>
    <p:sldId id="375" r:id="rId10"/>
    <p:sldId id="393" r:id="rId11"/>
    <p:sldId id="394" r:id="rId12"/>
    <p:sldId id="395" r:id="rId13"/>
    <p:sldId id="396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8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5" autoAdjust="0"/>
    <p:restoredTop sz="88227" autoAdjust="0"/>
  </p:normalViewPr>
  <p:slideViewPr>
    <p:cSldViewPr snapToGrid="0">
      <p:cViewPr varScale="1">
        <p:scale>
          <a:sx n="77" d="100"/>
          <a:sy n="77" d="100"/>
        </p:scale>
        <p:origin x="-1062" y="-96"/>
      </p:cViewPr>
      <p:guideLst>
        <p:guide orient="horz" pos="4128"/>
        <p:guide orient="horz" pos="297"/>
        <p:guide orient="horz" pos="955"/>
        <p:guide pos="2880"/>
        <p:guide pos="315"/>
        <p:guide pos="693"/>
        <p:guide pos="2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8" d="100"/>
          <a:sy n="98" d="100"/>
        </p:scale>
        <p:origin x="-356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2A754B39-BB44-4B01-8B75-D71554B7D9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5954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9765E562-0505-418C-9F93-9453B85732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369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855A6047-264C-4561-BA67-CDE33766824A}" type="slidenum">
              <a:rPr lang="en-US" altLang="en-US" sz="1200" smtClean="0"/>
              <a:pPr/>
              <a:t>4</a:t>
            </a:fld>
            <a:endParaRPr lang="en-US" altLang="en-US" sz="1200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fld id="{E5FAE2CA-0067-4053-9242-DD50F9B29FB4}" type="slidenum">
              <a:rPr lang="en-US" altLang="en-US" sz="1200" smtClean="0"/>
              <a:pPr/>
              <a:t>6</a:t>
            </a:fld>
            <a:endParaRPr lang="en-US" altLang="en-US" sz="1200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 smtClean="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 smtClean="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 smtClean="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 smtClean="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2125" y="968375"/>
            <a:ext cx="20653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 smtClean="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 smtClean="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 smtClean="0">
              <a:latin typeface="Arial" charset="0"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97298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896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6626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29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55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86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7448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7658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7073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86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047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043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93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5533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09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271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399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26675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44176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8571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0482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7733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639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0140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28891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713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225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135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24414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922813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22900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7431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7891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defRPr/>
            </a:pPr>
            <a:r>
              <a:rPr lang="en-US" sz="2000" smtClean="0">
                <a:solidFill>
                  <a:schemeClr val="bg1"/>
                </a:solidFill>
                <a:latin typeface="Arial" charset="0"/>
              </a:rPr>
              <a:t>Concepts and Current Issues</a:t>
            </a:r>
            <a:endParaRPr lang="en-US" sz="3200" smtClean="0">
              <a:latin typeface="Arial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 smtClean="0">
                <a:solidFill>
                  <a:srgbClr val="B4DD65"/>
                </a:solidFill>
                <a:latin typeface="Arial" charset="0"/>
              </a:rPr>
              <a:t>Human Biology</a:t>
            </a:r>
            <a:endParaRPr lang="en-US" sz="4800" smtClean="0">
              <a:latin typeface="Arial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3712" y="969963"/>
            <a:ext cx="20653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200" smtClean="0">
                <a:solidFill>
                  <a:srgbClr val="958DDD"/>
                </a:solidFill>
                <a:latin typeface="Arial" charset="0"/>
              </a:rPr>
              <a:t>Sixth Edition</a:t>
            </a:r>
            <a:endParaRPr lang="en-US" sz="2000" smtClean="0">
              <a:latin typeface="Arial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F2FF0A"/>
                </a:solidFill>
                <a:latin typeface="Arial" charset="0"/>
              </a:rPr>
              <a:t>Michael D. Johnson</a:t>
            </a:r>
            <a:endParaRPr lang="en-US" sz="2000" smtClean="0">
              <a:latin typeface="Arial" charset="0"/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4572000" y="390525"/>
            <a:ext cx="45720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572000" y="1752600"/>
            <a:ext cx="4572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476735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354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52688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732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880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5998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93340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6563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75787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922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503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cxnSp>
        <p:nvCxnSpPr>
          <p:cNvPr id="3076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2" Type="http://schemas.microsoft.com/office/2007/relationships/media" Target="../media/media2.wav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7" Type="http://schemas.openxmlformats.org/officeDocument/2006/relationships/image" Target="../media/image4.png"/><Relationship Id="rId2" Type="http://schemas.microsoft.com/office/2007/relationships/media" Target="../media/media3.wav"/><Relationship Id="rId1" Type="http://schemas.openxmlformats.org/officeDocument/2006/relationships/tags" Target="../tags/tag2.xml"/><Relationship Id="rId6" Type="http://schemas.openxmlformats.org/officeDocument/2006/relationships/image" Target="../media/image5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wav"/><Relationship Id="rId7" Type="http://schemas.openxmlformats.org/officeDocument/2006/relationships/image" Target="../media/image4.png"/><Relationship Id="rId2" Type="http://schemas.microsoft.com/office/2007/relationships/media" Target="../media/media5.wav"/><Relationship Id="rId1" Type="http://schemas.openxmlformats.org/officeDocument/2006/relationships/tags" Target="../tags/tag4.x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2" Type="http://schemas.microsoft.com/office/2007/relationships/media" Target="../media/media6.wav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av"/><Relationship Id="rId7" Type="http://schemas.openxmlformats.org/officeDocument/2006/relationships/image" Target="../media/image4.png"/><Relationship Id="rId2" Type="http://schemas.microsoft.com/office/2007/relationships/media" Target="../media/media7.wav"/><Relationship Id="rId1" Type="http://schemas.openxmlformats.org/officeDocument/2006/relationships/tags" Target="../tags/tag6.xml"/><Relationship Id="rId6" Type="http://schemas.openxmlformats.org/officeDocument/2006/relationships/image" Target="../media/image7.jpe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wav"/><Relationship Id="rId2" Type="http://schemas.microsoft.com/office/2007/relationships/media" Target="../media/media9.wav"/><Relationship Id="rId1" Type="http://schemas.openxmlformats.org/officeDocument/2006/relationships/tags" Target="../tags/tag7.xml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7" Type="http://schemas.openxmlformats.org/officeDocument/2006/relationships/image" Target="../media/image4.png"/><Relationship Id="rId2" Type="http://schemas.microsoft.com/office/2007/relationships/media" Target="../media/media10.wav"/><Relationship Id="rId1" Type="http://schemas.openxmlformats.org/officeDocument/2006/relationships/tags" Target="../tags/tag8.xml"/><Relationship Id="rId6" Type="http://schemas.openxmlformats.org/officeDocument/2006/relationships/image" Target="../media/image9.jpe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 bwMode="auto">
          <a:xfrm>
            <a:off x="279400" y="157163"/>
            <a:ext cx="8650288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A29AA"/>
                </a:solidFill>
                <a:latin typeface="Arial" charset="0"/>
                <a:ea typeface="ＭＳ Ｐゴシック" pitchFamily="8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kern="0" dirty="0" smtClean="0"/>
              <a:t>The Respiratory System</a:t>
            </a:r>
            <a:endParaRPr lang="en-US" altLang="en-US" kern="0" dirty="0"/>
          </a:p>
        </p:txBody>
      </p:sp>
      <p:pic>
        <p:nvPicPr>
          <p:cNvPr id="94210" name="Picture 2" descr="P:\BIO102 - Human Biology Online\12 - Respiratory\shutterstock_9085974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79" y="1977106"/>
            <a:ext cx="5336130" cy="355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27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Respiration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1125" y="1371600"/>
            <a:ext cx="83058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600" b="1" dirty="0" smtClean="0"/>
              <a:t>Breathing</a:t>
            </a:r>
            <a:r>
              <a:rPr lang="en-US" sz="2600" dirty="0" smtClean="0"/>
              <a:t>: movement of air into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2600" dirty="0" smtClean="0"/>
              <a:t>	and out of the lungs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b="1" dirty="0" smtClean="0"/>
              <a:t>External respiration</a:t>
            </a:r>
            <a:r>
              <a:rPr lang="en-US" sz="2600" dirty="0" smtClean="0"/>
              <a:t>: O</a:t>
            </a:r>
            <a:r>
              <a:rPr lang="en-US" sz="2600" baseline="-25000" dirty="0" smtClean="0"/>
              <a:t>2</a:t>
            </a:r>
            <a:r>
              <a:rPr lang="en-US" sz="2600" dirty="0" smtClean="0"/>
              <a:t> and CO</a:t>
            </a:r>
            <a:r>
              <a:rPr lang="en-US" sz="2600" baseline="-25000" dirty="0" smtClean="0"/>
              <a:t>2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 smtClean="0"/>
              <a:t>	exchange between the lungs</a:t>
            </a:r>
            <a:br>
              <a:rPr lang="en-US" sz="2600" dirty="0" smtClean="0"/>
            </a:br>
            <a:r>
              <a:rPr lang="en-US" sz="2600" dirty="0" smtClean="0"/>
              <a:t>	and the blood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b="1" dirty="0" smtClean="0"/>
              <a:t>Transport</a:t>
            </a:r>
            <a:r>
              <a:rPr lang="en-US" sz="2600" dirty="0" smtClean="0"/>
              <a:t>: O</a:t>
            </a:r>
            <a:r>
              <a:rPr lang="en-US" sz="2600" baseline="-25000" dirty="0" smtClean="0"/>
              <a:t>2</a:t>
            </a:r>
            <a:r>
              <a:rPr lang="en-US" sz="2600" dirty="0" smtClean="0"/>
              <a:t> and CO</a:t>
            </a:r>
            <a:r>
              <a:rPr lang="en-US" sz="2600" baseline="-25000" dirty="0" smtClean="0"/>
              <a:t>2 </a:t>
            </a:r>
            <a:r>
              <a:rPr lang="en-US" sz="2600" dirty="0" smtClean="0"/>
              <a:t>in the blood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b="1" dirty="0" smtClean="0"/>
              <a:t>Internal respiration</a:t>
            </a:r>
            <a:r>
              <a:rPr lang="en-US" sz="2600" dirty="0" smtClean="0"/>
              <a:t>: O</a:t>
            </a:r>
            <a:r>
              <a:rPr lang="en-US" sz="2600" baseline="-25000" dirty="0" smtClean="0"/>
              <a:t>2</a:t>
            </a:r>
            <a:r>
              <a:rPr lang="en-US" sz="2600" dirty="0" smtClean="0"/>
              <a:t> and CO</a:t>
            </a:r>
            <a:r>
              <a:rPr lang="en-US" sz="2600" baseline="-25000" dirty="0" smtClean="0"/>
              <a:t>2</a:t>
            </a: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 smtClean="0"/>
              <a:t>	exchange between systemic blood</a:t>
            </a:r>
            <a:br>
              <a:rPr lang="en-US" sz="2600" dirty="0" smtClean="0"/>
            </a:br>
            <a:r>
              <a:rPr lang="en-US" sz="2600" dirty="0" smtClean="0"/>
              <a:t>	vessels and tissues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600" b="1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b="1" dirty="0" smtClean="0"/>
              <a:t>Cellular respiration</a:t>
            </a:r>
            <a:r>
              <a:rPr lang="en-US" sz="2600" dirty="0" smtClean="0"/>
              <a:t>: oxygen use to produce ATP, carbon dioxide as waste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600" dirty="0" smtClean="0"/>
          </a:p>
        </p:txBody>
      </p:sp>
      <p:grpSp>
        <p:nvGrpSpPr>
          <p:cNvPr id="7172" name="Group 2"/>
          <p:cNvGrpSpPr>
            <a:grpSpLocks/>
          </p:cNvGrpSpPr>
          <p:nvPr/>
        </p:nvGrpSpPr>
        <p:grpSpPr bwMode="auto">
          <a:xfrm>
            <a:off x="7037388" y="1866900"/>
            <a:ext cx="1905000" cy="914400"/>
            <a:chOff x="6781800" y="1866900"/>
            <a:chExt cx="1905000" cy="914400"/>
          </a:xfrm>
        </p:grpSpPr>
        <p:sp>
          <p:nvSpPr>
            <p:cNvPr id="7178" name="Rectangle 6"/>
            <p:cNvSpPr>
              <a:spLocks noChangeArrowheads="1"/>
            </p:cNvSpPr>
            <p:nvPr/>
          </p:nvSpPr>
          <p:spPr bwMode="auto">
            <a:xfrm>
              <a:off x="6781800" y="1866900"/>
              <a:ext cx="1905000" cy="914400"/>
            </a:xfrm>
            <a:prstGeom prst="rect">
              <a:avLst/>
            </a:prstGeom>
            <a:noFill/>
            <a:ln w="19050">
              <a:solidFill>
                <a:srgbClr val="3333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179" name="Text Box 7"/>
            <p:cNvSpPr txBox="1">
              <a:spLocks noChangeArrowheads="1"/>
            </p:cNvSpPr>
            <p:nvPr/>
          </p:nvSpPr>
          <p:spPr bwMode="auto">
            <a:xfrm>
              <a:off x="6781800" y="1882775"/>
              <a:ext cx="187960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9pPr>
            </a:lstStyle>
            <a:p>
              <a:pPr eaLnBrk="1" hangingPunct="1"/>
              <a:r>
                <a:rPr lang="en-US" altLang="en-US" sz="2400" b="1">
                  <a:latin typeface="Arial" charset="0"/>
                </a:rPr>
                <a:t>Respiratory</a:t>
              </a:r>
            </a:p>
            <a:p>
              <a:pPr eaLnBrk="1" hangingPunct="1"/>
              <a:r>
                <a:rPr lang="en-US" altLang="en-US" sz="2400" b="1">
                  <a:latin typeface="Arial" charset="0"/>
                </a:rPr>
                <a:t>system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050088" y="3352800"/>
            <a:ext cx="1949450" cy="914400"/>
            <a:chOff x="6794500" y="3886200"/>
            <a:chExt cx="1948890" cy="914400"/>
          </a:xfrm>
        </p:grpSpPr>
        <p:sp>
          <p:nvSpPr>
            <p:cNvPr id="7176" name="Rectangle 8"/>
            <p:cNvSpPr>
              <a:spLocks noChangeArrowheads="1"/>
            </p:cNvSpPr>
            <p:nvPr/>
          </p:nvSpPr>
          <p:spPr bwMode="auto">
            <a:xfrm>
              <a:off x="6838390" y="3886200"/>
              <a:ext cx="1905000" cy="914400"/>
            </a:xfrm>
            <a:prstGeom prst="rect">
              <a:avLst/>
            </a:prstGeom>
            <a:noFill/>
            <a:ln w="19050">
              <a:solidFill>
                <a:srgbClr val="8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177" name="Text Box 9"/>
            <p:cNvSpPr txBox="1">
              <a:spLocks noChangeArrowheads="1"/>
            </p:cNvSpPr>
            <p:nvPr/>
          </p:nvSpPr>
          <p:spPr bwMode="auto">
            <a:xfrm>
              <a:off x="6794500" y="3902075"/>
              <a:ext cx="1793875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Helvetica" pitchFamily="84" charset="0"/>
                  <a:ea typeface="ＭＳ Ｐゴシック" pitchFamily="84" charset="-128"/>
                </a:defRPr>
              </a:lvl9pPr>
            </a:lstStyle>
            <a:p>
              <a:pPr eaLnBrk="1" hangingPunct="1"/>
              <a:r>
                <a:rPr lang="en-US" altLang="en-US" sz="2400" b="1">
                  <a:latin typeface="Arial" charset="0"/>
                </a:rPr>
                <a:t>Circulatory</a:t>
              </a:r>
            </a:p>
            <a:p>
              <a:pPr eaLnBrk="1" hangingPunct="1"/>
              <a:r>
                <a:rPr lang="en-US" altLang="en-US" sz="2400" b="1">
                  <a:latin typeface="Arial" charset="0"/>
                </a:rPr>
                <a:t>system</a:t>
              </a:r>
            </a:p>
          </p:txBody>
        </p:sp>
      </p:grpSp>
      <p:sp>
        <p:nvSpPr>
          <p:cNvPr id="8200" name="AutoShape 10"/>
          <p:cNvSpPr>
            <a:spLocks/>
          </p:cNvSpPr>
          <p:nvPr/>
        </p:nvSpPr>
        <p:spPr bwMode="auto">
          <a:xfrm>
            <a:off x="5954713" y="2368550"/>
            <a:ext cx="1042987" cy="2773363"/>
          </a:xfrm>
          <a:prstGeom prst="rightBrace">
            <a:avLst>
              <a:gd name="adj1" fmla="val 32426"/>
              <a:gd name="adj2" fmla="val 50000"/>
            </a:avLst>
          </a:prstGeom>
          <a:noFill/>
          <a:ln w="1905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5" name="AutoShape 11"/>
          <p:cNvSpPr>
            <a:spLocks/>
          </p:cNvSpPr>
          <p:nvPr/>
        </p:nvSpPr>
        <p:spPr bwMode="auto">
          <a:xfrm>
            <a:off x="6019800" y="1219200"/>
            <a:ext cx="971550" cy="2298700"/>
          </a:xfrm>
          <a:prstGeom prst="rightBrace">
            <a:avLst>
              <a:gd name="adj1" fmla="val 26815"/>
              <a:gd name="adj2" fmla="val 50000"/>
            </a:avLst>
          </a:prstGeom>
          <a:noFill/>
          <a:ln w="1905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605"/>
    </mc:Choice>
    <mc:Fallback xmlns="">
      <p:transition spd="slow" advTm="1336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20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5" descr="10_01Figure-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6"/>
          <a:stretch>
            <a:fillRect/>
          </a:stretch>
        </p:blipFill>
        <p:spPr bwMode="auto">
          <a:xfrm>
            <a:off x="882650" y="136525"/>
            <a:ext cx="7377113" cy="641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 Box 46"/>
          <p:cNvSpPr txBox="1">
            <a:spLocks noChangeArrowheads="1"/>
          </p:cNvSpPr>
          <p:nvPr/>
        </p:nvSpPr>
        <p:spPr bwMode="auto">
          <a:xfrm>
            <a:off x="1355725" y="1541463"/>
            <a:ext cx="1185863" cy="23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65000"/>
              </a:lnSpc>
              <a:spcBef>
                <a:spcPts val="300"/>
              </a:spcBef>
            </a:pPr>
            <a:r>
              <a:rPr lang="en-US" altLang="en-US" sz="1000" b="1"/>
              <a:t>Nose</a:t>
            </a:r>
          </a:p>
          <a:p>
            <a:pPr>
              <a:lnSpc>
                <a:spcPct val="65000"/>
              </a:lnSpc>
              <a:spcBef>
                <a:spcPts val="300"/>
              </a:spcBef>
            </a:pPr>
            <a:r>
              <a:rPr lang="en-US" altLang="en-US" sz="1000" b="1"/>
              <a:t>Passageway  for air</a:t>
            </a:r>
          </a:p>
        </p:txBody>
      </p:sp>
      <p:sp>
        <p:nvSpPr>
          <p:cNvPr id="20527" name="Text Box 47"/>
          <p:cNvSpPr txBox="1">
            <a:spLocks noChangeArrowheads="1"/>
          </p:cNvSpPr>
          <p:nvPr/>
        </p:nvSpPr>
        <p:spPr bwMode="auto">
          <a:xfrm>
            <a:off x="1266825" y="1870075"/>
            <a:ext cx="3124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000" b="1"/>
              <a:t>Mouth Passageway</a:t>
            </a:r>
          </a:p>
          <a:p>
            <a:r>
              <a:rPr lang="en-US" altLang="en-US" sz="1000" b="1"/>
              <a:t>for food and air</a:t>
            </a:r>
          </a:p>
        </p:txBody>
      </p:sp>
      <p:sp>
        <p:nvSpPr>
          <p:cNvPr id="20528" name="Text Box 48"/>
          <p:cNvSpPr txBox="1">
            <a:spLocks noChangeArrowheads="1"/>
          </p:cNvSpPr>
          <p:nvPr/>
        </p:nvSpPr>
        <p:spPr bwMode="auto">
          <a:xfrm>
            <a:off x="1271588" y="2300288"/>
            <a:ext cx="1471612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000" b="1"/>
              <a:t>Epiglottis</a:t>
            </a:r>
          </a:p>
          <a:p>
            <a:pPr>
              <a:lnSpc>
                <a:spcPct val="95000"/>
              </a:lnSpc>
            </a:pPr>
            <a:r>
              <a:rPr lang="en-US" altLang="en-US" sz="1000" b="1"/>
              <a:t>Covers larynx</a:t>
            </a:r>
          </a:p>
          <a:p>
            <a:pPr>
              <a:lnSpc>
                <a:spcPct val="95000"/>
              </a:lnSpc>
            </a:pPr>
            <a:r>
              <a:rPr lang="en-US" altLang="en-US" sz="1000" b="1"/>
              <a:t>during swallowing</a:t>
            </a:r>
          </a:p>
        </p:txBody>
      </p:sp>
      <p:sp>
        <p:nvSpPr>
          <p:cNvPr id="20529" name="Text Box 49"/>
          <p:cNvSpPr txBox="1">
            <a:spLocks noChangeArrowheads="1"/>
          </p:cNvSpPr>
          <p:nvPr/>
        </p:nvSpPr>
        <p:spPr bwMode="auto">
          <a:xfrm>
            <a:off x="1133475" y="3038475"/>
            <a:ext cx="3657600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000" b="1"/>
              <a:t>Pleural membranes</a:t>
            </a:r>
          </a:p>
          <a:p>
            <a:pPr>
              <a:lnSpc>
                <a:spcPct val="95000"/>
              </a:lnSpc>
            </a:pPr>
            <a:r>
              <a:rPr lang="en-US" altLang="en-US" sz="1000" b="1"/>
              <a:t>Cover the lungs and line</a:t>
            </a:r>
          </a:p>
          <a:p>
            <a:pPr>
              <a:lnSpc>
                <a:spcPct val="95000"/>
              </a:lnSpc>
            </a:pPr>
            <a:r>
              <a:rPr lang="en-US" altLang="en-US" sz="1000" b="1"/>
              <a:t>the chest cavity</a:t>
            </a:r>
          </a:p>
        </p:txBody>
      </p:sp>
      <p:sp>
        <p:nvSpPr>
          <p:cNvPr id="20530" name="Text Box 50"/>
          <p:cNvSpPr txBox="1">
            <a:spLocks noChangeArrowheads="1"/>
          </p:cNvSpPr>
          <p:nvPr/>
        </p:nvSpPr>
        <p:spPr bwMode="auto">
          <a:xfrm>
            <a:off x="1133475" y="3760788"/>
            <a:ext cx="3657600" cy="525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000" b="1"/>
              <a:t>Lung</a:t>
            </a:r>
          </a:p>
          <a:p>
            <a:pPr>
              <a:lnSpc>
                <a:spcPct val="95000"/>
              </a:lnSpc>
            </a:pPr>
            <a:r>
              <a:rPr lang="en-US" altLang="en-US" sz="1000" b="1"/>
              <a:t>Organ of gas</a:t>
            </a:r>
          </a:p>
          <a:p>
            <a:pPr>
              <a:lnSpc>
                <a:spcPct val="95000"/>
              </a:lnSpc>
            </a:pPr>
            <a:r>
              <a:rPr lang="en-US" altLang="en-US" sz="1000" b="1"/>
              <a:t>exchange</a:t>
            </a:r>
          </a:p>
        </p:txBody>
      </p:sp>
      <p:sp>
        <p:nvSpPr>
          <p:cNvPr id="20531" name="Text Box 51"/>
          <p:cNvSpPr txBox="1">
            <a:spLocks noChangeArrowheads="1"/>
          </p:cNvSpPr>
          <p:nvPr/>
        </p:nvSpPr>
        <p:spPr bwMode="auto">
          <a:xfrm>
            <a:off x="1133475" y="4381500"/>
            <a:ext cx="3657600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000" b="1"/>
              <a:t>Intercostal muscle</a:t>
            </a:r>
          </a:p>
          <a:p>
            <a:pPr>
              <a:lnSpc>
                <a:spcPct val="95000"/>
              </a:lnSpc>
            </a:pPr>
            <a:r>
              <a:rPr lang="en-US" altLang="en-US" sz="1000" b="1"/>
              <a:t>Moves ribs during</a:t>
            </a:r>
          </a:p>
          <a:p>
            <a:pPr>
              <a:lnSpc>
                <a:spcPct val="95000"/>
              </a:lnSpc>
            </a:pPr>
            <a:r>
              <a:rPr lang="en-US" altLang="en-US" sz="1000" b="1"/>
              <a:t>respiration</a:t>
            </a:r>
          </a:p>
        </p:txBody>
      </p:sp>
      <p:sp>
        <p:nvSpPr>
          <p:cNvPr id="20532" name="Text Box 52"/>
          <p:cNvSpPr txBox="1">
            <a:spLocks noChangeArrowheads="1"/>
          </p:cNvSpPr>
          <p:nvPr/>
        </p:nvSpPr>
        <p:spPr bwMode="auto">
          <a:xfrm>
            <a:off x="1143000" y="4965700"/>
            <a:ext cx="3657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000" b="1"/>
              <a:t>Rib</a:t>
            </a:r>
          </a:p>
        </p:txBody>
      </p:sp>
      <p:sp>
        <p:nvSpPr>
          <p:cNvPr id="20533" name="Text Box 53"/>
          <p:cNvSpPr txBox="1">
            <a:spLocks noChangeArrowheads="1"/>
          </p:cNvSpPr>
          <p:nvPr/>
        </p:nvSpPr>
        <p:spPr bwMode="auto">
          <a:xfrm>
            <a:off x="1133475" y="5421313"/>
            <a:ext cx="365760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000" b="1"/>
              <a:t>Diaphragm</a:t>
            </a:r>
          </a:p>
          <a:p>
            <a:pPr>
              <a:lnSpc>
                <a:spcPct val="90000"/>
              </a:lnSpc>
            </a:pPr>
            <a:r>
              <a:rPr lang="en-US" altLang="en-US" sz="1000" b="1"/>
              <a:t>Skeletal muscle</a:t>
            </a:r>
          </a:p>
          <a:p>
            <a:pPr>
              <a:lnSpc>
                <a:spcPct val="90000"/>
              </a:lnSpc>
            </a:pPr>
            <a:r>
              <a:rPr lang="en-US" altLang="en-US" sz="1000" b="1"/>
              <a:t>of respiration</a:t>
            </a:r>
          </a:p>
        </p:txBody>
      </p:sp>
      <p:sp>
        <p:nvSpPr>
          <p:cNvPr id="8203" name="Rectangle 54"/>
          <p:cNvSpPr>
            <a:spLocks noChangeArrowheads="1"/>
          </p:cNvSpPr>
          <p:nvPr/>
        </p:nvSpPr>
        <p:spPr bwMode="auto">
          <a:xfrm>
            <a:off x="3587750" y="4997450"/>
            <a:ext cx="8112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000" b="1"/>
              <a:t>Right lung</a:t>
            </a:r>
          </a:p>
        </p:txBody>
      </p:sp>
      <p:sp>
        <p:nvSpPr>
          <p:cNvPr id="8204" name="Rectangle 55"/>
          <p:cNvSpPr>
            <a:spLocks noChangeArrowheads="1"/>
          </p:cNvSpPr>
          <p:nvPr/>
        </p:nvSpPr>
        <p:spPr bwMode="auto">
          <a:xfrm>
            <a:off x="5314950" y="4997450"/>
            <a:ext cx="720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000" b="1"/>
              <a:t>Left lung</a:t>
            </a:r>
          </a:p>
        </p:txBody>
      </p:sp>
      <p:sp>
        <p:nvSpPr>
          <p:cNvPr id="20536" name="Rectangle 56"/>
          <p:cNvSpPr>
            <a:spLocks noChangeArrowheads="1"/>
          </p:cNvSpPr>
          <p:nvPr/>
        </p:nvSpPr>
        <p:spPr bwMode="auto">
          <a:xfrm>
            <a:off x="6026150" y="1473200"/>
            <a:ext cx="1370013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000" b="1"/>
              <a:t>Nasal cavity</a:t>
            </a:r>
          </a:p>
          <a:p>
            <a:pPr>
              <a:lnSpc>
                <a:spcPct val="95000"/>
              </a:lnSpc>
            </a:pPr>
            <a:r>
              <a:rPr lang="en-US" altLang="en-US" sz="1000" b="1"/>
              <a:t>Filters, warms, and </a:t>
            </a:r>
          </a:p>
          <a:p>
            <a:pPr>
              <a:lnSpc>
                <a:spcPct val="95000"/>
              </a:lnSpc>
            </a:pPr>
            <a:r>
              <a:rPr lang="en-US" altLang="en-US" sz="1000" b="1"/>
              <a:t>moistens air</a:t>
            </a:r>
          </a:p>
        </p:txBody>
      </p:sp>
      <p:sp>
        <p:nvSpPr>
          <p:cNvPr id="20537" name="Rectangle 57"/>
          <p:cNvSpPr>
            <a:spLocks noChangeArrowheads="1"/>
          </p:cNvSpPr>
          <p:nvPr/>
        </p:nvSpPr>
        <p:spPr bwMode="auto">
          <a:xfrm>
            <a:off x="6024563" y="1958975"/>
            <a:ext cx="1560512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000" b="1"/>
              <a:t>Pharynx (Throat)</a:t>
            </a:r>
          </a:p>
          <a:p>
            <a:pPr>
              <a:lnSpc>
                <a:spcPct val="95000"/>
              </a:lnSpc>
            </a:pPr>
            <a:r>
              <a:rPr lang="en-US" altLang="en-US" sz="1000" b="1"/>
              <a:t>Common passageway</a:t>
            </a:r>
          </a:p>
          <a:p>
            <a:pPr>
              <a:lnSpc>
                <a:spcPct val="95000"/>
              </a:lnSpc>
            </a:pPr>
            <a:r>
              <a:rPr lang="en-US" altLang="en-US" sz="1000" b="1"/>
              <a:t>for air, food, and liquid</a:t>
            </a:r>
          </a:p>
        </p:txBody>
      </p:sp>
      <p:sp>
        <p:nvSpPr>
          <p:cNvPr id="20538" name="Rectangle 58"/>
          <p:cNvSpPr>
            <a:spLocks noChangeArrowheads="1"/>
          </p:cNvSpPr>
          <p:nvPr/>
        </p:nvSpPr>
        <p:spPr bwMode="auto">
          <a:xfrm>
            <a:off x="6019800" y="2535238"/>
            <a:ext cx="14605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000" b="1"/>
              <a:t>Larynx (Voice box)</a:t>
            </a:r>
          </a:p>
          <a:p>
            <a:pPr>
              <a:lnSpc>
                <a:spcPct val="95000"/>
              </a:lnSpc>
            </a:pPr>
            <a:r>
              <a:rPr lang="en-US" altLang="en-US" sz="1000" b="1"/>
              <a:t>Production of sound </a:t>
            </a:r>
          </a:p>
        </p:txBody>
      </p:sp>
      <p:sp>
        <p:nvSpPr>
          <p:cNvPr id="20539" name="Rectangle 59"/>
          <p:cNvSpPr>
            <a:spLocks noChangeArrowheads="1"/>
          </p:cNvSpPr>
          <p:nvPr/>
        </p:nvSpPr>
        <p:spPr bwMode="auto">
          <a:xfrm>
            <a:off x="6962775" y="3103563"/>
            <a:ext cx="13620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000" b="1"/>
              <a:t>Trachea (Windpipe)</a:t>
            </a:r>
          </a:p>
          <a:p>
            <a:pPr>
              <a:lnSpc>
                <a:spcPct val="90000"/>
              </a:lnSpc>
            </a:pPr>
            <a:r>
              <a:rPr lang="en-US" altLang="en-US" sz="1000" b="1"/>
              <a:t>Main airway</a:t>
            </a:r>
          </a:p>
        </p:txBody>
      </p:sp>
      <p:sp>
        <p:nvSpPr>
          <p:cNvPr id="20540" name="Rectangle 60"/>
          <p:cNvSpPr>
            <a:spLocks noChangeArrowheads="1"/>
          </p:cNvSpPr>
          <p:nvPr/>
        </p:nvSpPr>
        <p:spPr bwMode="auto">
          <a:xfrm>
            <a:off x="6969125" y="3940175"/>
            <a:ext cx="1312863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1000" b="1"/>
              <a:t>Bronchi</a:t>
            </a:r>
          </a:p>
          <a:p>
            <a:pPr>
              <a:lnSpc>
                <a:spcPct val="95000"/>
              </a:lnSpc>
            </a:pPr>
            <a:r>
              <a:rPr lang="en-US" altLang="en-US" sz="1000" b="1"/>
              <a:t>Branching airways</a:t>
            </a:r>
          </a:p>
        </p:txBody>
      </p:sp>
      <p:sp>
        <p:nvSpPr>
          <p:cNvPr id="20541" name="Rectangle 61"/>
          <p:cNvSpPr>
            <a:spLocks noChangeArrowheads="1"/>
          </p:cNvSpPr>
          <p:nvPr/>
        </p:nvSpPr>
        <p:spPr bwMode="auto">
          <a:xfrm>
            <a:off x="6986588" y="4384675"/>
            <a:ext cx="1023937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000" b="1"/>
              <a:t>Alveoli</a:t>
            </a:r>
          </a:p>
          <a:p>
            <a:pPr>
              <a:lnSpc>
                <a:spcPct val="90000"/>
              </a:lnSpc>
            </a:pPr>
            <a:r>
              <a:rPr lang="en-US" altLang="en-US" sz="1000" b="1"/>
              <a:t>Air sacs for</a:t>
            </a:r>
          </a:p>
          <a:p>
            <a:pPr>
              <a:lnSpc>
                <a:spcPct val="90000"/>
              </a:lnSpc>
            </a:pPr>
            <a:r>
              <a:rPr lang="en-US" altLang="en-US" sz="1000" b="1"/>
              <a:t>gas exchange</a:t>
            </a:r>
          </a:p>
        </p:txBody>
      </p:sp>
      <p:sp>
        <p:nvSpPr>
          <p:cNvPr id="8211" name="Text Box 62"/>
          <p:cNvSpPr txBox="1">
            <a:spLocks noChangeArrowheads="1"/>
          </p:cNvSpPr>
          <p:nvPr/>
        </p:nvSpPr>
        <p:spPr bwMode="auto">
          <a:xfrm rot="-5400000">
            <a:off x="43656" y="1762919"/>
            <a:ext cx="1855788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000" b="1"/>
              <a:t>UPPER RESPIRATORY TRACT</a:t>
            </a:r>
          </a:p>
        </p:txBody>
      </p:sp>
      <p:sp>
        <p:nvSpPr>
          <p:cNvPr id="20543" name="Text Box 63"/>
          <p:cNvSpPr txBox="1">
            <a:spLocks noChangeArrowheads="1"/>
          </p:cNvSpPr>
          <p:nvPr/>
        </p:nvSpPr>
        <p:spPr bwMode="auto">
          <a:xfrm rot="-5400000">
            <a:off x="29369" y="4020344"/>
            <a:ext cx="1890712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000" b="1"/>
              <a:t>LOWER RESPIRATORY TRACT</a:t>
            </a:r>
          </a:p>
        </p:txBody>
      </p:sp>
      <p:sp>
        <p:nvSpPr>
          <p:cNvPr id="20544" name="Line 64"/>
          <p:cNvSpPr>
            <a:spLocks noChangeShapeType="1"/>
          </p:cNvSpPr>
          <p:nvPr/>
        </p:nvSpPr>
        <p:spPr bwMode="auto">
          <a:xfrm>
            <a:off x="1581150" y="3902075"/>
            <a:ext cx="2355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45" name="Line 65"/>
          <p:cNvSpPr>
            <a:spLocks noChangeShapeType="1"/>
          </p:cNvSpPr>
          <p:nvPr/>
        </p:nvSpPr>
        <p:spPr bwMode="auto">
          <a:xfrm flipH="1">
            <a:off x="2362200" y="4521200"/>
            <a:ext cx="1089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46" name="Line 66"/>
          <p:cNvSpPr>
            <a:spLocks noChangeShapeType="1"/>
          </p:cNvSpPr>
          <p:nvPr/>
        </p:nvSpPr>
        <p:spPr bwMode="auto">
          <a:xfrm flipH="1">
            <a:off x="1489075" y="5086350"/>
            <a:ext cx="1882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47" name="Line 67"/>
          <p:cNvSpPr>
            <a:spLocks noChangeShapeType="1"/>
          </p:cNvSpPr>
          <p:nvPr/>
        </p:nvSpPr>
        <p:spPr bwMode="auto">
          <a:xfrm flipH="1">
            <a:off x="1933575" y="5549900"/>
            <a:ext cx="1781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48" name="Line 68"/>
          <p:cNvSpPr>
            <a:spLocks noChangeShapeType="1"/>
          </p:cNvSpPr>
          <p:nvPr/>
        </p:nvSpPr>
        <p:spPr bwMode="auto">
          <a:xfrm flipH="1">
            <a:off x="2451100" y="3170238"/>
            <a:ext cx="187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49" name="Line 69"/>
          <p:cNvSpPr>
            <a:spLocks noChangeShapeType="1"/>
          </p:cNvSpPr>
          <p:nvPr/>
        </p:nvSpPr>
        <p:spPr bwMode="auto">
          <a:xfrm flipH="1">
            <a:off x="2565400" y="2009775"/>
            <a:ext cx="1171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0" name="Line 70"/>
          <p:cNvSpPr>
            <a:spLocks noChangeShapeType="1"/>
          </p:cNvSpPr>
          <p:nvPr/>
        </p:nvSpPr>
        <p:spPr bwMode="auto">
          <a:xfrm flipH="1">
            <a:off x="2000250" y="2428875"/>
            <a:ext cx="2505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1" name="Line 71"/>
          <p:cNvSpPr>
            <a:spLocks noChangeShapeType="1"/>
          </p:cNvSpPr>
          <p:nvPr/>
        </p:nvSpPr>
        <p:spPr bwMode="auto">
          <a:xfrm flipH="1">
            <a:off x="4060825" y="2327275"/>
            <a:ext cx="434975" cy="9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21" name="Line 72"/>
          <p:cNvSpPr>
            <a:spLocks noChangeShapeType="1"/>
          </p:cNvSpPr>
          <p:nvPr/>
        </p:nvSpPr>
        <p:spPr bwMode="auto">
          <a:xfrm flipH="1">
            <a:off x="1724025" y="1593850"/>
            <a:ext cx="1812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3" name="Line 73"/>
          <p:cNvSpPr>
            <a:spLocks noChangeShapeType="1"/>
          </p:cNvSpPr>
          <p:nvPr/>
        </p:nvSpPr>
        <p:spPr bwMode="auto">
          <a:xfrm>
            <a:off x="3971925" y="1600200"/>
            <a:ext cx="2076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4" name="Line 74"/>
          <p:cNvSpPr>
            <a:spLocks noChangeShapeType="1"/>
          </p:cNvSpPr>
          <p:nvPr/>
        </p:nvSpPr>
        <p:spPr bwMode="auto">
          <a:xfrm>
            <a:off x="4667250" y="2082800"/>
            <a:ext cx="1381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5" name="Line 75"/>
          <p:cNvSpPr>
            <a:spLocks noChangeShapeType="1"/>
          </p:cNvSpPr>
          <p:nvPr/>
        </p:nvSpPr>
        <p:spPr bwMode="auto">
          <a:xfrm>
            <a:off x="4702175" y="321945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6" name="Freeform 76"/>
          <p:cNvSpPr>
            <a:spLocks/>
          </p:cNvSpPr>
          <p:nvPr/>
        </p:nvSpPr>
        <p:spPr bwMode="auto">
          <a:xfrm>
            <a:off x="4486275" y="2632075"/>
            <a:ext cx="1562100" cy="31750"/>
          </a:xfrm>
          <a:custGeom>
            <a:avLst/>
            <a:gdLst>
              <a:gd name="T0" fmla="*/ 2147483647 w 984"/>
              <a:gd name="T1" fmla="*/ 2147483647 h 20"/>
              <a:gd name="T2" fmla="*/ 2147483647 w 984"/>
              <a:gd name="T3" fmla="*/ 2147483647 h 20"/>
              <a:gd name="T4" fmla="*/ 0 w 984"/>
              <a:gd name="T5" fmla="*/ 0 h 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84" h="20">
                <a:moveTo>
                  <a:pt x="984" y="20"/>
                </a:moveTo>
                <a:lnTo>
                  <a:pt x="18" y="2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7" name="Line 77"/>
          <p:cNvSpPr>
            <a:spLocks noChangeShapeType="1"/>
          </p:cNvSpPr>
          <p:nvPr/>
        </p:nvSpPr>
        <p:spPr bwMode="auto">
          <a:xfrm>
            <a:off x="5892800" y="4502150"/>
            <a:ext cx="1104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8" name="Freeform 78"/>
          <p:cNvSpPr>
            <a:spLocks/>
          </p:cNvSpPr>
          <p:nvPr/>
        </p:nvSpPr>
        <p:spPr bwMode="auto">
          <a:xfrm>
            <a:off x="5359400" y="4060825"/>
            <a:ext cx="1619250" cy="44450"/>
          </a:xfrm>
          <a:custGeom>
            <a:avLst/>
            <a:gdLst>
              <a:gd name="T0" fmla="*/ 2147483647 w 1020"/>
              <a:gd name="T1" fmla="*/ 0 h 28"/>
              <a:gd name="T2" fmla="*/ 2147483647 w 1020"/>
              <a:gd name="T3" fmla="*/ 0 h 28"/>
              <a:gd name="T4" fmla="*/ 0 w 1020"/>
              <a:gd name="T5" fmla="*/ 2147483647 h 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20" h="28">
                <a:moveTo>
                  <a:pt x="1020" y="0"/>
                </a:moveTo>
                <a:lnTo>
                  <a:pt x="272" y="0"/>
                </a:lnTo>
                <a:lnTo>
                  <a:pt x="0" y="2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59" name="Freeform 79"/>
          <p:cNvSpPr>
            <a:spLocks/>
          </p:cNvSpPr>
          <p:nvPr/>
        </p:nvSpPr>
        <p:spPr bwMode="auto">
          <a:xfrm>
            <a:off x="5146675" y="3905250"/>
            <a:ext cx="644525" cy="492125"/>
          </a:xfrm>
          <a:custGeom>
            <a:avLst/>
            <a:gdLst>
              <a:gd name="T0" fmla="*/ 0 w 406"/>
              <a:gd name="T1" fmla="*/ 0 h 310"/>
              <a:gd name="T2" fmla="*/ 2147483647 w 406"/>
              <a:gd name="T3" fmla="*/ 2147483647 h 310"/>
              <a:gd name="T4" fmla="*/ 2147483647 w 406"/>
              <a:gd name="T5" fmla="*/ 2147483647 h 31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06" h="310">
                <a:moveTo>
                  <a:pt x="0" y="0"/>
                </a:moveTo>
                <a:lnTo>
                  <a:pt x="406" y="98"/>
                </a:lnTo>
                <a:lnTo>
                  <a:pt x="116" y="31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60" name="AutoShape 80"/>
          <p:cNvSpPr>
            <a:spLocks/>
          </p:cNvSpPr>
          <p:nvPr/>
        </p:nvSpPr>
        <p:spPr bwMode="auto">
          <a:xfrm>
            <a:off x="1130300" y="2349500"/>
            <a:ext cx="74613" cy="3705225"/>
          </a:xfrm>
          <a:prstGeom prst="leftBracket">
            <a:avLst>
              <a:gd name="adj" fmla="val 7862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30" name="AutoShape 81"/>
          <p:cNvSpPr>
            <a:spLocks/>
          </p:cNvSpPr>
          <p:nvPr/>
        </p:nvSpPr>
        <p:spPr bwMode="auto">
          <a:xfrm>
            <a:off x="1130300" y="1416050"/>
            <a:ext cx="88900" cy="869950"/>
          </a:xfrm>
          <a:prstGeom prst="leftBracket">
            <a:avLst>
              <a:gd name="adj" fmla="val 6428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231" name="Line 82"/>
          <p:cNvSpPr>
            <a:spLocks noChangeShapeType="1"/>
          </p:cNvSpPr>
          <p:nvPr/>
        </p:nvSpPr>
        <p:spPr bwMode="auto">
          <a:xfrm flipH="1">
            <a:off x="1050925" y="1854200"/>
            <a:ext cx="79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63" name="Line 83"/>
          <p:cNvSpPr>
            <a:spLocks noChangeShapeType="1"/>
          </p:cNvSpPr>
          <p:nvPr/>
        </p:nvSpPr>
        <p:spPr bwMode="auto">
          <a:xfrm flipH="1">
            <a:off x="1050925" y="4097338"/>
            <a:ext cx="79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945"/>
    </mc:Choice>
    <mc:Fallback xmlns="">
      <p:transition spd="slow" advTm="1419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0527" grpId="0"/>
      <p:bldP spid="20528" grpId="0"/>
      <p:bldP spid="20529" grpId="0"/>
      <p:bldP spid="20530" grpId="0"/>
      <p:bldP spid="20531" grpId="0"/>
      <p:bldP spid="20532" grpId="0"/>
      <p:bldP spid="20533" grpId="0"/>
      <p:bldP spid="20536" grpId="0"/>
      <p:bldP spid="20537" grpId="0"/>
      <p:bldP spid="20538" grpId="0"/>
      <p:bldP spid="20539" grpId="0"/>
      <p:bldP spid="20540" grpId="0"/>
      <p:bldP spid="20541" grpId="0"/>
      <p:bldP spid="20543" grpId="0"/>
      <p:bldP spid="20544" grpId="0" animBg="1"/>
      <p:bldP spid="20545" grpId="0" animBg="1"/>
      <p:bldP spid="20546" grpId="0" animBg="1"/>
      <p:bldP spid="20547" grpId="0" animBg="1"/>
      <p:bldP spid="20548" grpId="0" animBg="1"/>
      <p:bldP spid="20549" grpId="0" animBg="1"/>
      <p:bldP spid="20550" grpId="0" animBg="1"/>
      <p:bldP spid="20551" grpId="0" animBg="1"/>
      <p:bldP spid="20553" grpId="0" animBg="1"/>
      <p:bldP spid="20554" grpId="0" animBg="1"/>
      <p:bldP spid="20555" grpId="0" animBg="1"/>
      <p:bldP spid="20556" grpId="0" animBg="1"/>
      <p:bldP spid="20557" grpId="0" animBg="1"/>
      <p:bldP spid="20558" grpId="0" animBg="1"/>
      <p:bldP spid="20559" grpId="0" animBg="1"/>
      <p:bldP spid="20560" grpId="0" animBg="1"/>
      <p:bldP spid="2056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Upper Respiratory Tract</a:t>
            </a:r>
          </a:p>
        </p:txBody>
      </p:sp>
      <p:sp>
        <p:nvSpPr>
          <p:cNvPr id="21506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8938" y="1103313"/>
            <a:ext cx="7772400" cy="5330825"/>
          </a:xfrm>
        </p:spPr>
        <p:txBody>
          <a:bodyPr/>
          <a:lstStyle/>
          <a:p>
            <a:pPr eaLnBrk="1" hangingPunct="1"/>
            <a:r>
              <a:rPr lang="en-US" altLang="en-US" smtClean="0"/>
              <a:t>Functions</a:t>
            </a:r>
          </a:p>
          <a:p>
            <a:pPr lvl="1" eaLnBrk="1" hangingPunct="1"/>
            <a:r>
              <a:rPr lang="en-US" altLang="en-US" smtClean="0"/>
              <a:t>Acts as passageway for respiration</a:t>
            </a:r>
          </a:p>
          <a:p>
            <a:pPr lvl="1" eaLnBrk="1" hangingPunct="1"/>
            <a:r>
              <a:rPr lang="en-US" altLang="en-US" smtClean="0"/>
              <a:t>Has receptors for smell</a:t>
            </a:r>
          </a:p>
          <a:p>
            <a:pPr lvl="1" eaLnBrk="1" hangingPunct="1"/>
            <a:r>
              <a:rPr lang="en-US" altLang="en-US" smtClean="0"/>
              <a:t>Filters larger foreign material from incoming air, inhaled microorganisms are entrapped in mucus</a:t>
            </a:r>
          </a:p>
          <a:p>
            <a:pPr lvl="1" eaLnBrk="1" hangingPunct="1"/>
            <a:r>
              <a:rPr lang="en-US" altLang="en-US" smtClean="0"/>
              <a:t>Moistens and warms incoming air</a:t>
            </a:r>
          </a:p>
          <a:p>
            <a:pPr lvl="1" eaLnBrk="1" hangingPunct="1"/>
            <a:r>
              <a:rPr lang="en-US" altLang="en-US" smtClean="0"/>
              <a:t>Has resonating chambers for voice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080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7" descr="10_02Figure-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74"/>
          <a:stretch>
            <a:fillRect/>
          </a:stretch>
        </p:blipFill>
        <p:spPr bwMode="auto">
          <a:xfrm>
            <a:off x="296863" y="179388"/>
            <a:ext cx="8548687" cy="622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3" name="Group 48"/>
          <p:cNvGrpSpPr>
            <a:grpSpLocks/>
          </p:cNvGrpSpPr>
          <p:nvPr/>
        </p:nvGrpSpPr>
        <p:grpSpPr bwMode="auto">
          <a:xfrm>
            <a:off x="1222375" y="1249363"/>
            <a:ext cx="4605338" cy="4946650"/>
            <a:chOff x="768" y="787"/>
            <a:chExt cx="2901" cy="3116"/>
          </a:xfrm>
        </p:grpSpPr>
        <p:sp>
          <p:nvSpPr>
            <p:cNvPr id="10270" name="Line 49"/>
            <p:cNvSpPr>
              <a:spLocks noChangeShapeType="1"/>
            </p:cNvSpPr>
            <p:nvPr/>
          </p:nvSpPr>
          <p:spPr bwMode="auto">
            <a:xfrm flipH="1">
              <a:off x="1125" y="3903"/>
              <a:ext cx="254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1" name="Line 50"/>
            <p:cNvSpPr>
              <a:spLocks noChangeShapeType="1"/>
            </p:cNvSpPr>
            <p:nvPr/>
          </p:nvSpPr>
          <p:spPr bwMode="auto">
            <a:xfrm flipH="1">
              <a:off x="880" y="3672"/>
              <a:ext cx="236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2" name="Line 51"/>
            <p:cNvSpPr>
              <a:spLocks noChangeShapeType="1"/>
            </p:cNvSpPr>
            <p:nvPr/>
          </p:nvSpPr>
          <p:spPr bwMode="auto">
            <a:xfrm flipH="1">
              <a:off x="776" y="3432"/>
              <a:ext cx="212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3" name="Line 52"/>
            <p:cNvSpPr>
              <a:spLocks noChangeShapeType="1"/>
            </p:cNvSpPr>
            <p:nvPr/>
          </p:nvSpPr>
          <p:spPr bwMode="auto">
            <a:xfrm flipH="1">
              <a:off x="972" y="2792"/>
              <a:ext cx="216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4" name="Line 53"/>
            <p:cNvSpPr>
              <a:spLocks noChangeShapeType="1"/>
            </p:cNvSpPr>
            <p:nvPr/>
          </p:nvSpPr>
          <p:spPr bwMode="auto">
            <a:xfrm flipH="1">
              <a:off x="828" y="2512"/>
              <a:ext cx="1688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5" name="Line 54"/>
            <p:cNvSpPr>
              <a:spLocks noChangeShapeType="1"/>
            </p:cNvSpPr>
            <p:nvPr/>
          </p:nvSpPr>
          <p:spPr bwMode="auto">
            <a:xfrm flipH="1">
              <a:off x="908" y="2200"/>
              <a:ext cx="230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6" name="Line 55"/>
            <p:cNvSpPr>
              <a:spLocks noChangeShapeType="1"/>
            </p:cNvSpPr>
            <p:nvPr/>
          </p:nvSpPr>
          <p:spPr bwMode="auto">
            <a:xfrm flipH="1">
              <a:off x="1304" y="1312"/>
              <a:ext cx="404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7" name="Line 56"/>
            <p:cNvSpPr>
              <a:spLocks noChangeShapeType="1"/>
            </p:cNvSpPr>
            <p:nvPr/>
          </p:nvSpPr>
          <p:spPr bwMode="auto">
            <a:xfrm flipH="1">
              <a:off x="1168" y="1072"/>
              <a:ext cx="98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8" name="Line 57"/>
            <p:cNvSpPr>
              <a:spLocks noChangeShapeType="1"/>
            </p:cNvSpPr>
            <p:nvPr/>
          </p:nvSpPr>
          <p:spPr bwMode="auto">
            <a:xfrm flipH="1">
              <a:off x="896" y="788"/>
              <a:ext cx="1240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9" name="Line 58"/>
            <p:cNvSpPr>
              <a:spLocks noChangeShapeType="1"/>
            </p:cNvSpPr>
            <p:nvPr/>
          </p:nvSpPr>
          <p:spPr bwMode="auto">
            <a:xfrm flipH="1" flipV="1">
              <a:off x="1781" y="787"/>
              <a:ext cx="1248" cy="429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0" name="Freeform 59"/>
            <p:cNvSpPr>
              <a:spLocks/>
            </p:cNvSpPr>
            <p:nvPr/>
          </p:nvSpPr>
          <p:spPr bwMode="auto">
            <a:xfrm>
              <a:off x="1381" y="1544"/>
              <a:ext cx="1707" cy="235"/>
            </a:xfrm>
            <a:custGeom>
              <a:avLst/>
              <a:gdLst>
                <a:gd name="T0" fmla="*/ 0 w 1707"/>
                <a:gd name="T1" fmla="*/ 0 h 235"/>
                <a:gd name="T2" fmla="*/ 1350 w 1707"/>
                <a:gd name="T3" fmla="*/ 0 h 235"/>
                <a:gd name="T4" fmla="*/ 1707 w 1707"/>
                <a:gd name="T5" fmla="*/ 235 h 23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07" h="235">
                  <a:moveTo>
                    <a:pt x="0" y="0"/>
                  </a:moveTo>
                  <a:lnTo>
                    <a:pt x="1350" y="0"/>
                  </a:lnTo>
                  <a:lnTo>
                    <a:pt x="1707" y="235"/>
                  </a:lnTo>
                </a:path>
              </a:pathLst>
            </a:cu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1" name="Freeform 60"/>
            <p:cNvSpPr>
              <a:spLocks/>
            </p:cNvSpPr>
            <p:nvPr/>
          </p:nvSpPr>
          <p:spPr bwMode="auto">
            <a:xfrm>
              <a:off x="779" y="1723"/>
              <a:ext cx="970" cy="253"/>
            </a:xfrm>
            <a:custGeom>
              <a:avLst/>
              <a:gdLst>
                <a:gd name="T0" fmla="*/ 0 w 970"/>
                <a:gd name="T1" fmla="*/ 253 h 253"/>
                <a:gd name="T2" fmla="*/ 650 w 970"/>
                <a:gd name="T3" fmla="*/ 253 h 253"/>
                <a:gd name="T4" fmla="*/ 970 w 970"/>
                <a:gd name="T5" fmla="*/ 0 h 25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70" h="253">
                  <a:moveTo>
                    <a:pt x="0" y="253"/>
                  </a:moveTo>
                  <a:lnTo>
                    <a:pt x="650" y="253"/>
                  </a:lnTo>
                  <a:lnTo>
                    <a:pt x="970" y="0"/>
                  </a:lnTo>
                </a:path>
              </a:pathLst>
            </a:cu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2" name="Freeform 61"/>
            <p:cNvSpPr>
              <a:spLocks/>
            </p:cNvSpPr>
            <p:nvPr/>
          </p:nvSpPr>
          <p:spPr bwMode="auto">
            <a:xfrm>
              <a:off x="768" y="2688"/>
              <a:ext cx="2544" cy="400"/>
            </a:xfrm>
            <a:custGeom>
              <a:avLst/>
              <a:gdLst>
                <a:gd name="T0" fmla="*/ 0 w 2544"/>
                <a:gd name="T1" fmla="*/ 400 h 400"/>
                <a:gd name="T2" fmla="*/ 2544 w 2544"/>
                <a:gd name="T3" fmla="*/ 400 h 400"/>
                <a:gd name="T4" fmla="*/ 2544 w 2544"/>
                <a:gd name="T5" fmla="*/ 0 h 4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544" h="400">
                  <a:moveTo>
                    <a:pt x="0" y="400"/>
                  </a:moveTo>
                  <a:lnTo>
                    <a:pt x="2544" y="400"/>
                  </a:lnTo>
                  <a:lnTo>
                    <a:pt x="2544" y="0"/>
                  </a:lnTo>
                </a:path>
              </a:pathLst>
            </a:cu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244" name="Rectangle 62"/>
          <p:cNvSpPr>
            <a:spLocks noChangeArrowheads="1"/>
          </p:cNvSpPr>
          <p:nvPr/>
        </p:nvSpPr>
        <p:spPr bwMode="auto">
          <a:xfrm>
            <a:off x="238125" y="1036638"/>
            <a:ext cx="1158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2000" b="1"/>
              <a:t>Sinuses</a:t>
            </a:r>
          </a:p>
        </p:txBody>
      </p:sp>
      <p:sp>
        <p:nvSpPr>
          <p:cNvPr id="23615" name="Rectangle 63"/>
          <p:cNvSpPr>
            <a:spLocks noChangeArrowheads="1"/>
          </p:cNvSpPr>
          <p:nvPr/>
        </p:nvSpPr>
        <p:spPr bwMode="auto">
          <a:xfrm>
            <a:off x="238125" y="1458913"/>
            <a:ext cx="1652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2000" b="1"/>
              <a:t>Nasal cavity</a:t>
            </a:r>
          </a:p>
        </p:txBody>
      </p:sp>
      <p:sp>
        <p:nvSpPr>
          <p:cNvPr id="10246" name="Rectangle 64"/>
          <p:cNvSpPr>
            <a:spLocks noChangeArrowheads="1"/>
          </p:cNvSpPr>
          <p:nvPr/>
        </p:nvSpPr>
        <p:spPr bwMode="auto">
          <a:xfrm>
            <a:off x="238125" y="1866900"/>
            <a:ext cx="1849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2000" b="1"/>
              <a:t>External nose</a:t>
            </a:r>
          </a:p>
        </p:txBody>
      </p:sp>
      <p:sp>
        <p:nvSpPr>
          <p:cNvPr id="23617" name="Rectangle 65"/>
          <p:cNvSpPr>
            <a:spLocks noChangeArrowheads="1"/>
          </p:cNvSpPr>
          <p:nvPr/>
        </p:nvSpPr>
        <p:spPr bwMode="auto">
          <a:xfrm>
            <a:off x="238125" y="2259013"/>
            <a:ext cx="1976438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95000"/>
              </a:lnSpc>
            </a:pPr>
            <a:r>
              <a:rPr lang="en-US" altLang="en-US" sz="2000" b="1"/>
              <a:t>Opening of the</a:t>
            </a:r>
          </a:p>
          <a:p>
            <a:pPr>
              <a:lnSpc>
                <a:spcPct val="95000"/>
              </a:lnSpc>
            </a:pPr>
            <a:r>
              <a:rPr lang="en-US" altLang="en-US" sz="2000" b="1"/>
              <a:t>auditory tube</a:t>
            </a:r>
          </a:p>
        </p:txBody>
      </p:sp>
      <p:sp>
        <p:nvSpPr>
          <p:cNvPr id="23618" name="Rectangle 66"/>
          <p:cNvSpPr>
            <a:spLocks noChangeArrowheads="1"/>
          </p:cNvSpPr>
          <p:nvPr/>
        </p:nvSpPr>
        <p:spPr bwMode="auto">
          <a:xfrm>
            <a:off x="238125" y="2924175"/>
            <a:ext cx="989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2000" b="1"/>
              <a:t>Nostril</a:t>
            </a:r>
          </a:p>
        </p:txBody>
      </p:sp>
      <p:sp>
        <p:nvSpPr>
          <p:cNvPr id="23619" name="Rectangle 67"/>
          <p:cNvSpPr>
            <a:spLocks noChangeArrowheads="1"/>
          </p:cNvSpPr>
          <p:nvPr/>
        </p:nvSpPr>
        <p:spPr bwMode="auto">
          <a:xfrm>
            <a:off x="238125" y="3292475"/>
            <a:ext cx="1185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2000" b="1"/>
              <a:t>Pharynx</a:t>
            </a:r>
          </a:p>
        </p:txBody>
      </p:sp>
      <p:sp>
        <p:nvSpPr>
          <p:cNvPr id="10250" name="Rectangle 68"/>
          <p:cNvSpPr>
            <a:spLocks noChangeArrowheads="1"/>
          </p:cNvSpPr>
          <p:nvPr/>
        </p:nvSpPr>
        <p:spPr bwMode="auto">
          <a:xfrm>
            <a:off x="238125" y="3762375"/>
            <a:ext cx="1101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2000" b="1"/>
              <a:t>Tongue</a:t>
            </a:r>
          </a:p>
        </p:txBody>
      </p:sp>
      <p:sp>
        <p:nvSpPr>
          <p:cNvPr id="23621" name="Rectangle 69"/>
          <p:cNvSpPr>
            <a:spLocks noChangeArrowheads="1"/>
          </p:cNvSpPr>
          <p:nvPr/>
        </p:nvSpPr>
        <p:spPr bwMode="auto">
          <a:xfrm>
            <a:off x="238125" y="4227513"/>
            <a:ext cx="1341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2000" b="1"/>
              <a:t>Epiglottis</a:t>
            </a:r>
          </a:p>
        </p:txBody>
      </p:sp>
      <p:sp>
        <p:nvSpPr>
          <p:cNvPr id="23622" name="Rectangle 70"/>
          <p:cNvSpPr>
            <a:spLocks noChangeArrowheads="1"/>
          </p:cNvSpPr>
          <p:nvPr/>
        </p:nvSpPr>
        <p:spPr bwMode="auto">
          <a:xfrm>
            <a:off x="238125" y="4692650"/>
            <a:ext cx="989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2000" b="1"/>
              <a:t>Glottis</a:t>
            </a:r>
          </a:p>
        </p:txBody>
      </p:sp>
      <p:sp>
        <p:nvSpPr>
          <p:cNvPr id="23623" name="Rectangle 71"/>
          <p:cNvSpPr>
            <a:spLocks noChangeArrowheads="1"/>
          </p:cNvSpPr>
          <p:nvPr/>
        </p:nvSpPr>
        <p:spPr bwMode="auto">
          <a:xfrm>
            <a:off x="238125" y="5245100"/>
            <a:ext cx="1017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2000" b="1"/>
              <a:t>Larynx</a:t>
            </a:r>
          </a:p>
        </p:txBody>
      </p:sp>
      <p:sp>
        <p:nvSpPr>
          <p:cNvPr id="23624" name="Rectangle 72"/>
          <p:cNvSpPr>
            <a:spLocks noChangeArrowheads="1"/>
          </p:cNvSpPr>
          <p:nvPr/>
        </p:nvSpPr>
        <p:spPr bwMode="auto">
          <a:xfrm>
            <a:off x="238125" y="5614988"/>
            <a:ext cx="1158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2000" b="1"/>
              <a:t>Trachea</a:t>
            </a:r>
          </a:p>
        </p:txBody>
      </p:sp>
      <p:sp>
        <p:nvSpPr>
          <p:cNvPr id="10255" name="Rectangle 73"/>
          <p:cNvSpPr>
            <a:spLocks noChangeArrowheads="1"/>
          </p:cNvSpPr>
          <p:nvPr/>
        </p:nvSpPr>
        <p:spPr bwMode="auto">
          <a:xfrm>
            <a:off x="238125" y="5988050"/>
            <a:ext cx="1552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2000" b="1"/>
              <a:t>Esophagus</a:t>
            </a:r>
          </a:p>
        </p:txBody>
      </p:sp>
      <p:sp>
        <p:nvSpPr>
          <p:cNvPr id="10256" name="Line 74"/>
          <p:cNvSpPr>
            <a:spLocks noChangeShapeType="1"/>
          </p:cNvSpPr>
          <p:nvPr/>
        </p:nvSpPr>
        <p:spPr bwMode="auto">
          <a:xfrm flipH="1">
            <a:off x="1789113" y="6196013"/>
            <a:ext cx="40386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627" name="Line 75"/>
          <p:cNvSpPr>
            <a:spLocks noChangeShapeType="1"/>
          </p:cNvSpPr>
          <p:nvPr/>
        </p:nvSpPr>
        <p:spPr bwMode="auto">
          <a:xfrm flipH="1">
            <a:off x="1400175" y="5829300"/>
            <a:ext cx="37465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628" name="Line 76"/>
          <p:cNvSpPr>
            <a:spLocks noChangeShapeType="1"/>
          </p:cNvSpPr>
          <p:nvPr/>
        </p:nvSpPr>
        <p:spPr bwMode="auto">
          <a:xfrm flipH="1">
            <a:off x="1203325" y="5448300"/>
            <a:ext cx="339725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629" name="Line 77"/>
          <p:cNvSpPr>
            <a:spLocks noChangeShapeType="1"/>
          </p:cNvSpPr>
          <p:nvPr/>
        </p:nvSpPr>
        <p:spPr bwMode="auto">
          <a:xfrm flipH="1">
            <a:off x="1546225" y="4432300"/>
            <a:ext cx="343535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0" name="Line 78"/>
          <p:cNvSpPr>
            <a:spLocks noChangeShapeType="1"/>
          </p:cNvSpPr>
          <p:nvPr/>
        </p:nvSpPr>
        <p:spPr bwMode="auto">
          <a:xfrm flipH="1">
            <a:off x="1317625" y="3987800"/>
            <a:ext cx="26797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631" name="Line 79"/>
          <p:cNvSpPr>
            <a:spLocks noChangeShapeType="1"/>
          </p:cNvSpPr>
          <p:nvPr/>
        </p:nvSpPr>
        <p:spPr bwMode="auto">
          <a:xfrm flipH="1">
            <a:off x="1444625" y="3492500"/>
            <a:ext cx="365760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2" name="Line 80"/>
          <p:cNvSpPr>
            <a:spLocks noChangeShapeType="1"/>
          </p:cNvSpPr>
          <p:nvPr/>
        </p:nvSpPr>
        <p:spPr bwMode="auto">
          <a:xfrm flipH="1">
            <a:off x="2073275" y="2082800"/>
            <a:ext cx="64135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633" name="Line 81"/>
          <p:cNvSpPr>
            <a:spLocks noChangeShapeType="1"/>
          </p:cNvSpPr>
          <p:nvPr/>
        </p:nvSpPr>
        <p:spPr bwMode="auto">
          <a:xfrm flipH="1">
            <a:off x="1857375" y="1701800"/>
            <a:ext cx="155575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4" name="Line 82"/>
          <p:cNvSpPr>
            <a:spLocks noChangeShapeType="1"/>
          </p:cNvSpPr>
          <p:nvPr/>
        </p:nvSpPr>
        <p:spPr bwMode="auto">
          <a:xfrm flipH="1">
            <a:off x="1358900" y="1250950"/>
            <a:ext cx="2035175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5" name="Line 83"/>
          <p:cNvSpPr>
            <a:spLocks noChangeShapeType="1"/>
          </p:cNvSpPr>
          <p:nvPr/>
        </p:nvSpPr>
        <p:spPr bwMode="auto">
          <a:xfrm flipH="1" flipV="1">
            <a:off x="2843213" y="1252538"/>
            <a:ext cx="1968500" cy="677862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636" name="Freeform 84"/>
          <p:cNvSpPr>
            <a:spLocks/>
          </p:cNvSpPr>
          <p:nvPr/>
        </p:nvSpPr>
        <p:spPr bwMode="auto">
          <a:xfrm>
            <a:off x="2195513" y="2451100"/>
            <a:ext cx="2709862" cy="373063"/>
          </a:xfrm>
          <a:custGeom>
            <a:avLst/>
            <a:gdLst>
              <a:gd name="T0" fmla="*/ 0 w 1707"/>
              <a:gd name="T1" fmla="*/ 0 h 235"/>
              <a:gd name="T2" fmla="*/ 2147483647 w 1707"/>
              <a:gd name="T3" fmla="*/ 0 h 235"/>
              <a:gd name="T4" fmla="*/ 2147483647 w 1707"/>
              <a:gd name="T5" fmla="*/ 2147483647 h 23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707" h="235">
                <a:moveTo>
                  <a:pt x="0" y="0"/>
                </a:moveTo>
                <a:lnTo>
                  <a:pt x="1350" y="0"/>
                </a:lnTo>
                <a:lnTo>
                  <a:pt x="1707" y="235"/>
                </a:ln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637" name="Freeform 85"/>
          <p:cNvSpPr>
            <a:spLocks/>
          </p:cNvSpPr>
          <p:nvPr/>
        </p:nvSpPr>
        <p:spPr bwMode="auto">
          <a:xfrm>
            <a:off x="1174750" y="2735263"/>
            <a:ext cx="1604963" cy="404812"/>
          </a:xfrm>
          <a:custGeom>
            <a:avLst/>
            <a:gdLst>
              <a:gd name="T0" fmla="*/ 0 w 1011"/>
              <a:gd name="T1" fmla="*/ 2147483647 h 255"/>
              <a:gd name="T2" fmla="*/ 2147483647 w 1011"/>
              <a:gd name="T3" fmla="*/ 2147483647 h 255"/>
              <a:gd name="T4" fmla="*/ 2147483647 w 1011"/>
              <a:gd name="T5" fmla="*/ 0 h 25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11" h="255">
                <a:moveTo>
                  <a:pt x="0" y="255"/>
                </a:moveTo>
                <a:lnTo>
                  <a:pt x="691" y="253"/>
                </a:lnTo>
                <a:lnTo>
                  <a:pt x="1011" y="0"/>
                </a:ln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638" name="Freeform 86"/>
          <p:cNvSpPr>
            <a:spLocks/>
          </p:cNvSpPr>
          <p:nvPr/>
        </p:nvSpPr>
        <p:spPr bwMode="auto">
          <a:xfrm>
            <a:off x="1222375" y="4267200"/>
            <a:ext cx="4038600" cy="635000"/>
          </a:xfrm>
          <a:custGeom>
            <a:avLst/>
            <a:gdLst>
              <a:gd name="T0" fmla="*/ 0 w 2544"/>
              <a:gd name="T1" fmla="*/ 2147483647 h 400"/>
              <a:gd name="T2" fmla="*/ 2147483647 w 2544"/>
              <a:gd name="T3" fmla="*/ 2147483647 h 400"/>
              <a:gd name="T4" fmla="*/ 2147483647 w 2544"/>
              <a:gd name="T5" fmla="*/ 0 h 4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544" h="400">
                <a:moveTo>
                  <a:pt x="0" y="400"/>
                </a:moveTo>
                <a:lnTo>
                  <a:pt x="2544" y="400"/>
                </a:lnTo>
                <a:lnTo>
                  <a:pt x="2544" y="0"/>
                </a:ln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467"/>
    </mc:Choice>
    <mc:Fallback xmlns="">
      <p:transition spd="slow" advTm="1034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3615" grpId="0"/>
      <p:bldP spid="23617" grpId="0"/>
      <p:bldP spid="23618" grpId="0"/>
      <p:bldP spid="23619" grpId="0"/>
      <p:bldP spid="23621" grpId="0"/>
      <p:bldP spid="23622" grpId="0"/>
      <p:bldP spid="23623" grpId="0"/>
      <p:bldP spid="23624" grpId="0"/>
      <p:bldP spid="23627" grpId="0" animBg="1"/>
      <p:bldP spid="23628" grpId="0" animBg="1"/>
      <p:bldP spid="23629" grpId="0" animBg="1"/>
      <p:bldP spid="23631" grpId="0" animBg="1"/>
      <p:bldP spid="23633" grpId="0" animBg="1"/>
      <p:bldP spid="23636" grpId="0" animBg="1"/>
      <p:bldP spid="23637" grpId="0" animBg="1"/>
      <p:bldP spid="236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Lower Respiratory Tract</a:t>
            </a:r>
          </a:p>
        </p:txBody>
      </p:sp>
      <p:sp>
        <p:nvSpPr>
          <p:cNvPr id="24578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88938" y="1092200"/>
            <a:ext cx="7772400" cy="5384800"/>
          </a:xfrm>
        </p:spPr>
        <p:txBody>
          <a:bodyPr/>
          <a:lstStyle/>
          <a:p>
            <a:pPr eaLnBrk="1" hangingPunct="1"/>
            <a:r>
              <a:rPr lang="en-US" altLang="en-US" smtClean="0"/>
              <a:t>Functions</a:t>
            </a:r>
          </a:p>
          <a:p>
            <a:pPr lvl="1" eaLnBrk="1" hangingPunct="1"/>
            <a:r>
              <a:rPr lang="en-US" altLang="en-US" b="1" smtClean="0"/>
              <a:t>Larynx</a:t>
            </a:r>
            <a:r>
              <a:rPr lang="en-US" altLang="en-US" smtClean="0"/>
              <a:t> </a:t>
            </a:r>
          </a:p>
          <a:p>
            <a:pPr lvl="2" eaLnBrk="1" hangingPunct="1"/>
            <a:r>
              <a:rPr lang="en-US" altLang="en-US" smtClean="0"/>
              <a:t>Maintains an open airway</a:t>
            </a:r>
          </a:p>
          <a:p>
            <a:pPr lvl="2" eaLnBrk="1" hangingPunct="1"/>
            <a:r>
              <a:rPr lang="en-US" altLang="en-US" smtClean="0"/>
              <a:t>Routes food and air appropriately</a:t>
            </a:r>
          </a:p>
          <a:p>
            <a:pPr lvl="2" eaLnBrk="1" hangingPunct="1"/>
            <a:r>
              <a:rPr lang="en-US" altLang="en-US" smtClean="0"/>
              <a:t>Assists in sound production</a:t>
            </a:r>
          </a:p>
          <a:p>
            <a:pPr lvl="1" eaLnBrk="1" hangingPunct="1"/>
            <a:r>
              <a:rPr lang="en-US" altLang="en-US" b="1" smtClean="0"/>
              <a:t>Trachea</a:t>
            </a:r>
            <a:endParaRPr lang="en-US" altLang="en-US" smtClean="0"/>
          </a:p>
          <a:p>
            <a:pPr lvl="2" eaLnBrk="1" hangingPunct="1"/>
            <a:r>
              <a:rPr lang="en-US" altLang="en-US" smtClean="0"/>
              <a:t>transports air to and from lungs</a:t>
            </a:r>
          </a:p>
          <a:p>
            <a:pPr lvl="1" eaLnBrk="1" hangingPunct="1"/>
            <a:r>
              <a:rPr lang="en-US" altLang="en-US" b="1" smtClean="0"/>
              <a:t>Bronchi</a:t>
            </a:r>
            <a:endParaRPr lang="en-US" altLang="en-US" smtClean="0"/>
          </a:p>
          <a:p>
            <a:pPr lvl="2" eaLnBrk="1" hangingPunct="1"/>
            <a:r>
              <a:rPr lang="en-US" altLang="en-US" smtClean="0"/>
              <a:t>branch into lungs</a:t>
            </a:r>
          </a:p>
          <a:p>
            <a:pPr lvl="1" eaLnBrk="1" hangingPunct="1"/>
            <a:r>
              <a:rPr lang="en-US" altLang="en-US" b="1" smtClean="0"/>
              <a:t>Lungs</a:t>
            </a:r>
            <a:endParaRPr lang="en-US" altLang="en-US" smtClean="0"/>
          </a:p>
          <a:p>
            <a:pPr lvl="2" eaLnBrk="1" hangingPunct="1"/>
            <a:r>
              <a:rPr lang="en-US" altLang="en-US" smtClean="0"/>
              <a:t>transport air to alveoli for gas exchange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746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2" descr="10_03Figure-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6"/>
          <a:stretch>
            <a:fillRect/>
          </a:stretch>
        </p:blipFill>
        <p:spPr bwMode="auto">
          <a:xfrm>
            <a:off x="369888" y="136525"/>
            <a:ext cx="8402637" cy="641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33"/>
          <p:cNvSpPr>
            <a:spLocks noChangeArrowheads="1"/>
          </p:cNvSpPr>
          <p:nvPr/>
        </p:nvSpPr>
        <p:spPr bwMode="auto">
          <a:xfrm>
            <a:off x="931863" y="355600"/>
            <a:ext cx="9747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900" b="1"/>
              <a:t>Larynx</a:t>
            </a:r>
          </a:p>
        </p:txBody>
      </p:sp>
      <p:sp>
        <p:nvSpPr>
          <p:cNvPr id="26658" name="Rectangle 34"/>
          <p:cNvSpPr>
            <a:spLocks noChangeArrowheads="1"/>
          </p:cNvSpPr>
          <p:nvPr/>
        </p:nvSpPr>
        <p:spPr bwMode="auto">
          <a:xfrm>
            <a:off x="304800" y="2871788"/>
            <a:ext cx="12827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900" b="1"/>
              <a:t>Right</a:t>
            </a:r>
          </a:p>
          <a:p>
            <a:r>
              <a:rPr lang="en-US" altLang="en-US" sz="1900" b="1"/>
              <a:t>bronchus</a:t>
            </a:r>
          </a:p>
        </p:txBody>
      </p:sp>
      <p:sp>
        <p:nvSpPr>
          <p:cNvPr id="26659" name="Rectangle 35"/>
          <p:cNvSpPr>
            <a:spLocks noChangeArrowheads="1"/>
          </p:cNvSpPr>
          <p:nvPr/>
        </p:nvSpPr>
        <p:spPr bwMode="auto">
          <a:xfrm>
            <a:off x="325438" y="4343400"/>
            <a:ext cx="1230312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900" b="1"/>
              <a:t>Clusters</a:t>
            </a:r>
          </a:p>
          <a:p>
            <a:r>
              <a:rPr lang="en-US" altLang="en-US" sz="1900" b="1"/>
              <a:t>of alveoli</a:t>
            </a:r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7292975" y="1335088"/>
            <a:ext cx="1109663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900" b="1"/>
              <a:t>Trachea</a:t>
            </a:r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7275513" y="2146300"/>
            <a:ext cx="1282700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900" b="1"/>
              <a:t>Left</a:t>
            </a:r>
          </a:p>
          <a:p>
            <a:r>
              <a:rPr lang="en-US" altLang="en-US" sz="1900" b="1"/>
              <a:t>bronchus</a:t>
            </a:r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7254875" y="4187825"/>
            <a:ext cx="15779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900" b="1"/>
              <a:t>Bronchioles</a:t>
            </a:r>
          </a:p>
        </p:txBody>
      </p:sp>
      <p:sp>
        <p:nvSpPr>
          <p:cNvPr id="26663" name="Line 39"/>
          <p:cNvSpPr>
            <a:spLocks noChangeShapeType="1"/>
          </p:cNvSpPr>
          <p:nvPr/>
        </p:nvSpPr>
        <p:spPr bwMode="auto">
          <a:xfrm flipH="1">
            <a:off x="4749800" y="2349500"/>
            <a:ext cx="2533650" cy="1022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4" name="Line 40"/>
          <p:cNvSpPr>
            <a:spLocks noChangeShapeType="1"/>
          </p:cNvSpPr>
          <p:nvPr/>
        </p:nvSpPr>
        <p:spPr bwMode="auto">
          <a:xfrm flipH="1">
            <a:off x="4378325" y="1514475"/>
            <a:ext cx="290671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9" name="Line 41"/>
          <p:cNvSpPr>
            <a:spLocks noChangeShapeType="1"/>
          </p:cNvSpPr>
          <p:nvPr/>
        </p:nvSpPr>
        <p:spPr bwMode="auto">
          <a:xfrm flipH="1">
            <a:off x="1911350" y="557213"/>
            <a:ext cx="22987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6" name="Freeform 42"/>
          <p:cNvSpPr>
            <a:spLocks/>
          </p:cNvSpPr>
          <p:nvPr/>
        </p:nvSpPr>
        <p:spPr bwMode="auto">
          <a:xfrm>
            <a:off x="1066800" y="3049588"/>
            <a:ext cx="2917825" cy="306387"/>
          </a:xfrm>
          <a:custGeom>
            <a:avLst/>
            <a:gdLst>
              <a:gd name="T0" fmla="*/ 2147483647 w 1838"/>
              <a:gd name="T1" fmla="*/ 2147483647 h 193"/>
              <a:gd name="T2" fmla="*/ 0 w 1838"/>
              <a:gd name="T3" fmla="*/ 0 h 193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838" h="193">
                <a:moveTo>
                  <a:pt x="1838" y="193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7" name="Freeform 43"/>
          <p:cNvSpPr>
            <a:spLocks/>
          </p:cNvSpPr>
          <p:nvPr/>
        </p:nvSpPr>
        <p:spPr bwMode="auto">
          <a:xfrm>
            <a:off x="1463675" y="4552950"/>
            <a:ext cx="1339850" cy="203200"/>
          </a:xfrm>
          <a:custGeom>
            <a:avLst/>
            <a:gdLst>
              <a:gd name="T0" fmla="*/ 2147483647 w 844"/>
              <a:gd name="T1" fmla="*/ 0 h 128"/>
              <a:gd name="T2" fmla="*/ 0 w 844"/>
              <a:gd name="T3" fmla="*/ 0 h 128"/>
              <a:gd name="T4" fmla="*/ 2147483647 w 844"/>
              <a:gd name="T5" fmla="*/ 2147483647 h 1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44" h="128">
                <a:moveTo>
                  <a:pt x="712" y="0"/>
                </a:moveTo>
                <a:lnTo>
                  <a:pt x="0" y="0"/>
                </a:lnTo>
                <a:lnTo>
                  <a:pt x="844" y="128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68" name="Freeform 44"/>
          <p:cNvSpPr>
            <a:spLocks/>
          </p:cNvSpPr>
          <p:nvPr/>
        </p:nvSpPr>
        <p:spPr bwMode="auto">
          <a:xfrm>
            <a:off x="5481638" y="3860800"/>
            <a:ext cx="1795462" cy="520700"/>
          </a:xfrm>
          <a:custGeom>
            <a:avLst/>
            <a:gdLst>
              <a:gd name="T0" fmla="*/ 0 w 1131"/>
              <a:gd name="T1" fmla="*/ 2147483647 h 328"/>
              <a:gd name="T2" fmla="*/ 2147483647 w 1131"/>
              <a:gd name="T3" fmla="*/ 2147483647 h 328"/>
              <a:gd name="T4" fmla="*/ 2147483647 w 1131"/>
              <a:gd name="T5" fmla="*/ 0 h 3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31" h="328">
                <a:moveTo>
                  <a:pt x="0" y="328"/>
                </a:moveTo>
                <a:lnTo>
                  <a:pt x="1131" y="328"/>
                </a:lnTo>
                <a:lnTo>
                  <a:pt x="147" y="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372"/>
    </mc:Choice>
    <mc:Fallback xmlns="">
      <p:transition spd="slow" advTm="423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6658" grpId="0"/>
      <p:bldP spid="26659" grpId="0"/>
      <p:bldP spid="26660" grpId="0"/>
      <p:bldP spid="26661" grpId="0"/>
      <p:bldP spid="26662" grpId="0"/>
      <p:bldP spid="26663" grpId="0" animBg="1"/>
      <p:bldP spid="26664" grpId="0" animBg="1"/>
      <p:bldP spid="26666" grpId="0" animBg="1"/>
      <p:bldP spid="26667" grpId="0" animBg="1"/>
      <p:bldP spid="2666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9" descr="10_04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2"/>
          <a:stretch>
            <a:fillRect/>
          </a:stretch>
        </p:blipFill>
        <p:spPr bwMode="auto">
          <a:xfrm>
            <a:off x="1670050" y="136525"/>
            <a:ext cx="5803900" cy="634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30"/>
          <p:cNvSpPr>
            <a:spLocks noChangeArrowheads="1"/>
          </p:cNvSpPr>
          <p:nvPr/>
        </p:nvSpPr>
        <p:spPr bwMode="auto">
          <a:xfrm>
            <a:off x="4322763" y="2890838"/>
            <a:ext cx="8096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400" b="1"/>
              <a:t>Epiglottis</a:t>
            </a:r>
          </a:p>
        </p:txBody>
      </p:sp>
      <p:sp>
        <p:nvSpPr>
          <p:cNvPr id="13316" name="Rectangle 31"/>
          <p:cNvSpPr>
            <a:spLocks noChangeArrowheads="1"/>
          </p:cNvSpPr>
          <p:nvPr/>
        </p:nvSpPr>
        <p:spPr bwMode="auto">
          <a:xfrm>
            <a:off x="4316413" y="3856038"/>
            <a:ext cx="484187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400" b="1"/>
              <a:t>Vocal</a:t>
            </a:r>
          </a:p>
          <a:p>
            <a:pPr>
              <a:lnSpc>
                <a:spcPct val="85000"/>
              </a:lnSpc>
            </a:pPr>
            <a:r>
              <a:rPr lang="en-US" altLang="en-US" sz="1400" b="1"/>
              <a:t>cords</a:t>
            </a:r>
          </a:p>
        </p:txBody>
      </p:sp>
      <p:sp>
        <p:nvSpPr>
          <p:cNvPr id="13317" name="Rectangle 32"/>
          <p:cNvSpPr>
            <a:spLocks noChangeArrowheads="1"/>
          </p:cNvSpPr>
          <p:nvPr/>
        </p:nvSpPr>
        <p:spPr bwMode="auto">
          <a:xfrm>
            <a:off x="4322763" y="4405313"/>
            <a:ext cx="112553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400" b="1"/>
              <a:t>Opening</a:t>
            </a:r>
          </a:p>
          <a:p>
            <a:pPr>
              <a:lnSpc>
                <a:spcPct val="85000"/>
              </a:lnSpc>
            </a:pPr>
            <a:r>
              <a:rPr lang="en-US" altLang="en-US" sz="1400" b="1"/>
              <a:t>into larynx</a:t>
            </a:r>
          </a:p>
          <a:p>
            <a:pPr>
              <a:lnSpc>
                <a:spcPct val="85000"/>
              </a:lnSpc>
            </a:pPr>
            <a:r>
              <a:rPr lang="en-US" altLang="en-US" sz="1400" b="1"/>
              <a:t>(glottis open)</a:t>
            </a:r>
          </a:p>
        </p:txBody>
      </p:sp>
      <p:sp>
        <p:nvSpPr>
          <p:cNvPr id="13318" name="Rectangle 33"/>
          <p:cNvSpPr>
            <a:spLocks noChangeArrowheads="1"/>
          </p:cNvSpPr>
          <p:nvPr/>
        </p:nvSpPr>
        <p:spPr bwMode="auto">
          <a:xfrm>
            <a:off x="4267200" y="5249863"/>
            <a:ext cx="117475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400" b="1"/>
              <a:t>Closed glottis</a:t>
            </a:r>
          </a:p>
        </p:txBody>
      </p:sp>
      <p:sp>
        <p:nvSpPr>
          <p:cNvPr id="13319" name="Rectangle 34"/>
          <p:cNvSpPr>
            <a:spLocks noChangeArrowheads="1"/>
          </p:cNvSpPr>
          <p:nvPr/>
        </p:nvSpPr>
        <p:spPr bwMode="auto">
          <a:xfrm>
            <a:off x="4972050" y="6176963"/>
            <a:ext cx="2489200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400" b="1"/>
              <a:t>b) Position of the vocal cords</a:t>
            </a:r>
          </a:p>
          <a:p>
            <a:pPr>
              <a:lnSpc>
                <a:spcPct val="85000"/>
              </a:lnSpc>
            </a:pPr>
            <a:r>
              <a:rPr lang="en-US" altLang="en-US" sz="1400" b="1"/>
              <a:t>     during sound production.</a:t>
            </a:r>
          </a:p>
        </p:txBody>
      </p:sp>
      <p:sp>
        <p:nvSpPr>
          <p:cNvPr id="13320" name="Rectangle 35"/>
          <p:cNvSpPr>
            <a:spLocks noChangeArrowheads="1"/>
          </p:cNvSpPr>
          <p:nvPr/>
        </p:nvSpPr>
        <p:spPr bwMode="auto">
          <a:xfrm>
            <a:off x="1704975" y="6176963"/>
            <a:ext cx="247967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400" b="1"/>
              <a:t>a) Position of the vocal cords</a:t>
            </a:r>
          </a:p>
          <a:p>
            <a:pPr>
              <a:lnSpc>
                <a:spcPct val="85000"/>
              </a:lnSpc>
            </a:pPr>
            <a:r>
              <a:rPr lang="en-US" altLang="en-US" sz="1400" b="1"/>
              <a:t>    during quiet breathing.</a:t>
            </a:r>
          </a:p>
        </p:txBody>
      </p:sp>
      <p:sp>
        <p:nvSpPr>
          <p:cNvPr id="13321" name="Rectangle 36"/>
          <p:cNvSpPr>
            <a:spLocks noChangeArrowheads="1"/>
          </p:cNvSpPr>
          <p:nvPr/>
        </p:nvSpPr>
        <p:spPr bwMode="auto">
          <a:xfrm>
            <a:off x="1709738" y="5565775"/>
            <a:ext cx="6318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400" b="1"/>
              <a:t>Upper</a:t>
            </a:r>
          </a:p>
          <a:p>
            <a:pPr>
              <a:lnSpc>
                <a:spcPct val="85000"/>
              </a:lnSpc>
            </a:pPr>
            <a:r>
              <a:rPr lang="en-US" altLang="en-US" sz="1400" b="1"/>
              <a:t>trachea</a:t>
            </a:r>
          </a:p>
        </p:txBody>
      </p:sp>
      <p:sp>
        <p:nvSpPr>
          <p:cNvPr id="13322" name="Rectangle 37"/>
          <p:cNvSpPr>
            <a:spLocks noChangeArrowheads="1"/>
          </p:cNvSpPr>
          <p:nvPr/>
        </p:nvSpPr>
        <p:spPr bwMode="auto">
          <a:xfrm>
            <a:off x="1709738" y="3876675"/>
            <a:ext cx="58261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400" b="1"/>
              <a:t>Larynx</a:t>
            </a:r>
          </a:p>
        </p:txBody>
      </p:sp>
      <p:sp>
        <p:nvSpPr>
          <p:cNvPr id="13323" name="Line 38"/>
          <p:cNvSpPr>
            <a:spLocks noChangeShapeType="1"/>
          </p:cNvSpPr>
          <p:nvPr/>
        </p:nvSpPr>
        <p:spPr bwMode="auto">
          <a:xfrm flipH="1">
            <a:off x="3521075" y="2990850"/>
            <a:ext cx="7556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Line 39"/>
          <p:cNvSpPr>
            <a:spLocks noChangeShapeType="1"/>
          </p:cNvSpPr>
          <p:nvPr/>
        </p:nvSpPr>
        <p:spPr bwMode="auto">
          <a:xfrm flipH="1">
            <a:off x="5170488" y="2990850"/>
            <a:ext cx="752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Line 40"/>
          <p:cNvSpPr>
            <a:spLocks noChangeShapeType="1"/>
          </p:cNvSpPr>
          <p:nvPr/>
        </p:nvSpPr>
        <p:spPr bwMode="auto">
          <a:xfrm flipH="1">
            <a:off x="3486150" y="3930650"/>
            <a:ext cx="790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Line 41"/>
          <p:cNvSpPr>
            <a:spLocks noChangeShapeType="1"/>
          </p:cNvSpPr>
          <p:nvPr/>
        </p:nvSpPr>
        <p:spPr bwMode="auto">
          <a:xfrm flipH="1">
            <a:off x="4830763" y="3930650"/>
            <a:ext cx="1266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7" name="Freeform 42"/>
          <p:cNvSpPr>
            <a:spLocks/>
          </p:cNvSpPr>
          <p:nvPr/>
        </p:nvSpPr>
        <p:spPr bwMode="auto">
          <a:xfrm>
            <a:off x="5429250" y="4235450"/>
            <a:ext cx="638175" cy="1054100"/>
          </a:xfrm>
          <a:custGeom>
            <a:avLst/>
            <a:gdLst>
              <a:gd name="T0" fmla="*/ 2147483647 w 402"/>
              <a:gd name="T1" fmla="*/ 0 h 664"/>
              <a:gd name="T2" fmla="*/ 0 w 402"/>
              <a:gd name="T3" fmla="*/ 2147483647 h 66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02" h="664">
                <a:moveTo>
                  <a:pt x="402" y="0"/>
                </a:moveTo>
                <a:lnTo>
                  <a:pt x="0" y="66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8" name="Line 43"/>
          <p:cNvSpPr>
            <a:spLocks noChangeShapeType="1"/>
          </p:cNvSpPr>
          <p:nvPr/>
        </p:nvSpPr>
        <p:spPr bwMode="auto">
          <a:xfrm>
            <a:off x="3482975" y="4276725"/>
            <a:ext cx="787400" cy="212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AutoShape 44"/>
          <p:cNvSpPr>
            <a:spLocks/>
          </p:cNvSpPr>
          <p:nvPr/>
        </p:nvSpPr>
        <p:spPr bwMode="auto">
          <a:xfrm>
            <a:off x="2486025" y="2705100"/>
            <a:ext cx="74613" cy="2578100"/>
          </a:xfrm>
          <a:prstGeom prst="leftBracket">
            <a:avLst>
              <a:gd name="adj" fmla="val 118856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0" name="Line 45"/>
          <p:cNvSpPr>
            <a:spLocks noChangeShapeType="1"/>
          </p:cNvSpPr>
          <p:nvPr/>
        </p:nvSpPr>
        <p:spPr bwMode="auto">
          <a:xfrm flipH="1">
            <a:off x="2339975" y="3994150"/>
            <a:ext cx="146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1" name="Line 46"/>
          <p:cNvSpPr>
            <a:spLocks noChangeShapeType="1"/>
          </p:cNvSpPr>
          <p:nvPr/>
        </p:nvSpPr>
        <p:spPr bwMode="auto">
          <a:xfrm flipH="1">
            <a:off x="2549525" y="5283200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2" name="Line 47"/>
          <p:cNvSpPr>
            <a:spLocks noChangeShapeType="1"/>
          </p:cNvSpPr>
          <p:nvPr/>
        </p:nvSpPr>
        <p:spPr bwMode="auto">
          <a:xfrm flipH="1">
            <a:off x="2549525" y="2705100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3" name="AutoShape 48"/>
          <p:cNvSpPr>
            <a:spLocks/>
          </p:cNvSpPr>
          <p:nvPr/>
        </p:nvSpPr>
        <p:spPr bwMode="auto">
          <a:xfrm>
            <a:off x="2486025" y="5343525"/>
            <a:ext cx="88900" cy="628650"/>
          </a:xfrm>
          <a:prstGeom prst="leftBracket">
            <a:avLst>
              <a:gd name="adj" fmla="val 87509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4" name="Line 49"/>
          <p:cNvSpPr>
            <a:spLocks noChangeShapeType="1"/>
          </p:cNvSpPr>
          <p:nvPr/>
        </p:nvSpPr>
        <p:spPr bwMode="auto">
          <a:xfrm flipH="1">
            <a:off x="2568575" y="5343525"/>
            <a:ext cx="57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5" name="Line 50"/>
          <p:cNvSpPr>
            <a:spLocks noChangeShapeType="1"/>
          </p:cNvSpPr>
          <p:nvPr/>
        </p:nvSpPr>
        <p:spPr bwMode="auto">
          <a:xfrm flipH="1">
            <a:off x="2568575" y="5972175"/>
            <a:ext cx="57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6" name="Line 51"/>
          <p:cNvSpPr>
            <a:spLocks noChangeShapeType="1"/>
          </p:cNvSpPr>
          <p:nvPr/>
        </p:nvSpPr>
        <p:spPr bwMode="auto">
          <a:xfrm flipH="1">
            <a:off x="2305050" y="5651500"/>
            <a:ext cx="1809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779"/>
    </mc:Choice>
    <mc:Fallback xmlns="">
      <p:transition spd="slow" advTm="537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 smtClean="0"/>
              <a:t>Defenses of the Respiratory Tract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4294967295"/>
          </p:nvPr>
        </p:nvSpPr>
        <p:spPr>
          <a:xfrm>
            <a:off x="388938" y="1090613"/>
            <a:ext cx="8062912" cy="5029200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Mucus </a:t>
            </a:r>
            <a:r>
              <a:rPr lang="en-US" altLang="en-US" b="1" smtClean="0">
                <a:cs typeface="Arial" charset="0"/>
              </a:rPr>
              <a:t>–</a:t>
            </a:r>
            <a:r>
              <a:rPr lang="en-US" altLang="en-US" smtClean="0"/>
              <a:t> entraps microorganisms</a:t>
            </a:r>
          </a:p>
          <a:p>
            <a:pPr eaLnBrk="1" hangingPunct="1"/>
            <a:r>
              <a:rPr lang="en-US" altLang="en-US" b="1" smtClean="0"/>
              <a:t>Cilia </a:t>
            </a:r>
            <a:r>
              <a:rPr lang="en-US" altLang="en-US" b="1" smtClean="0">
                <a:cs typeface="Arial" charset="0"/>
              </a:rPr>
              <a:t>–</a:t>
            </a:r>
            <a:r>
              <a:rPr lang="en-US" altLang="en-US" smtClean="0"/>
              <a:t> push microorganisms and mucus up and out of respiratory tract</a:t>
            </a:r>
          </a:p>
          <a:p>
            <a:pPr lvl="1" eaLnBrk="1" hangingPunct="1"/>
            <a:r>
              <a:rPr lang="en-US" altLang="en-US" smtClean="0"/>
              <a:t>Smoking </a:t>
            </a:r>
            <a:r>
              <a:rPr lang="en-US" altLang="en-US" smtClean="0">
                <a:cs typeface="Arial" charset="0"/>
              </a:rPr>
              <a:t>–</a:t>
            </a:r>
            <a:r>
              <a:rPr lang="en-US" altLang="en-US" smtClean="0"/>
              <a:t> damages cilia, impairs this defense</a:t>
            </a:r>
          </a:p>
          <a:p>
            <a:pPr eaLnBrk="1" hangingPunct="1"/>
            <a:r>
              <a:rPr lang="en-US" altLang="en-US" b="1" smtClean="0"/>
              <a:t>Cough reflex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895"/>
    </mc:Choice>
    <mc:Fallback xmlns="">
      <p:transition spd="slow" advTm="828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5" name="Picture 9" descr="10_06Figure-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11" t="-1987" r="-50511" b="9213"/>
          <a:stretch>
            <a:fillRect/>
          </a:stretch>
        </p:blipFill>
        <p:spPr bwMode="auto">
          <a:xfrm>
            <a:off x="4614863" y="938213"/>
            <a:ext cx="8548687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10"/>
          <p:cNvSpPr>
            <a:spLocks noChangeArrowheads="1"/>
          </p:cNvSpPr>
          <p:nvPr/>
        </p:nvSpPr>
        <p:spPr bwMode="auto">
          <a:xfrm>
            <a:off x="239713" y="5305425"/>
            <a:ext cx="1685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400" b="1"/>
              <a:t>a) Healthy airway.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4614863" y="5305425"/>
            <a:ext cx="1854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84" charset="-128"/>
              </a:defRPr>
            </a:lvl9pPr>
          </a:lstStyle>
          <a:p>
            <a:r>
              <a:rPr lang="en-US" altLang="en-US" sz="1400" b="1"/>
              <a:t>b) Smoker’s airway.</a:t>
            </a:r>
          </a:p>
        </p:txBody>
      </p:sp>
      <p:pic>
        <p:nvPicPr>
          <p:cNvPr id="15366" name="Picture 9" descr="10_06Figure-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7228"/>
          <a:stretch>
            <a:fillRect/>
          </a:stretch>
        </p:blipFill>
        <p:spPr bwMode="auto">
          <a:xfrm>
            <a:off x="296863" y="1025525"/>
            <a:ext cx="4273550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561"/>
    </mc:Choice>
    <mc:Fallback xmlns="">
      <p:transition spd="slow" advTm="795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970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5|34.9|10.7|4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|6.6|4.4|24.8|8.5|5.2|3.8|7.4|8.1|9.9|4.6|11.2|15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|15.9|23.8|39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5.5|11.7|13.6|9.9|5.8|18.4|18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5|12.1|17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1.5|8|10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3|44.7|14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5"/>
</p:tagLst>
</file>

<file path=ppt/theme/theme1.xml><?xml version="1.0" encoding="utf-8"?>
<a:theme xmlns:a="http://schemas.openxmlformats.org/drawingml/2006/main" name="Johnson_6e_PPT_template-orig">
  <a:themeElements>
    <a:clrScheme name="Johnson_6e_PPT_template-ori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orig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-or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2line">
  <a:themeElements>
    <a:clrScheme name="Johnson_6e_PPT_template_2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2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2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Johnson_6e_PPT_template-blank">
  <a:themeElements>
    <a:clrScheme name="Johnson_6e_PPT_template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blank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Templates:Johnson_6e_PPT_template-blank.pot</Template>
  <TotalTime>7162</TotalTime>
  <Words>295</Words>
  <Application>Microsoft Office PowerPoint</Application>
  <PresentationFormat>On-screen Show (4:3)</PresentationFormat>
  <Paragraphs>116</Paragraphs>
  <Slides>10</Slides>
  <Notes>8</Notes>
  <HiddenSlides>0</HiddenSlides>
  <MMClips>10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Johnson_6e_PPT_template-orig</vt:lpstr>
      <vt:lpstr>Johnson_6e_PPT_template_2line</vt:lpstr>
      <vt:lpstr>Johnson_6e_PPT_template_1line</vt:lpstr>
      <vt:lpstr>Johnson_6e_PPT_template-blank</vt:lpstr>
      <vt:lpstr>PowerPoint Presentation</vt:lpstr>
      <vt:lpstr>Respiration</vt:lpstr>
      <vt:lpstr>PowerPoint Presentation</vt:lpstr>
      <vt:lpstr>Upper Respiratory Tract</vt:lpstr>
      <vt:lpstr>PowerPoint Presentation</vt:lpstr>
      <vt:lpstr>Lower Respiratory Tract</vt:lpstr>
      <vt:lpstr>PowerPoint Presentation</vt:lpstr>
      <vt:lpstr>PowerPoint Presentation</vt:lpstr>
      <vt:lpstr>Defenses of the Respiratory Tract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 activates contraction</dc:title>
  <dc:creator>Gary</dc:creator>
  <cp:lastModifiedBy>gglaser</cp:lastModifiedBy>
  <cp:revision>429</cp:revision>
  <cp:lastPrinted>2002-04-29T18:54:29Z</cp:lastPrinted>
  <dcterms:created xsi:type="dcterms:W3CDTF">2000-12-11T01:39:32Z</dcterms:created>
  <dcterms:modified xsi:type="dcterms:W3CDTF">2016-08-30T20:52:44Z</dcterms:modified>
</cp:coreProperties>
</file>