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3662" r:id="rId2"/>
    <p:sldMasterId id="2147483663" r:id="rId3"/>
  </p:sldMasterIdLst>
  <p:notesMasterIdLst>
    <p:notesMasterId r:id="rId13"/>
  </p:notesMasterIdLst>
  <p:handoutMasterIdLst>
    <p:handoutMasterId r:id="rId14"/>
  </p:handoutMasterIdLst>
  <p:sldIdLst>
    <p:sldId id="396" r:id="rId4"/>
    <p:sldId id="462" r:id="rId5"/>
    <p:sldId id="398" r:id="rId6"/>
    <p:sldId id="403" r:id="rId7"/>
    <p:sldId id="404" r:id="rId8"/>
    <p:sldId id="465" r:id="rId9"/>
    <p:sldId id="468" r:id="rId10"/>
    <p:sldId id="400" r:id="rId11"/>
    <p:sldId id="401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308">
          <p15:clr>
            <a:srgbClr val="A4A3A4"/>
          </p15:clr>
        </p15:guide>
        <p15:guide id="3" orient="horz" pos="955">
          <p15:clr>
            <a:srgbClr val="A4A3A4"/>
          </p15:clr>
        </p15:guide>
        <p15:guide id="4" pos="2880">
          <p15:clr>
            <a:srgbClr val="A4A3A4"/>
          </p15:clr>
        </p15:guide>
        <p15:guide id="5" pos="313">
          <p15:clr>
            <a:srgbClr val="A4A3A4"/>
          </p15:clr>
        </p15:guide>
        <p15:guide id="6" pos="686">
          <p15:clr>
            <a:srgbClr val="A4A3A4"/>
          </p15:clr>
        </p15:guide>
        <p15:guide id="7" pos="25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8" autoAdjust="0"/>
    <p:restoredTop sz="87673" autoAdjust="0"/>
  </p:normalViewPr>
  <p:slideViewPr>
    <p:cSldViewPr snapToGrid="0">
      <p:cViewPr varScale="1">
        <p:scale>
          <a:sx n="130" d="100"/>
          <a:sy n="130" d="100"/>
        </p:scale>
        <p:origin x="1104" y="132"/>
      </p:cViewPr>
      <p:guideLst>
        <p:guide orient="horz" pos="4128"/>
        <p:guide orient="horz" pos="308"/>
        <p:guide orient="horz" pos="955"/>
        <p:guide pos="2880"/>
        <p:guide pos="313"/>
        <p:guide pos="686"/>
        <p:guide pos="25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8CD47F27-AB04-4622-9E7B-7341F8A92E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532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2CEFD807-7F56-4480-B2F4-009A37255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3820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D2BCB65F-52FB-4802-A712-32FEE99D23BF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6CD4270E-8406-45E0-9C97-21D092AA2516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1EBAE696-0213-45A9-B242-3375ED5D5026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5A6317C9-1929-4EC6-BBE7-4800D0E89D52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5F47543E-6F47-46EF-B20E-0831DC057E7D}" type="slidenum">
              <a:rPr lang="en-US" altLang="en-US" sz="1200" smtClean="0"/>
              <a:pPr/>
              <a:t>7</a:t>
            </a:fld>
            <a:endParaRPr lang="en-US" altLang="en-US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89279C04-CD11-4902-A516-234105FD86E2}" type="slidenum">
              <a:rPr lang="en-US" altLang="en-US" sz="1200" smtClean="0"/>
              <a:pPr/>
              <a:t>8</a:t>
            </a:fld>
            <a:endParaRPr lang="en-US" altLang="en-US" sz="120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D9C06E64-CD2B-4126-A618-FF096AF873CE}" type="slidenum">
              <a:rPr lang="en-US" altLang="en-US" sz="1200" smtClean="0"/>
              <a:pPr/>
              <a:t>9</a:t>
            </a:fld>
            <a:endParaRPr lang="en-US" altLang="en-US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>
              <a:latin typeface="Arial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>
              <a:latin typeface="Arial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>
              <a:latin typeface="Arial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>
              <a:latin typeface="Arial" charset="0"/>
              <a:cs typeface="+mn-cs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557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1320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0159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28682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2615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6776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4026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2745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8959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323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1225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19707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8206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487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9917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99048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68595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58745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67798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40292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70832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507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92405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61061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2119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20229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517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8846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8913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0749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297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6471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2985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2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2" Type="http://schemas.microsoft.com/office/2007/relationships/media" Target="../media/media9.wav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308975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Immune Deficiency: The Special Case of AIDS</a:t>
            </a:r>
          </a:p>
        </p:txBody>
      </p:sp>
      <p:sp>
        <p:nvSpPr>
          <p:cNvPr id="58371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447800"/>
            <a:ext cx="8197850" cy="5029200"/>
          </a:xfrm>
        </p:spPr>
        <p:txBody>
          <a:bodyPr/>
          <a:lstStyle/>
          <a:p>
            <a:pPr eaLnBrk="1" hangingPunct="1"/>
            <a:r>
              <a:rPr lang="en-US" altLang="en-US"/>
              <a:t>AIDS</a:t>
            </a:r>
          </a:p>
          <a:p>
            <a:pPr lvl="1" eaLnBrk="1" hangingPunct="1"/>
            <a:r>
              <a:rPr lang="en-US" altLang="en-US"/>
              <a:t>Acquired Immune Deficiency Syndrome</a:t>
            </a:r>
          </a:p>
          <a:p>
            <a:pPr eaLnBrk="1" hangingPunct="1"/>
            <a:r>
              <a:rPr lang="en-US" altLang="en-US"/>
              <a:t>Caused by infection with HIV (Human Immunodeficiency Virus)</a:t>
            </a:r>
          </a:p>
          <a:p>
            <a:pPr eaLnBrk="1" hangingPunct="1"/>
            <a:r>
              <a:rPr lang="en-US" altLang="en-US"/>
              <a:t>HIV targets helper T cells</a:t>
            </a:r>
          </a:p>
          <a:p>
            <a:pPr eaLnBrk="1" hangingPunct="1"/>
            <a:r>
              <a:rPr lang="en-US" altLang="en-US"/>
              <a:t>Transmission via body fluids (blood, semen, breast milk, vaginal secretions)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62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1" descr="09_21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7"/>
          <a:stretch>
            <a:fillRect/>
          </a:stretch>
        </p:blipFill>
        <p:spPr bwMode="auto">
          <a:xfrm>
            <a:off x="2946400" y="136525"/>
            <a:ext cx="3249613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22"/>
          <p:cNvSpPr txBox="1">
            <a:spLocks noChangeArrowheads="1"/>
          </p:cNvSpPr>
          <p:nvPr/>
        </p:nvSpPr>
        <p:spPr bwMode="auto">
          <a:xfrm>
            <a:off x="3441700" y="330200"/>
            <a:ext cx="69215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800" b="1"/>
              <a:t>Retrovirus</a:t>
            </a:r>
          </a:p>
        </p:txBody>
      </p:sp>
      <p:sp>
        <p:nvSpPr>
          <p:cNvPr id="6148" name="Line 23"/>
          <p:cNvSpPr>
            <a:spLocks noChangeShapeType="1"/>
          </p:cNvSpPr>
          <p:nvPr/>
        </p:nvSpPr>
        <p:spPr bwMode="auto">
          <a:xfrm flipH="1">
            <a:off x="4057650" y="444500"/>
            <a:ext cx="206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Text Box 24"/>
          <p:cNvSpPr txBox="1">
            <a:spLocks noChangeArrowheads="1"/>
          </p:cNvSpPr>
          <p:nvPr/>
        </p:nvSpPr>
        <p:spPr bwMode="auto">
          <a:xfrm>
            <a:off x="3975100" y="1955800"/>
            <a:ext cx="952500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800" b="1"/>
              <a:t>Single-stranded</a:t>
            </a:r>
          </a:p>
          <a:p>
            <a:pPr>
              <a:lnSpc>
                <a:spcPct val="90000"/>
              </a:lnSpc>
            </a:pPr>
            <a:r>
              <a:rPr lang="en-US" altLang="en-US" sz="800" b="1"/>
              <a:t>DNA made from</a:t>
            </a:r>
          </a:p>
          <a:p>
            <a:pPr>
              <a:lnSpc>
                <a:spcPct val="90000"/>
              </a:lnSpc>
            </a:pPr>
            <a:r>
              <a:rPr lang="en-US" altLang="en-US" sz="800" b="1"/>
              <a:t>RNA template</a:t>
            </a:r>
          </a:p>
        </p:txBody>
      </p:sp>
      <p:sp>
        <p:nvSpPr>
          <p:cNvPr id="60422" name="Line 25"/>
          <p:cNvSpPr>
            <a:spLocks noChangeShapeType="1"/>
          </p:cNvSpPr>
          <p:nvPr/>
        </p:nvSpPr>
        <p:spPr bwMode="auto">
          <a:xfrm flipH="1">
            <a:off x="4845050" y="2063750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3" name="Text Box 26"/>
          <p:cNvSpPr txBox="1">
            <a:spLocks noChangeArrowheads="1"/>
          </p:cNvSpPr>
          <p:nvPr/>
        </p:nvSpPr>
        <p:spPr bwMode="auto">
          <a:xfrm>
            <a:off x="3746500" y="2603500"/>
            <a:ext cx="99060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800" b="1"/>
              <a:t>Double-stranded</a:t>
            </a:r>
          </a:p>
          <a:p>
            <a:pPr>
              <a:lnSpc>
                <a:spcPct val="90000"/>
              </a:lnSpc>
            </a:pPr>
            <a:r>
              <a:rPr lang="en-US" altLang="en-US" sz="800" b="1"/>
              <a:t>DNA</a:t>
            </a:r>
          </a:p>
        </p:txBody>
      </p:sp>
      <p:sp>
        <p:nvSpPr>
          <p:cNvPr id="60424" name="Line 27"/>
          <p:cNvSpPr>
            <a:spLocks noChangeShapeType="1"/>
          </p:cNvSpPr>
          <p:nvPr/>
        </p:nvSpPr>
        <p:spPr bwMode="auto">
          <a:xfrm flipH="1">
            <a:off x="4654550" y="2695575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5" name="Text Box 28"/>
          <p:cNvSpPr txBox="1">
            <a:spLocks noChangeArrowheads="1"/>
          </p:cNvSpPr>
          <p:nvPr/>
        </p:nvSpPr>
        <p:spPr bwMode="auto">
          <a:xfrm>
            <a:off x="4422775" y="3597275"/>
            <a:ext cx="590550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800" b="1"/>
              <a:t>Proteins</a:t>
            </a:r>
          </a:p>
        </p:txBody>
      </p:sp>
      <p:sp>
        <p:nvSpPr>
          <p:cNvPr id="60426" name="Text Box 29"/>
          <p:cNvSpPr txBox="1">
            <a:spLocks noChangeArrowheads="1"/>
          </p:cNvSpPr>
          <p:nvPr/>
        </p:nvSpPr>
        <p:spPr bwMode="auto">
          <a:xfrm>
            <a:off x="5426075" y="1943100"/>
            <a:ext cx="652463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800" b="1"/>
              <a:t>Viral RNA</a:t>
            </a:r>
          </a:p>
        </p:txBody>
      </p:sp>
      <p:sp>
        <p:nvSpPr>
          <p:cNvPr id="60427" name="Line 30"/>
          <p:cNvSpPr>
            <a:spLocks noChangeShapeType="1"/>
          </p:cNvSpPr>
          <p:nvPr/>
        </p:nvSpPr>
        <p:spPr bwMode="auto">
          <a:xfrm>
            <a:off x="5283200" y="2035175"/>
            <a:ext cx="209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Text Box 31"/>
          <p:cNvSpPr txBox="1">
            <a:spLocks noChangeArrowheads="1"/>
          </p:cNvSpPr>
          <p:nvPr/>
        </p:nvSpPr>
        <p:spPr bwMode="auto">
          <a:xfrm>
            <a:off x="5584825" y="2498725"/>
            <a:ext cx="579438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800" b="1"/>
              <a:t>Nucleus</a:t>
            </a:r>
          </a:p>
        </p:txBody>
      </p:sp>
      <p:sp>
        <p:nvSpPr>
          <p:cNvPr id="60429" name="Text Box 32"/>
          <p:cNvSpPr txBox="1">
            <a:spLocks noChangeArrowheads="1"/>
          </p:cNvSpPr>
          <p:nvPr/>
        </p:nvSpPr>
        <p:spPr bwMode="auto">
          <a:xfrm>
            <a:off x="3186113" y="4638675"/>
            <a:ext cx="811212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800" b="1"/>
              <a:t>Core of virus</a:t>
            </a:r>
          </a:p>
        </p:txBody>
      </p:sp>
      <p:sp>
        <p:nvSpPr>
          <p:cNvPr id="60430" name="Line 33"/>
          <p:cNvSpPr>
            <a:spLocks noChangeShapeType="1"/>
          </p:cNvSpPr>
          <p:nvPr/>
        </p:nvSpPr>
        <p:spPr bwMode="auto">
          <a:xfrm flipH="1">
            <a:off x="3921125" y="4743450"/>
            <a:ext cx="342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1" name="Text Box 34"/>
          <p:cNvSpPr txBox="1">
            <a:spLocks noChangeArrowheads="1"/>
          </p:cNvSpPr>
          <p:nvPr/>
        </p:nvSpPr>
        <p:spPr bwMode="auto">
          <a:xfrm>
            <a:off x="2867025" y="3711575"/>
            <a:ext cx="641350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800" b="1"/>
              <a:t>Viral coat</a:t>
            </a:r>
          </a:p>
        </p:txBody>
      </p:sp>
      <p:sp>
        <p:nvSpPr>
          <p:cNvPr id="60432" name="Line 35"/>
          <p:cNvSpPr>
            <a:spLocks noChangeShapeType="1"/>
          </p:cNvSpPr>
          <p:nvPr/>
        </p:nvSpPr>
        <p:spPr bwMode="auto">
          <a:xfrm flipH="1">
            <a:off x="3448050" y="3810000"/>
            <a:ext cx="206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96"/>
    </mc:Choice>
    <mc:Fallback xmlns="">
      <p:transition spd="slow" advTm="708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0421" grpId="0"/>
      <p:bldP spid="60422" grpId="0" animBg="1"/>
      <p:bldP spid="60423" grpId="0"/>
      <p:bldP spid="60424" grpId="0" animBg="1"/>
      <p:bldP spid="60425" grpId="0"/>
      <p:bldP spid="60426" grpId="0"/>
      <p:bldP spid="60427" grpId="0" animBg="1"/>
      <p:bldP spid="60429" grpId="0"/>
      <p:bldP spid="60430" grpId="0" animBg="1"/>
      <p:bldP spid="60431" grpId="0"/>
      <p:bldP spid="604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AIDS Develops Slowly: Phase I</a:t>
            </a:r>
          </a:p>
        </p:txBody>
      </p:sp>
      <p:sp>
        <p:nvSpPr>
          <p:cNvPr id="6246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112838"/>
            <a:ext cx="8237538" cy="52038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Phase I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May last a few weeks to a few years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Brief period of flu-like symptoms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Swollen lymph nodes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Chills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Fever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Fatigue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Body aches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Most people don’t exhibit recognizable symptoms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Virus is multiplying, antibodies are made but are ineffective for complete virus removal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06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AIDS Develops Slowly: Phase II</a:t>
            </a:r>
          </a:p>
        </p:txBody>
      </p:sp>
      <p:sp>
        <p:nvSpPr>
          <p:cNvPr id="6349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079500"/>
            <a:ext cx="8075613" cy="3910013"/>
          </a:xfrm>
        </p:spPr>
        <p:txBody>
          <a:bodyPr/>
          <a:lstStyle/>
          <a:p>
            <a:pPr eaLnBrk="1" hangingPunct="1"/>
            <a:r>
              <a:rPr lang="en-US" altLang="en-US"/>
              <a:t>Phase II</a:t>
            </a:r>
          </a:p>
          <a:p>
            <a:pPr lvl="1" eaLnBrk="1" hangingPunct="1"/>
            <a:r>
              <a:rPr lang="en-US" altLang="en-US"/>
              <a:t>Occurs within 6 months to 10 years</a:t>
            </a:r>
          </a:p>
          <a:p>
            <a:pPr lvl="1" eaLnBrk="1" hangingPunct="1"/>
            <a:r>
              <a:rPr lang="en-US" altLang="en-US"/>
              <a:t>Opportunistic infections present</a:t>
            </a:r>
          </a:p>
          <a:p>
            <a:pPr lvl="1" eaLnBrk="1" hangingPunct="1"/>
            <a:r>
              <a:rPr lang="en-US" altLang="en-US"/>
              <a:t>Helper T cells affected, numbers are decreasing</a:t>
            </a:r>
          </a:p>
          <a:p>
            <a:pPr lvl="1" eaLnBrk="1" hangingPunct="1"/>
            <a:r>
              <a:rPr lang="en-US" altLang="en-US"/>
              <a:t>If untreated, 95% will progress to next phase (AIDS)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39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AIDS Develops Slowly: Phase III (AIDS)</a:t>
            </a:r>
          </a:p>
        </p:txBody>
      </p:sp>
      <p:sp>
        <p:nvSpPr>
          <p:cNvPr id="64515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089025"/>
            <a:ext cx="8075613" cy="4984750"/>
          </a:xfrm>
        </p:spPr>
        <p:txBody>
          <a:bodyPr/>
          <a:lstStyle/>
          <a:p>
            <a:pPr eaLnBrk="1" hangingPunct="1"/>
            <a:r>
              <a:rPr lang="en-US" altLang="en-US"/>
              <a:t>Phase III: Clinical AIDS</a:t>
            </a:r>
          </a:p>
          <a:p>
            <a:pPr lvl="1" eaLnBrk="1" hangingPunct="1"/>
            <a:r>
              <a:rPr lang="en-US" altLang="en-US"/>
              <a:t>Helper T cells fall below 200 cells/mm</a:t>
            </a:r>
            <a:r>
              <a:rPr lang="en-US" altLang="en-US" baseline="30000"/>
              <a:t>3</a:t>
            </a:r>
          </a:p>
          <a:p>
            <a:pPr lvl="1" eaLnBrk="1" hangingPunct="1"/>
            <a:r>
              <a:rPr lang="en-US" altLang="en-US"/>
              <a:t>Opportunistic infections and cancers present</a:t>
            </a:r>
          </a:p>
          <a:p>
            <a:pPr lvl="2" eaLnBrk="1" hangingPunct="1"/>
            <a:r>
              <a:rPr lang="en-US" altLang="en-US"/>
              <a:t>Tuberculosis		</a:t>
            </a:r>
          </a:p>
          <a:p>
            <a:pPr lvl="2" eaLnBrk="1" hangingPunct="1"/>
            <a:r>
              <a:rPr lang="en-US" altLang="en-US"/>
              <a:t>Pneumonia</a:t>
            </a:r>
          </a:p>
          <a:p>
            <a:pPr lvl="2" eaLnBrk="1" hangingPunct="1"/>
            <a:r>
              <a:rPr lang="en-US" altLang="en-US"/>
              <a:t>Meningitis			</a:t>
            </a:r>
          </a:p>
          <a:p>
            <a:pPr lvl="2" eaLnBrk="1" hangingPunct="1"/>
            <a:r>
              <a:rPr lang="en-US" altLang="en-US"/>
              <a:t>Encephalitis</a:t>
            </a:r>
          </a:p>
          <a:p>
            <a:pPr lvl="2" eaLnBrk="1" hangingPunct="1"/>
            <a:r>
              <a:rPr lang="en-US" altLang="en-US"/>
              <a:t>Kaposi’s sarcoma</a:t>
            </a:r>
          </a:p>
          <a:p>
            <a:pPr lvl="2" eaLnBrk="1" hangingPunct="1"/>
            <a:r>
              <a:rPr lang="en-US" altLang="en-US"/>
              <a:t>Non-Hodgkins lymphoma</a:t>
            </a:r>
          </a:p>
          <a:p>
            <a:pPr lvl="1" eaLnBrk="1" hangingPunct="1"/>
            <a:r>
              <a:rPr lang="en-US" altLang="en-US"/>
              <a:t>If untreated, nearly always fatal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41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801" descr="09_22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5"/>
          <a:stretch>
            <a:fillRect/>
          </a:stretch>
        </p:blipFill>
        <p:spPr bwMode="auto">
          <a:xfrm>
            <a:off x="382588" y="136525"/>
            <a:ext cx="8377237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803"/>
          <p:cNvSpPr txBox="1">
            <a:spLocks noChangeArrowheads="1"/>
          </p:cNvSpPr>
          <p:nvPr/>
        </p:nvSpPr>
        <p:spPr bwMode="auto">
          <a:xfrm>
            <a:off x="1343025" y="80963"/>
            <a:ext cx="9398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Phase I</a:t>
            </a:r>
          </a:p>
        </p:txBody>
      </p:sp>
      <p:sp>
        <p:nvSpPr>
          <p:cNvPr id="11268" name="Text Box 804"/>
          <p:cNvSpPr txBox="1">
            <a:spLocks noChangeArrowheads="1"/>
          </p:cNvSpPr>
          <p:nvPr/>
        </p:nvSpPr>
        <p:spPr bwMode="auto">
          <a:xfrm>
            <a:off x="923925" y="679450"/>
            <a:ext cx="54451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900</a:t>
            </a:r>
          </a:p>
        </p:txBody>
      </p:sp>
      <p:sp>
        <p:nvSpPr>
          <p:cNvPr id="11269" name="Text Box 805"/>
          <p:cNvSpPr txBox="1">
            <a:spLocks noChangeArrowheads="1"/>
          </p:cNvSpPr>
          <p:nvPr/>
        </p:nvSpPr>
        <p:spPr bwMode="auto">
          <a:xfrm>
            <a:off x="923925" y="1231900"/>
            <a:ext cx="54451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800</a:t>
            </a:r>
          </a:p>
        </p:txBody>
      </p:sp>
      <p:sp>
        <p:nvSpPr>
          <p:cNvPr id="11270" name="Text Box 806"/>
          <p:cNvSpPr txBox="1">
            <a:spLocks noChangeArrowheads="1"/>
          </p:cNvSpPr>
          <p:nvPr/>
        </p:nvSpPr>
        <p:spPr bwMode="auto">
          <a:xfrm>
            <a:off x="923925" y="1790700"/>
            <a:ext cx="54451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700</a:t>
            </a:r>
          </a:p>
        </p:txBody>
      </p:sp>
      <p:sp>
        <p:nvSpPr>
          <p:cNvPr id="11271" name="Text Box 807"/>
          <p:cNvSpPr txBox="1">
            <a:spLocks noChangeArrowheads="1"/>
          </p:cNvSpPr>
          <p:nvPr/>
        </p:nvSpPr>
        <p:spPr bwMode="auto">
          <a:xfrm>
            <a:off x="923925" y="2352675"/>
            <a:ext cx="54451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600</a:t>
            </a:r>
          </a:p>
        </p:txBody>
      </p:sp>
      <p:sp>
        <p:nvSpPr>
          <p:cNvPr id="11272" name="Text Box 808"/>
          <p:cNvSpPr txBox="1">
            <a:spLocks noChangeArrowheads="1"/>
          </p:cNvSpPr>
          <p:nvPr/>
        </p:nvSpPr>
        <p:spPr bwMode="auto">
          <a:xfrm>
            <a:off x="923925" y="2905125"/>
            <a:ext cx="54451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500</a:t>
            </a:r>
          </a:p>
        </p:txBody>
      </p:sp>
      <p:sp>
        <p:nvSpPr>
          <p:cNvPr id="11273" name="Text Box 809"/>
          <p:cNvSpPr txBox="1">
            <a:spLocks noChangeArrowheads="1"/>
          </p:cNvSpPr>
          <p:nvPr/>
        </p:nvSpPr>
        <p:spPr bwMode="auto">
          <a:xfrm>
            <a:off x="923925" y="3467100"/>
            <a:ext cx="54451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400</a:t>
            </a:r>
          </a:p>
        </p:txBody>
      </p:sp>
      <p:sp>
        <p:nvSpPr>
          <p:cNvPr id="11274" name="Text Box 810"/>
          <p:cNvSpPr txBox="1">
            <a:spLocks noChangeArrowheads="1"/>
          </p:cNvSpPr>
          <p:nvPr/>
        </p:nvSpPr>
        <p:spPr bwMode="auto">
          <a:xfrm>
            <a:off x="923925" y="4029075"/>
            <a:ext cx="54451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300</a:t>
            </a:r>
          </a:p>
        </p:txBody>
      </p:sp>
      <p:sp>
        <p:nvSpPr>
          <p:cNvPr id="11275" name="Text Box 811"/>
          <p:cNvSpPr txBox="1">
            <a:spLocks noChangeArrowheads="1"/>
          </p:cNvSpPr>
          <p:nvPr/>
        </p:nvSpPr>
        <p:spPr bwMode="auto">
          <a:xfrm>
            <a:off x="923925" y="4584700"/>
            <a:ext cx="54451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200</a:t>
            </a:r>
          </a:p>
        </p:txBody>
      </p:sp>
      <p:sp>
        <p:nvSpPr>
          <p:cNvPr id="11276" name="Text Box 813"/>
          <p:cNvSpPr txBox="1">
            <a:spLocks noChangeArrowheads="1"/>
          </p:cNvSpPr>
          <p:nvPr/>
        </p:nvSpPr>
        <p:spPr bwMode="auto">
          <a:xfrm>
            <a:off x="923925" y="5146675"/>
            <a:ext cx="54451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100</a:t>
            </a:r>
          </a:p>
        </p:txBody>
      </p:sp>
      <p:sp>
        <p:nvSpPr>
          <p:cNvPr id="11277" name="Text Box 814"/>
          <p:cNvSpPr txBox="1">
            <a:spLocks noChangeArrowheads="1"/>
          </p:cNvSpPr>
          <p:nvPr/>
        </p:nvSpPr>
        <p:spPr bwMode="auto">
          <a:xfrm>
            <a:off x="1152525" y="5702300"/>
            <a:ext cx="3048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0</a:t>
            </a:r>
          </a:p>
        </p:txBody>
      </p:sp>
      <p:sp>
        <p:nvSpPr>
          <p:cNvPr id="11278" name="Text Box 815"/>
          <p:cNvSpPr txBox="1">
            <a:spLocks noChangeArrowheads="1"/>
          </p:cNvSpPr>
          <p:nvPr/>
        </p:nvSpPr>
        <p:spPr bwMode="auto">
          <a:xfrm>
            <a:off x="1352550" y="5899150"/>
            <a:ext cx="3048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0</a:t>
            </a:r>
          </a:p>
        </p:txBody>
      </p:sp>
      <p:sp>
        <p:nvSpPr>
          <p:cNvPr id="11279" name="Text Box 816"/>
          <p:cNvSpPr txBox="1">
            <a:spLocks noChangeArrowheads="1"/>
          </p:cNvSpPr>
          <p:nvPr/>
        </p:nvSpPr>
        <p:spPr bwMode="auto">
          <a:xfrm>
            <a:off x="2292350" y="5899150"/>
            <a:ext cx="3048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1</a:t>
            </a:r>
          </a:p>
        </p:txBody>
      </p:sp>
      <p:sp>
        <p:nvSpPr>
          <p:cNvPr id="11280" name="Text Box 817"/>
          <p:cNvSpPr txBox="1">
            <a:spLocks noChangeArrowheads="1"/>
          </p:cNvSpPr>
          <p:nvPr/>
        </p:nvSpPr>
        <p:spPr bwMode="auto">
          <a:xfrm>
            <a:off x="3317875" y="5899150"/>
            <a:ext cx="3048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2</a:t>
            </a:r>
          </a:p>
        </p:txBody>
      </p:sp>
      <p:sp>
        <p:nvSpPr>
          <p:cNvPr id="11281" name="Text Box 818"/>
          <p:cNvSpPr txBox="1">
            <a:spLocks noChangeArrowheads="1"/>
          </p:cNvSpPr>
          <p:nvPr/>
        </p:nvSpPr>
        <p:spPr bwMode="auto">
          <a:xfrm>
            <a:off x="2411413" y="5280025"/>
            <a:ext cx="1443037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HIV in blood</a:t>
            </a:r>
          </a:p>
        </p:txBody>
      </p:sp>
      <p:sp>
        <p:nvSpPr>
          <p:cNvPr id="11282" name="Line 819"/>
          <p:cNvSpPr>
            <a:spLocks noChangeShapeType="1"/>
          </p:cNvSpPr>
          <p:nvPr/>
        </p:nvSpPr>
        <p:spPr bwMode="auto">
          <a:xfrm flipH="1" flipV="1">
            <a:off x="3803650" y="5473700"/>
            <a:ext cx="228600" cy="31115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Text Box 820"/>
          <p:cNvSpPr txBox="1">
            <a:spLocks noChangeArrowheads="1"/>
          </p:cNvSpPr>
          <p:nvPr/>
        </p:nvSpPr>
        <p:spPr bwMode="auto">
          <a:xfrm>
            <a:off x="4318000" y="5899150"/>
            <a:ext cx="3048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3</a:t>
            </a:r>
          </a:p>
        </p:txBody>
      </p:sp>
      <p:sp>
        <p:nvSpPr>
          <p:cNvPr id="11284" name="Text Box 821"/>
          <p:cNvSpPr txBox="1">
            <a:spLocks noChangeArrowheads="1"/>
          </p:cNvSpPr>
          <p:nvPr/>
        </p:nvSpPr>
        <p:spPr bwMode="auto">
          <a:xfrm>
            <a:off x="5308600" y="5899150"/>
            <a:ext cx="3048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4</a:t>
            </a:r>
          </a:p>
        </p:txBody>
      </p:sp>
      <p:sp>
        <p:nvSpPr>
          <p:cNvPr id="11285" name="Text Box 822"/>
          <p:cNvSpPr txBox="1">
            <a:spLocks noChangeArrowheads="1"/>
          </p:cNvSpPr>
          <p:nvPr/>
        </p:nvSpPr>
        <p:spPr bwMode="auto">
          <a:xfrm>
            <a:off x="3917950" y="6278563"/>
            <a:ext cx="22606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Years after infection</a:t>
            </a:r>
          </a:p>
        </p:txBody>
      </p:sp>
      <p:sp>
        <p:nvSpPr>
          <p:cNvPr id="11286" name="Text Box 823"/>
          <p:cNvSpPr txBox="1">
            <a:spLocks noChangeArrowheads="1"/>
          </p:cNvSpPr>
          <p:nvPr/>
        </p:nvSpPr>
        <p:spPr bwMode="auto">
          <a:xfrm>
            <a:off x="6324600" y="5899150"/>
            <a:ext cx="3048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5</a:t>
            </a:r>
          </a:p>
        </p:txBody>
      </p:sp>
      <p:sp>
        <p:nvSpPr>
          <p:cNvPr id="11287" name="Text Box 824"/>
          <p:cNvSpPr txBox="1">
            <a:spLocks noChangeArrowheads="1"/>
          </p:cNvSpPr>
          <p:nvPr/>
        </p:nvSpPr>
        <p:spPr bwMode="auto">
          <a:xfrm>
            <a:off x="7318375" y="5899150"/>
            <a:ext cx="3048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6</a:t>
            </a:r>
          </a:p>
        </p:txBody>
      </p:sp>
      <p:sp>
        <p:nvSpPr>
          <p:cNvPr id="11288" name="Text Box 825"/>
          <p:cNvSpPr txBox="1">
            <a:spLocks noChangeArrowheads="1"/>
          </p:cNvSpPr>
          <p:nvPr/>
        </p:nvSpPr>
        <p:spPr bwMode="auto">
          <a:xfrm>
            <a:off x="8321675" y="5899150"/>
            <a:ext cx="3048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7</a:t>
            </a:r>
          </a:p>
        </p:txBody>
      </p:sp>
      <p:sp>
        <p:nvSpPr>
          <p:cNvPr id="11289" name="Text Box 826"/>
          <p:cNvSpPr txBox="1">
            <a:spLocks noChangeArrowheads="1"/>
          </p:cNvSpPr>
          <p:nvPr/>
        </p:nvSpPr>
        <p:spPr bwMode="auto">
          <a:xfrm>
            <a:off x="3375025" y="80963"/>
            <a:ext cx="100012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Phase II</a:t>
            </a:r>
          </a:p>
        </p:txBody>
      </p:sp>
      <p:sp>
        <p:nvSpPr>
          <p:cNvPr id="11290" name="Text Box 827"/>
          <p:cNvSpPr txBox="1">
            <a:spLocks noChangeArrowheads="1"/>
          </p:cNvSpPr>
          <p:nvPr/>
        </p:nvSpPr>
        <p:spPr bwMode="auto">
          <a:xfrm>
            <a:off x="6350000" y="80963"/>
            <a:ext cx="10604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Phase III</a:t>
            </a:r>
          </a:p>
        </p:txBody>
      </p:sp>
      <p:sp>
        <p:nvSpPr>
          <p:cNvPr id="11291" name="Text Box 828"/>
          <p:cNvSpPr txBox="1">
            <a:spLocks noChangeArrowheads="1"/>
          </p:cNvSpPr>
          <p:nvPr/>
        </p:nvSpPr>
        <p:spPr bwMode="auto">
          <a:xfrm>
            <a:off x="2344738" y="2984500"/>
            <a:ext cx="85566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T cells</a:t>
            </a:r>
          </a:p>
        </p:txBody>
      </p:sp>
      <p:sp>
        <p:nvSpPr>
          <p:cNvPr id="11292" name="Line 829"/>
          <p:cNvSpPr>
            <a:spLocks noChangeShapeType="1"/>
          </p:cNvSpPr>
          <p:nvPr/>
        </p:nvSpPr>
        <p:spPr bwMode="auto">
          <a:xfrm flipH="1">
            <a:off x="3146425" y="3184525"/>
            <a:ext cx="47625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3" name="Line 830"/>
          <p:cNvSpPr>
            <a:spLocks noChangeShapeType="1"/>
          </p:cNvSpPr>
          <p:nvPr/>
        </p:nvSpPr>
        <p:spPr bwMode="auto">
          <a:xfrm flipH="1" flipV="1">
            <a:off x="3629025" y="3971925"/>
            <a:ext cx="263525" cy="41275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4" name="Text Box 831"/>
          <p:cNvSpPr txBox="1">
            <a:spLocks noChangeArrowheads="1"/>
          </p:cNvSpPr>
          <p:nvPr/>
        </p:nvSpPr>
        <p:spPr bwMode="auto">
          <a:xfrm>
            <a:off x="2359025" y="3773488"/>
            <a:ext cx="1300163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Antibodies</a:t>
            </a:r>
          </a:p>
        </p:txBody>
      </p:sp>
      <p:sp>
        <p:nvSpPr>
          <p:cNvPr id="11295" name="Text Box 832"/>
          <p:cNvSpPr txBox="1">
            <a:spLocks noChangeArrowheads="1"/>
          </p:cNvSpPr>
          <p:nvPr/>
        </p:nvSpPr>
        <p:spPr bwMode="auto">
          <a:xfrm>
            <a:off x="4743450" y="2079625"/>
            <a:ext cx="2379663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700" b="1"/>
              <a:t>The time of transition</a:t>
            </a:r>
          </a:p>
          <a:p>
            <a:pPr>
              <a:lnSpc>
                <a:spcPct val="90000"/>
              </a:lnSpc>
            </a:pPr>
            <a:r>
              <a:rPr lang="en-US" altLang="en-US" sz="1700" b="1"/>
              <a:t>from Phase II to </a:t>
            </a:r>
          </a:p>
          <a:p>
            <a:pPr>
              <a:lnSpc>
                <a:spcPct val="90000"/>
              </a:lnSpc>
            </a:pPr>
            <a:r>
              <a:rPr lang="en-US" altLang="en-US" sz="1700" b="1"/>
              <a:t>Phase III is highly </a:t>
            </a:r>
          </a:p>
          <a:p>
            <a:pPr>
              <a:lnSpc>
                <a:spcPct val="90000"/>
              </a:lnSpc>
            </a:pPr>
            <a:r>
              <a:rPr lang="en-US" altLang="en-US" sz="1700" b="1"/>
              <a:t>variable between</a:t>
            </a:r>
          </a:p>
          <a:p>
            <a:pPr>
              <a:lnSpc>
                <a:spcPct val="90000"/>
              </a:lnSpc>
            </a:pPr>
            <a:r>
              <a:rPr lang="en-US" altLang="en-US" sz="1700" b="1"/>
              <a:t>individuals.</a:t>
            </a:r>
          </a:p>
        </p:txBody>
      </p:sp>
      <p:sp>
        <p:nvSpPr>
          <p:cNvPr id="11296" name="Text Box 833"/>
          <p:cNvSpPr txBox="1">
            <a:spLocks noChangeArrowheads="1"/>
          </p:cNvSpPr>
          <p:nvPr/>
        </p:nvSpPr>
        <p:spPr bwMode="auto">
          <a:xfrm rot="-5400000">
            <a:off x="-1520032" y="2809082"/>
            <a:ext cx="4310063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lnSpc>
                <a:spcPct val="105000"/>
              </a:lnSpc>
            </a:pPr>
            <a:r>
              <a:rPr lang="en-US" altLang="en-US" sz="1700" b="1"/>
              <a:t>Concentration of helper T cells in blood </a:t>
            </a:r>
          </a:p>
          <a:p>
            <a:pPr algn="ctr">
              <a:lnSpc>
                <a:spcPct val="105000"/>
              </a:lnSpc>
            </a:pPr>
            <a:r>
              <a:rPr lang="en-US" altLang="en-US" sz="1700" b="1"/>
              <a:t>(cells per mm</a:t>
            </a:r>
            <a:r>
              <a:rPr lang="en-US" altLang="en-US" sz="2000" b="1" baseline="25000"/>
              <a:t>3</a:t>
            </a:r>
            <a:r>
              <a:rPr lang="en-US" altLang="en-US" sz="1700" b="1"/>
              <a:t>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748"/>
    </mc:Choice>
    <mc:Fallback xmlns="">
      <p:transition spd="slow" advTm="73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75665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Risky Behaviors Increase Your Chances of Getting AIDS</a:t>
            </a:r>
          </a:p>
        </p:txBody>
      </p:sp>
      <p:sp>
        <p:nvSpPr>
          <p:cNvPr id="7168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492250"/>
            <a:ext cx="8170863" cy="4283075"/>
          </a:xfrm>
        </p:spPr>
        <p:txBody>
          <a:bodyPr/>
          <a:lstStyle/>
          <a:p>
            <a:pPr eaLnBrk="1" hangingPunct="1"/>
            <a:r>
              <a:rPr lang="en-US" altLang="en-US"/>
              <a:t>Males (3/4 of new cases)</a:t>
            </a:r>
          </a:p>
          <a:p>
            <a:pPr lvl="1" eaLnBrk="1" hangingPunct="1"/>
            <a:r>
              <a:rPr lang="en-US" altLang="en-US"/>
              <a:t>Sex with other men</a:t>
            </a:r>
          </a:p>
          <a:p>
            <a:pPr lvl="1" eaLnBrk="1" hangingPunct="1"/>
            <a:r>
              <a:rPr lang="en-US" altLang="en-US"/>
              <a:t>Sharing needles during intravenous drug use</a:t>
            </a:r>
          </a:p>
          <a:p>
            <a:pPr lvl="1" eaLnBrk="1" hangingPunct="1"/>
            <a:r>
              <a:rPr lang="en-US" altLang="en-US"/>
              <a:t>Heterosexual sex with HIV-infected female</a:t>
            </a:r>
          </a:p>
          <a:p>
            <a:pPr eaLnBrk="1" hangingPunct="1"/>
            <a:r>
              <a:rPr lang="en-US" altLang="en-US"/>
              <a:t>Females (1/4 of new cases)</a:t>
            </a:r>
          </a:p>
          <a:p>
            <a:pPr lvl="1" eaLnBrk="1" hangingPunct="1"/>
            <a:r>
              <a:rPr lang="en-US" altLang="en-US"/>
              <a:t>Sex with HIV-infected male</a:t>
            </a:r>
          </a:p>
          <a:p>
            <a:pPr lvl="1" eaLnBrk="1" hangingPunct="1"/>
            <a:r>
              <a:rPr lang="en-US" altLang="en-US"/>
              <a:t>Sharing needles during intravenous drug use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05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Sex Can Be Safer</a:t>
            </a:r>
          </a:p>
        </p:txBody>
      </p:sp>
      <p:sp>
        <p:nvSpPr>
          <p:cNvPr id="7373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090613"/>
            <a:ext cx="7772400" cy="5343525"/>
          </a:xfrm>
        </p:spPr>
        <p:txBody>
          <a:bodyPr/>
          <a:lstStyle/>
          <a:p>
            <a:pPr eaLnBrk="1" hangingPunct="1"/>
            <a:r>
              <a:rPr lang="en-US" altLang="en-US"/>
              <a:t>Abstinence</a:t>
            </a:r>
          </a:p>
          <a:p>
            <a:pPr eaLnBrk="1" hangingPunct="1"/>
            <a:r>
              <a:rPr lang="en-US" altLang="en-US"/>
              <a:t>Reduce number of sexual partners</a:t>
            </a:r>
          </a:p>
          <a:p>
            <a:pPr eaLnBrk="1" hangingPunct="1"/>
            <a:r>
              <a:rPr lang="en-US" altLang="en-US"/>
              <a:t>Choose sexual partners with low-risk behavior</a:t>
            </a:r>
          </a:p>
          <a:p>
            <a:pPr eaLnBrk="1" hangingPunct="1"/>
            <a:r>
              <a:rPr lang="en-US" altLang="en-US"/>
              <a:t>Avoid high-risk sexual practices</a:t>
            </a:r>
          </a:p>
          <a:p>
            <a:pPr lvl="1" eaLnBrk="1" hangingPunct="1"/>
            <a:r>
              <a:rPr lang="en-US" altLang="en-US"/>
              <a:t>Anal-genital sex is a high-risk practice</a:t>
            </a:r>
          </a:p>
          <a:p>
            <a:pPr eaLnBrk="1" hangingPunct="1"/>
            <a:r>
              <a:rPr lang="en-US" altLang="en-US"/>
              <a:t>Use latex or polyurethane condoms or barriers</a:t>
            </a:r>
          </a:p>
          <a:p>
            <a:pPr eaLnBrk="1" hangingPunct="1"/>
            <a:r>
              <a:rPr lang="en-US" altLang="en-US"/>
              <a:t>GET TESTED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19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New Treatments Offer Hope</a:t>
            </a:r>
          </a:p>
        </p:txBody>
      </p:sp>
      <p:sp>
        <p:nvSpPr>
          <p:cNvPr id="7475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12713" y="1008063"/>
            <a:ext cx="8878887" cy="5426075"/>
          </a:xfrm>
        </p:spPr>
        <p:txBody>
          <a:bodyPr/>
          <a:lstStyle/>
          <a:p>
            <a:pPr eaLnBrk="1" hangingPunct="1">
              <a:spcBef>
                <a:spcPts val="700"/>
              </a:spcBef>
            </a:pPr>
            <a:r>
              <a:rPr lang="en-US" altLang="en-US"/>
              <a:t>HIV Drugs</a:t>
            </a:r>
          </a:p>
          <a:p>
            <a:pPr lvl="1" eaLnBrk="1" hangingPunct="1">
              <a:spcBef>
                <a:spcPts val="700"/>
              </a:spcBef>
            </a:pPr>
            <a:r>
              <a:rPr lang="en-US" altLang="en-US"/>
              <a:t>Reverse transcriptase inhibitors: AZT</a:t>
            </a:r>
          </a:p>
          <a:p>
            <a:pPr lvl="1" eaLnBrk="1" hangingPunct="1">
              <a:spcBef>
                <a:spcPts val="700"/>
              </a:spcBef>
            </a:pPr>
            <a:r>
              <a:rPr lang="en-US" altLang="en-US"/>
              <a:t>Protease inhibitors: ritonavir, saquinavir</a:t>
            </a:r>
          </a:p>
          <a:p>
            <a:pPr lvl="1" eaLnBrk="1" hangingPunct="1">
              <a:spcBef>
                <a:spcPts val="700"/>
              </a:spcBef>
            </a:pPr>
            <a:r>
              <a:rPr lang="en-US" altLang="en-US"/>
              <a:t>Maraviroc: new drug</a:t>
            </a:r>
          </a:p>
          <a:p>
            <a:pPr lvl="2" eaLnBrk="1" hangingPunct="1">
              <a:spcBef>
                <a:spcPts val="700"/>
              </a:spcBef>
            </a:pPr>
            <a:r>
              <a:rPr lang="en-US" altLang="en-US"/>
              <a:t>Blocks entry of HIV into T cells</a:t>
            </a:r>
          </a:p>
          <a:p>
            <a:pPr lvl="1" eaLnBrk="1" hangingPunct="1">
              <a:spcBef>
                <a:spcPts val="700"/>
              </a:spcBef>
            </a:pPr>
            <a:r>
              <a:rPr lang="en-US" altLang="en-US"/>
              <a:t>Early treatment may delay or prevent clinical AIDS</a:t>
            </a:r>
          </a:p>
          <a:p>
            <a:pPr eaLnBrk="1" hangingPunct="1">
              <a:spcBef>
                <a:spcPts val="700"/>
              </a:spcBef>
            </a:pPr>
            <a:r>
              <a:rPr lang="en-US" altLang="en-US"/>
              <a:t>Vaccine </a:t>
            </a:r>
          </a:p>
          <a:p>
            <a:pPr lvl="1" eaLnBrk="1" hangingPunct="1">
              <a:spcBef>
                <a:spcPts val="700"/>
              </a:spcBef>
            </a:pPr>
            <a:r>
              <a:rPr lang="en-US" altLang="en-US"/>
              <a:t>Under development and testing</a:t>
            </a:r>
          </a:p>
          <a:p>
            <a:pPr lvl="1" eaLnBrk="1" hangingPunct="1">
              <a:spcBef>
                <a:spcPts val="700"/>
              </a:spcBef>
            </a:pPr>
            <a:r>
              <a:rPr lang="en-US" altLang="en-US"/>
              <a:t>Challenge: Virus mutates rapidly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542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4|13.8|2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8|8.5|21.3|2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9|28.5|1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7|73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5|37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8.5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10285</TotalTime>
  <Words>393</Words>
  <Application>Microsoft Office PowerPoint</Application>
  <PresentationFormat>On-screen Show (4:3)</PresentationFormat>
  <Paragraphs>110</Paragraphs>
  <Slides>9</Slides>
  <Notes>9</Notes>
  <HiddenSlides>0</HiddenSlides>
  <MMClips>9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Helvetica</vt:lpstr>
      <vt:lpstr>Johnson_6e_PPT_template-orig</vt:lpstr>
      <vt:lpstr>Johnson_6e_PPT_template_2line</vt:lpstr>
      <vt:lpstr>Johnson_6e_PPT_template_1line</vt:lpstr>
      <vt:lpstr>Immune Deficiency: The Special Case of AIDS</vt:lpstr>
      <vt:lpstr>PowerPoint Presentation</vt:lpstr>
      <vt:lpstr>AIDS Develops Slowly: Phase I</vt:lpstr>
      <vt:lpstr>AIDS Develops Slowly: Phase II</vt:lpstr>
      <vt:lpstr>AIDS Develops Slowly: Phase III (AIDS)</vt:lpstr>
      <vt:lpstr>PowerPoint Presentation</vt:lpstr>
      <vt:lpstr>Risky Behaviors Increase Your Chances of Getting AIDS</vt:lpstr>
      <vt:lpstr>Sex Can Be Safer</vt:lpstr>
      <vt:lpstr>New Treatments Offer Hope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620</cp:revision>
  <cp:lastPrinted>2002-04-29T18:54:29Z</cp:lastPrinted>
  <dcterms:created xsi:type="dcterms:W3CDTF">2000-12-11T01:39:32Z</dcterms:created>
  <dcterms:modified xsi:type="dcterms:W3CDTF">2019-12-21T21:34:44Z</dcterms:modified>
</cp:coreProperties>
</file>