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662" r:id="rId2"/>
    <p:sldMasterId id="2147483663" r:id="rId3"/>
  </p:sldMasterIdLst>
  <p:notesMasterIdLst>
    <p:notesMasterId r:id="rId10"/>
  </p:notesMasterIdLst>
  <p:handoutMasterIdLst>
    <p:handoutMasterId r:id="rId11"/>
  </p:handoutMasterIdLst>
  <p:sldIdLst>
    <p:sldId id="389" r:id="rId4"/>
    <p:sldId id="455" r:id="rId5"/>
    <p:sldId id="391" r:id="rId6"/>
    <p:sldId id="457" r:id="rId7"/>
    <p:sldId id="459" r:id="rId8"/>
    <p:sldId id="394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7673" autoAdjust="0"/>
  </p:normalViewPr>
  <p:slideViewPr>
    <p:cSldViewPr snapToGrid="0">
      <p:cViewPr varScale="1">
        <p:scale>
          <a:sx n="108" d="100"/>
          <a:sy n="108" d="100"/>
        </p:scale>
        <p:origin x="-78" y="-114"/>
      </p:cViewPr>
      <p:guideLst>
        <p:guide orient="horz" pos="4128"/>
        <p:guide orient="horz" pos="308"/>
        <p:guide orient="horz" pos="955"/>
        <p:guide pos="2880"/>
        <p:guide pos="313"/>
        <p:guide pos="686"/>
        <p:guide pos="2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E6D8C7D-BD6A-4279-BCE1-5375D8CA5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90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F2E550C5-C12A-4950-8726-D497CA0F1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390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03399F94-ACDF-4612-A24A-E9ED9CAAA00A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F595D66D-7007-4DE0-9E0A-85831903337C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8C87C1DB-F985-4390-99A5-59D4E165FFF3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2015E8AB-1FD6-43FE-991E-46AF1B51D566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smtClean="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smtClean="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7720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3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00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6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58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2157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97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623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2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292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416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96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04818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2580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73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9749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72891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970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05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486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201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13728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68785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73971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0681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80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7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7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2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69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15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2099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Immune Memory Creates Immunity</a:t>
            </a:r>
            <a:br>
              <a:rPr lang="en-US" altLang="en-US" smtClean="0"/>
            </a:br>
            <a:endParaRPr lang="en-US" altLang="en-US" smtClean="0"/>
          </a:p>
        </p:txBody>
      </p:sp>
      <p:sp>
        <p:nvSpPr>
          <p:cNvPr id="46083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031875"/>
            <a:ext cx="8118475" cy="5418138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mtClean="0"/>
              <a:t>Primary immune response 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Occurs on first exposure to antigen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Characteristics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Lag time of 3–6 days for antibody production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Peak at 10–12 days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mtClean="0"/>
              <a:t>Secondary immune response 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Occurs on second and subsequent exposure to antigen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Characteristics 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Lag time in hours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smtClean="0"/>
              <a:t>Peak in few days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54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7" descr="09_16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5"/>
          <a:stretch>
            <a:fillRect/>
          </a:stretch>
        </p:blipFill>
        <p:spPr bwMode="auto">
          <a:xfrm>
            <a:off x="1309688" y="136525"/>
            <a:ext cx="6524625" cy="6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8"/>
          <p:cNvSpPr txBox="1">
            <a:spLocks noChangeArrowheads="1"/>
          </p:cNvSpPr>
          <p:nvPr/>
        </p:nvSpPr>
        <p:spPr bwMode="auto">
          <a:xfrm>
            <a:off x="2062163" y="106363"/>
            <a:ext cx="18764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700" b="1"/>
              <a:t>Primary immune</a:t>
            </a:r>
          </a:p>
          <a:p>
            <a:pPr algn="ctr">
              <a:lnSpc>
                <a:spcPct val="90000"/>
              </a:lnSpc>
            </a:pPr>
            <a:r>
              <a:rPr lang="en-US" altLang="en-US" sz="1700" b="1"/>
              <a:t>response</a:t>
            </a:r>
          </a:p>
        </p:txBody>
      </p:sp>
      <p:sp>
        <p:nvSpPr>
          <p:cNvPr id="6148" name="Text Box 39"/>
          <p:cNvSpPr txBox="1">
            <a:spLocks noChangeArrowheads="1"/>
          </p:cNvSpPr>
          <p:nvPr/>
        </p:nvSpPr>
        <p:spPr bwMode="auto">
          <a:xfrm>
            <a:off x="4818063" y="106363"/>
            <a:ext cx="2176462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700" b="1"/>
              <a:t>Secondary immune</a:t>
            </a:r>
          </a:p>
          <a:p>
            <a:pPr algn="ctr">
              <a:lnSpc>
                <a:spcPct val="90000"/>
              </a:lnSpc>
            </a:pPr>
            <a:r>
              <a:rPr lang="en-US" altLang="en-US" sz="1700" b="1"/>
              <a:t>response</a:t>
            </a:r>
          </a:p>
        </p:txBody>
      </p:sp>
      <p:sp>
        <p:nvSpPr>
          <p:cNvPr id="6149" name="Text Box 40"/>
          <p:cNvSpPr txBox="1">
            <a:spLocks noChangeArrowheads="1"/>
          </p:cNvSpPr>
          <p:nvPr/>
        </p:nvSpPr>
        <p:spPr bwMode="auto">
          <a:xfrm rot="-5400000">
            <a:off x="-372268" y="3077369"/>
            <a:ext cx="3638550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Antibody concentration (units/ml)</a:t>
            </a:r>
          </a:p>
        </p:txBody>
      </p:sp>
      <p:sp>
        <p:nvSpPr>
          <p:cNvPr id="6150" name="Text Box 41"/>
          <p:cNvSpPr txBox="1">
            <a:spLocks noChangeArrowheads="1"/>
          </p:cNvSpPr>
          <p:nvPr/>
        </p:nvSpPr>
        <p:spPr bwMode="auto">
          <a:xfrm>
            <a:off x="1549400" y="1566863"/>
            <a:ext cx="544513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100</a:t>
            </a:r>
          </a:p>
        </p:txBody>
      </p:sp>
      <p:sp>
        <p:nvSpPr>
          <p:cNvPr id="6151" name="Text Box 42"/>
          <p:cNvSpPr txBox="1">
            <a:spLocks noChangeArrowheads="1"/>
          </p:cNvSpPr>
          <p:nvPr/>
        </p:nvSpPr>
        <p:spPr bwMode="auto">
          <a:xfrm>
            <a:off x="1671638" y="2722563"/>
            <a:ext cx="423862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10</a:t>
            </a:r>
          </a:p>
        </p:txBody>
      </p:sp>
      <p:sp>
        <p:nvSpPr>
          <p:cNvPr id="6152" name="Text Box 43"/>
          <p:cNvSpPr txBox="1">
            <a:spLocks noChangeArrowheads="1"/>
          </p:cNvSpPr>
          <p:nvPr/>
        </p:nvSpPr>
        <p:spPr bwMode="auto">
          <a:xfrm>
            <a:off x="1803400" y="3900488"/>
            <a:ext cx="304800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1</a:t>
            </a:r>
          </a:p>
        </p:txBody>
      </p:sp>
      <p:sp>
        <p:nvSpPr>
          <p:cNvPr id="6153" name="Text Box 44"/>
          <p:cNvSpPr txBox="1">
            <a:spLocks noChangeArrowheads="1"/>
          </p:cNvSpPr>
          <p:nvPr/>
        </p:nvSpPr>
        <p:spPr bwMode="auto">
          <a:xfrm>
            <a:off x="1625600" y="5005388"/>
            <a:ext cx="484188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0.1</a:t>
            </a:r>
          </a:p>
        </p:txBody>
      </p:sp>
      <p:sp>
        <p:nvSpPr>
          <p:cNvPr id="6154" name="Text Box 45"/>
          <p:cNvSpPr txBox="1">
            <a:spLocks noChangeArrowheads="1"/>
          </p:cNvSpPr>
          <p:nvPr/>
        </p:nvSpPr>
        <p:spPr bwMode="auto">
          <a:xfrm>
            <a:off x="1895475" y="5232400"/>
            <a:ext cx="30480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0</a:t>
            </a:r>
          </a:p>
        </p:txBody>
      </p:sp>
      <p:sp>
        <p:nvSpPr>
          <p:cNvPr id="6155" name="Text Box 46"/>
          <p:cNvSpPr txBox="1">
            <a:spLocks noChangeArrowheads="1"/>
          </p:cNvSpPr>
          <p:nvPr/>
        </p:nvSpPr>
        <p:spPr bwMode="auto">
          <a:xfrm>
            <a:off x="2368550" y="5232400"/>
            <a:ext cx="30480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7</a:t>
            </a:r>
          </a:p>
        </p:txBody>
      </p:sp>
      <p:sp>
        <p:nvSpPr>
          <p:cNvPr id="6156" name="Text Box 47"/>
          <p:cNvSpPr txBox="1">
            <a:spLocks noChangeArrowheads="1"/>
          </p:cNvSpPr>
          <p:nvPr/>
        </p:nvSpPr>
        <p:spPr bwMode="auto">
          <a:xfrm>
            <a:off x="2800350" y="5232400"/>
            <a:ext cx="423863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14</a:t>
            </a:r>
          </a:p>
        </p:txBody>
      </p:sp>
      <p:sp>
        <p:nvSpPr>
          <p:cNvPr id="6157" name="Text Box 48"/>
          <p:cNvSpPr txBox="1">
            <a:spLocks noChangeArrowheads="1"/>
          </p:cNvSpPr>
          <p:nvPr/>
        </p:nvSpPr>
        <p:spPr bwMode="auto">
          <a:xfrm>
            <a:off x="3289300" y="5232400"/>
            <a:ext cx="423863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21</a:t>
            </a:r>
          </a:p>
        </p:txBody>
      </p:sp>
      <p:sp>
        <p:nvSpPr>
          <p:cNvPr id="6158" name="Text Box 49"/>
          <p:cNvSpPr txBox="1">
            <a:spLocks noChangeArrowheads="1"/>
          </p:cNvSpPr>
          <p:nvPr/>
        </p:nvSpPr>
        <p:spPr bwMode="auto">
          <a:xfrm>
            <a:off x="3762375" y="5232400"/>
            <a:ext cx="423863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28</a:t>
            </a:r>
          </a:p>
        </p:txBody>
      </p:sp>
      <p:sp>
        <p:nvSpPr>
          <p:cNvPr id="6159" name="Text Box 50"/>
          <p:cNvSpPr txBox="1">
            <a:spLocks noChangeArrowheads="1"/>
          </p:cNvSpPr>
          <p:nvPr/>
        </p:nvSpPr>
        <p:spPr bwMode="auto">
          <a:xfrm>
            <a:off x="4352925" y="5232400"/>
            <a:ext cx="30480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0</a:t>
            </a:r>
          </a:p>
        </p:txBody>
      </p:sp>
      <p:sp>
        <p:nvSpPr>
          <p:cNvPr id="6160" name="Text Box 51"/>
          <p:cNvSpPr txBox="1">
            <a:spLocks noChangeArrowheads="1"/>
          </p:cNvSpPr>
          <p:nvPr/>
        </p:nvSpPr>
        <p:spPr bwMode="auto">
          <a:xfrm>
            <a:off x="4841875" y="5232400"/>
            <a:ext cx="30480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7</a:t>
            </a:r>
          </a:p>
        </p:txBody>
      </p:sp>
      <p:sp>
        <p:nvSpPr>
          <p:cNvPr id="6161" name="Text Box 52"/>
          <p:cNvSpPr txBox="1">
            <a:spLocks noChangeArrowheads="1"/>
          </p:cNvSpPr>
          <p:nvPr/>
        </p:nvSpPr>
        <p:spPr bwMode="auto">
          <a:xfrm>
            <a:off x="5264150" y="5232400"/>
            <a:ext cx="423863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14</a:t>
            </a:r>
          </a:p>
        </p:txBody>
      </p:sp>
      <p:sp>
        <p:nvSpPr>
          <p:cNvPr id="6162" name="Text Box 53"/>
          <p:cNvSpPr txBox="1">
            <a:spLocks noChangeArrowheads="1"/>
          </p:cNvSpPr>
          <p:nvPr/>
        </p:nvSpPr>
        <p:spPr bwMode="auto">
          <a:xfrm>
            <a:off x="5748338" y="5232400"/>
            <a:ext cx="423862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21</a:t>
            </a:r>
          </a:p>
        </p:txBody>
      </p:sp>
      <p:sp>
        <p:nvSpPr>
          <p:cNvPr id="6163" name="Text Box 54"/>
          <p:cNvSpPr txBox="1">
            <a:spLocks noChangeArrowheads="1"/>
          </p:cNvSpPr>
          <p:nvPr/>
        </p:nvSpPr>
        <p:spPr bwMode="auto">
          <a:xfrm>
            <a:off x="6224588" y="5232400"/>
            <a:ext cx="423862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28</a:t>
            </a:r>
          </a:p>
        </p:txBody>
      </p:sp>
      <p:sp>
        <p:nvSpPr>
          <p:cNvPr id="6164" name="Text Box 55"/>
          <p:cNvSpPr txBox="1">
            <a:spLocks noChangeArrowheads="1"/>
          </p:cNvSpPr>
          <p:nvPr/>
        </p:nvSpPr>
        <p:spPr bwMode="auto">
          <a:xfrm>
            <a:off x="6726238" y="5232400"/>
            <a:ext cx="423862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35</a:t>
            </a:r>
          </a:p>
        </p:txBody>
      </p:sp>
      <p:sp>
        <p:nvSpPr>
          <p:cNvPr id="6165" name="Text Box 56"/>
          <p:cNvSpPr txBox="1">
            <a:spLocks noChangeArrowheads="1"/>
          </p:cNvSpPr>
          <p:nvPr/>
        </p:nvSpPr>
        <p:spPr bwMode="auto">
          <a:xfrm>
            <a:off x="7215188" y="5232400"/>
            <a:ext cx="423862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42</a:t>
            </a:r>
          </a:p>
        </p:txBody>
      </p:sp>
      <p:sp>
        <p:nvSpPr>
          <p:cNvPr id="6166" name="Text Box 57"/>
          <p:cNvSpPr txBox="1">
            <a:spLocks noChangeArrowheads="1"/>
          </p:cNvSpPr>
          <p:nvPr/>
        </p:nvSpPr>
        <p:spPr bwMode="auto">
          <a:xfrm>
            <a:off x="1873250" y="5838825"/>
            <a:ext cx="1516063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1st exposure</a:t>
            </a:r>
          </a:p>
        </p:txBody>
      </p:sp>
      <p:sp>
        <p:nvSpPr>
          <p:cNvPr id="6167" name="Text Box 58"/>
          <p:cNvSpPr txBox="1">
            <a:spLocks noChangeArrowheads="1"/>
          </p:cNvSpPr>
          <p:nvPr/>
        </p:nvSpPr>
        <p:spPr bwMode="auto">
          <a:xfrm>
            <a:off x="4362450" y="5838825"/>
            <a:ext cx="1587500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2nd exposure</a:t>
            </a:r>
          </a:p>
        </p:txBody>
      </p:sp>
      <p:sp>
        <p:nvSpPr>
          <p:cNvPr id="6168" name="Text Box 59"/>
          <p:cNvSpPr txBox="1">
            <a:spLocks noChangeArrowheads="1"/>
          </p:cNvSpPr>
          <p:nvPr/>
        </p:nvSpPr>
        <p:spPr bwMode="auto">
          <a:xfrm>
            <a:off x="3538538" y="6245225"/>
            <a:ext cx="2932112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700" b="1"/>
              <a:t>Time (days after exposure)</a:t>
            </a:r>
          </a:p>
        </p:txBody>
      </p:sp>
      <p:sp>
        <p:nvSpPr>
          <p:cNvPr id="6169" name="AutoShape 60"/>
          <p:cNvSpPr>
            <a:spLocks/>
          </p:cNvSpPr>
          <p:nvPr/>
        </p:nvSpPr>
        <p:spPr bwMode="auto">
          <a:xfrm rot="5400000">
            <a:off x="2965450" y="-63500"/>
            <a:ext cx="107950" cy="1962150"/>
          </a:xfrm>
          <a:prstGeom prst="leftBracket">
            <a:avLst>
              <a:gd name="adj" fmla="val 110405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70" name="Line 61"/>
          <p:cNvSpPr>
            <a:spLocks noChangeShapeType="1"/>
          </p:cNvSpPr>
          <p:nvPr/>
        </p:nvSpPr>
        <p:spPr bwMode="auto">
          <a:xfrm>
            <a:off x="2038350" y="955675"/>
            <a:ext cx="0" cy="1047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1" name="Line 62"/>
          <p:cNvSpPr>
            <a:spLocks noChangeShapeType="1"/>
          </p:cNvSpPr>
          <p:nvPr/>
        </p:nvSpPr>
        <p:spPr bwMode="auto">
          <a:xfrm>
            <a:off x="4000500" y="955675"/>
            <a:ext cx="0" cy="1047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2" name="Line 63"/>
          <p:cNvSpPr>
            <a:spLocks noChangeShapeType="1"/>
          </p:cNvSpPr>
          <p:nvPr/>
        </p:nvSpPr>
        <p:spPr bwMode="auto">
          <a:xfrm flipV="1">
            <a:off x="3013075" y="635000"/>
            <a:ext cx="0" cy="228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3" name="AutoShape 64"/>
          <p:cNvSpPr>
            <a:spLocks/>
          </p:cNvSpPr>
          <p:nvPr/>
        </p:nvSpPr>
        <p:spPr bwMode="auto">
          <a:xfrm rot="5400000">
            <a:off x="5935663" y="-544513"/>
            <a:ext cx="107950" cy="2924175"/>
          </a:xfrm>
          <a:prstGeom prst="leftBracket">
            <a:avLst>
              <a:gd name="adj" fmla="val 101455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74" name="Line 65"/>
          <p:cNvSpPr>
            <a:spLocks noChangeShapeType="1"/>
          </p:cNvSpPr>
          <p:nvPr/>
        </p:nvSpPr>
        <p:spPr bwMode="auto">
          <a:xfrm>
            <a:off x="4527550" y="955675"/>
            <a:ext cx="1588" cy="1047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5" name="Line 66"/>
          <p:cNvSpPr>
            <a:spLocks noChangeShapeType="1"/>
          </p:cNvSpPr>
          <p:nvPr/>
        </p:nvSpPr>
        <p:spPr bwMode="auto">
          <a:xfrm>
            <a:off x="7451725" y="955675"/>
            <a:ext cx="1588" cy="1047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6" name="Line 67"/>
          <p:cNvSpPr>
            <a:spLocks noChangeShapeType="1"/>
          </p:cNvSpPr>
          <p:nvPr/>
        </p:nvSpPr>
        <p:spPr bwMode="auto">
          <a:xfrm flipV="1">
            <a:off x="5981700" y="641350"/>
            <a:ext cx="0" cy="228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10"/>
    </mc:Choice>
    <mc:Fallback xmlns="">
      <p:transition spd="slow" advTm="40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Medical Assistance in the War Against Pathogens: Immunization</a:t>
            </a:r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600200"/>
            <a:ext cx="8305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 strategy for causing the body to develop immunity to a specific pathogen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smtClean="0"/>
              <a:t>Active immunization</a:t>
            </a:r>
            <a:endParaRPr lang="en-US" altLang="en-US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Intentionally expose individual to a form of the antigen that doesn’t produce disease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Also known as </a:t>
            </a:r>
            <a:r>
              <a:rPr lang="en-US" altLang="en-US" b="1" smtClean="0"/>
              <a:t>vaccination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1" smtClean="0"/>
              <a:t>Passive immunization</a:t>
            </a:r>
            <a:r>
              <a:rPr lang="en-US" altLang="en-US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Administer protective antibodies to an individual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13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Medical Assistance in the War Against Pathogens: Antibiotics Combat Bacteria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4294967295"/>
          </p:nvPr>
        </p:nvSpPr>
        <p:spPr>
          <a:xfrm>
            <a:off x="396875" y="1600200"/>
            <a:ext cx="8269288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Antibiotics kill bacteria or inhibit their growth</a:t>
            </a:r>
          </a:p>
          <a:p>
            <a:pPr eaLnBrk="1" hangingPunct="1"/>
            <a:r>
              <a:rPr lang="en-US" altLang="en-US" smtClean="0"/>
              <a:t>Antibiotics are selectively toxic for bacteria by targeting features of bacterial cells that are different from eukaryotic cells</a:t>
            </a:r>
          </a:p>
          <a:p>
            <a:pPr eaLnBrk="1" hangingPunct="1"/>
            <a:r>
              <a:rPr lang="en-US" altLang="en-US" smtClean="0"/>
              <a:t>Antibiotics are not effective against viruses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156"/>
    </mc:Choice>
    <mc:Fallback xmlns="">
      <p:transition spd="slow" advTm="98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Inappropriate Immune System Activity Causes Problems: Allergies </a:t>
            </a:r>
          </a:p>
        </p:txBody>
      </p:sp>
      <p:sp>
        <p:nvSpPr>
          <p:cNvPr id="5325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447800"/>
            <a:ext cx="7988300" cy="48863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Allergies are hypersensitivity reactions</a:t>
            </a:r>
            <a:endParaRPr lang="en-US" altLang="en-US" sz="280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Inappropriate response to an allergen</a:t>
            </a:r>
          </a:p>
          <a:p>
            <a:pPr eaLnBrk="1" hangingPunct="1"/>
            <a:r>
              <a:rPr lang="en-US" altLang="en-US" smtClean="0"/>
              <a:t>Treatment of allergies</a:t>
            </a:r>
          </a:p>
          <a:p>
            <a:pPr lvl="1" eaLnBrk="1" hangingPunct="1"/>
            <a:r>
              <a:rPr lang="en-US" altLang="en-US" smtClean="0"/>
              <a:t>Antihistamines </a:t>
            </a:r>
            <a:r>
              <a:rPr lang="en-US" altLang="en-US" smtClean="0">
                <a:cs typeface="Arial" charset="0"/>
              </a:rPr>
              <a:t>–</a:t>
            </a:r>
            <a:r>
              <a:rPr lang="en-US" altLang="en-US" smtClean="0"/>
              <a:t> treatment of mild to moderate reactions</a:t>
            </a:r>
          </a:p>
          <a:p>
            <a:pPr lvl="1" eaLnBrk="1" hangingPunct="1"/>
            <a:r>
              <a:rPr lang="en-US" altLang="en-US" smtClean="0"/>
              <a:t>Epinephrine injection </a:t>
            </a:r>
            <a:r>
              <a:rPr lang="en-US" altLang="en-US" smtClean="0">
                <a:cs typeface="Arial" charset="0"/>
              </a:rPr>
              <a:t>–</a:t>
            </a:r>
            <a:r>
              <a:rPr lang="en-US" altLang="en-US" smtClean="0"/>
              <a:t> treatment of anaphylactic shock</a:t>
            </a:r>
          </a:p>
          <a:p>
            <a:pPr lvl="1" eaLnBrk="1" hangingPunct="1"/>
            <a:r>
              <a:rPr lang="en-US" altLang="en-US" smtClean="0"/>
              <a:t>Allergy shots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42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83197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Inappropriate Immune System Activity Causes Problems: Autoimmune Disorders</a:t>
            </a:r>
            <a:br>
              <a:rPr lang="en-US" altLang="en-US" smtClean="0"/>
            </a:br>
            <a:endParaRPr lang="en-US" altLang="en-US" smtClean="0"/>
          </a:p>
        </p:txBody>
      </p:sp>
      <p:sp>
        <p:nvSpPr>
          <p:cNvPr id="5734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598613"/>
            <a:ext cx="8305800" cy="44973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Inability of immune system to distinguish “self” from “nonself”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Autoantibodies and cytotoxic T cells target the body’s own tissues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Examples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Lupus erythematosis (LE or lupus)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Inflamed connective tissue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Rheumatoid arthritis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Inflamed synovial membrane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62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5|53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|49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8|16.3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10262</TotalTime>
  <Words>263</Words>
  <Application>Microsoft Office PowerPoint</Application>
  <PresentationFormat>On-screen Show (4:3)</PresentationFormat>
  <Paragraphs>65</Paragraphs>
  <Slides>6</Slides>
  <Notes>6</Notes>
  <HiddenSlides>0</HiddenSlides>
  <MMClips>6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Johnson_6e_PPT_template-orig</vt:lpstr>
      <vt:lpstr>Johnson_6e_PPT_template_2line</vt:lpstr>
      <vt:lpstr>Johnson_6e_PPT_template_1line</vt:lpstr>
      <vt:lpstr>Immune Memory Creates Immunity </vt:lpstr>
      <vt:lpstr>PowerPoint Presentation</vt:lpstr>
      <vt:lpstr>Medical Assistance in the War Against Pathogens: Immunization</vt:lpstr>
      <vt:lpstr>Medical Assistance in the War Against Pathogens: Antibiotics Combat Bacteria</vt:lpstr>
      <vt:lpstr>Inappropriate Immune System Activity Causes Problems: Allergies </vt:lpstr>
      <vt:lpstr>Inappropriate Immune System Activity Causes Problems: Autoimmune Disorders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617</cp:revision>
  <cp:lastPrinted>2002-04-29T18:54:29Z</cp:lastPrinted>
  <dcterms:created xsi:type="dcterms:W3CDTF">2000-12-11T01:39:32Z</dcterms:created>
  <dcterms:modified xsi:type="dcterms:W3CDTF">2016-08-30T16:57:34Z</dcterms:modified>
</cp:coreProperties>
</file>