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3662" r:id="rId2"/>
    <p:sldMasterId id="2147483663" r:id="rId3"/>
  </p:sldMasterIdLst>
  <p:notesMasterIdLst>
    <p:notesMasterId r:id="rId16"/>
  </p:notesMasterIdLst>
  <p:handoutMasterIdLst>
    <p:handoutMasterId r:id="rId17"/>
  </p:handoutMasterIdLst>
  <p:sldIdLst>
    <p:sldId id="485" r:id="rId4"/>
    <p:sldId id="483" r:id="rId5"/>
    <p:sldId id="439" r:id="rId6"/>
    <p:sldId id="486" r:id="rId7"/>
    <p:sldId id="442" r:id="rId8"/>
    <p:sldId id="443" r:id="rId9"/>
    <p:sldId id="444" r:id="rId10"/>
    <p:sldId id="487" r:id="rId11"/>
    <p:sldId id="446" r:id="rId12"/>
    <p:sldId id="447" r:id="rId13"/>
    <p:sldId id="451" r:id="rId14"/>
    <p:sldId id="479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08" autoAdjust="0"/>
    <p:restoredTop sz="87673" autoAdjust="0"/>
  </p:normalViewPr>
  <p:slideViewPr>
    <p:cSldViewPr snapToGrid="0">
      <p:cViewPr varScale="1">
        <p:scale>
          <a:sx n="108" d="100"/>
          <a:sy n="108" d="100"/>
        </p:scale>
        <p:origin x="-78" y="-114"/>
      </p:cViewPr>
      <p:guideLst>
        <p:guide orient="horz" pos="4128"/>
        <p:guide orient="horz" pos="308"/>
        <p:guide orient="horz" pos="955"/>
        <p:guide pos="2880"/>
        <p:guide pos="313"/>
        <p:guide pos="686"/>
        <p:guide pos="25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660FAD9C-1AFF-404B-96E5-1ECF4E7C65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288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F9CB79BF-F933-47C3-98E9-92664EB41D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578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15E2F73C-68FE-43E1-82D3-79853B6848E4}" type="slidenum">
              <a:rPr lang="en-US" altLang="en-US" sz="1200" smtClean="0"/>
              <a:pPr/>
              <a:t>3</a:t>
            </a:fld>
            <a:endParaRPr lang="en-US" altLang="en-US" sz="120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F4902B90-EC82-478C-9624-475FD6AB2C22}" type="slidenum">
              <a:rPr lang="en-US" altLang="en-US" sz="1200" smtClean="0"/>
              <a:pPr/>
              <a:t>5</a:t>
            </a:fld>
            <a:endParaRPr lang="en-US" altLang="en-US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CC5BF3FD-9CD9-4FD8-AA34-33196F04AAD0}" type="slidenum">
              <a:rPr lang="en-US" altLang="en-US" sz="1200" smtClean="0"/>
              <a:pPr/>
              <a:t>6</a:t>
            </a:fld>
            <a:endParaRPr lang="en-US" altLang="en-US" sz="120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 smtClean="0">
              <a:latin typeface="Arial" charset="0"/>
              <a:cs typeface="+mn-cs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 smtClean="0">
              <a:latin typeface="Arial" charset="0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2125" y="968375"/>
            <a:ext cx="20653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 smtClean="0">
              <a:latin typeface="Arial" charset="0"/>
              <a:cs typeface="+mn-cs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 smtClean="0">
              <a:latin typeface="Arial" charset="0"/>
              <a:cs typeface="+mn-cs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32907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73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064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750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018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969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14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75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3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17180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0001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416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8048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4003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816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972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852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6971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87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978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6165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01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50836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379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59993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2112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82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455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277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108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0054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486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1380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wav"/><Relationship Id="rId2" Type="http://schemas.microsoft.com/office/2007/relationships/media" Target="../media/media11.wav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2.png"/><Relationship Id="rId2" Type="http://schemas.microsoft.com/office/2007/relationships/media" Target="../media/media3.wav"/><Relationship Id="rId1" Type="http://schemas.openxmlformats.org/officeDocument/2006/relationships/tags" Target="../tags/tag1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Nonspecific Defenses: </a:t>
            </a:r>
            <a:br>
              <a:rPr lang="en-US" altLang="en-US" smtClean="0"/>
            </a:br>
            <a:r>
              <a:rPr lang="en-US" altLang="en-US" smtClean="0"/>
              <a:t>Phagocytes Engulf Foreign Cells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4294967295"/>
          </p:nvPr>
        </p:nvSpPr>
        <p:spPr>
          <a:xfrm>
            <a:off x="396875" y="1350963"/>
            <a:ext cx="8199438" cy="5126037"/>
          </a:xfrm>
        </p:spPr>
        <p:txBody>
          <a:bodyPr/>
          <a:lstStyle/>
          <a:p>
            <a:pPr eaLnBrk="1" hangingPunct="1"/>
            <a:r>
              <a:rPr lang="en-US" altLang="en-US" sz="2800" b="1" smtClean="0"/>
              <a:t>Phagocytic cells</a:t>
            </a:r>
            <a:endParaRPr lang="en-US" altLang="en-US" sz="2800" smtClean="0"/>
          </a:p>
          <a:p>
            <a:pPr lvl="1" eaLnBrk="1" hangingPunct="1"/>
            <a:r>
              <a:rPr lang="en-US" altLang="en-US" sz="2400" smtClean="0"/>
              <a:t>white blood cells that surround and engulf invading bacteria</a:t>
            </a:r>
          </a:p>
          <a:p>
            <a:pPr lvl="1" eaLnBrk="1" hangingPunct="1"/>
            <a:r>
              <a:rPr lang="en-US" altLang="en-US" sz="2400" smtClean="0"/>
              <a:t>Neutrophils, macrophages, eosinophils</a:t>
            </a:r>
          </a:p>
          <a:p>
            <a:pPr eaLnBrk="1" hangingPunct="1"/>
            <a:r>
              <a:rPr lang="en-US" altLang="en-US" sz="2800" b="1" smtClean="0"/>
              <a:t>Inflammation</a:t>
            </a:r>
          </a:p>
          <a:p>
            <a:pPr lvl="1" eaLnBrk="1" hangingPunct="1"/>
            <a:r>
              <a:rPr lang="en-US" altLang="en-US" sz="2400" smtClean="0"/>
              <a:t>Redness, warmth, swelling, pain</a:t>
            </a:r>
          </a:p>
          <a:p>
            <a:pPr eaLnBrk="1" hangingPunct="1"/>
            <a:r>
              <a:rPr lang="en-US" altLang="en-US" sz="2800" b="1" smtClean="0"/>
              <a:t>Natural killer cells</a:t>
            </a:r>
            <a:endParaRPr lang="en-US" altLang="en-US" sz="2800" smtClean="0"/>
          </a:p>
          <a:p>
            <a:pPr lvl="1" eaLnBrk="1" hangingPunct="1"/>
            <a:r>
              <a:rPr lang="en-US" altLang="en-US" sz="2400" smtClean="0"/>
              <a:t>a type of lymphocyte that attacks tumor cells and virus-infected cells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144"/>
    </mc:Choice>
    <mc:Fallback xmlns="">
      <p:transition spd="slow" advTm="451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0" descr="09_10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1"/>
          <a:stretch>
            <a:fillRect/>
          </a:stretch>
        </p:blipFill>
        <p:spPr bwMode="auto">
          <a:xfrm>
            <a:off x="2398713" y="136525"/>
            <a:ext cx="4346575" cy="640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21"/>
          <p:cNvSpPr txBox="1">
            <a:spLocks noChangeArrowheads="1"/>
          </p:cNvSpPr>
          <p:nvPr/>
        </p:nvSpPr>
        <p:spPr bwMode="auto">
          <a:xfrm>
            <a:off x="4635500" y="268288"/>
            <a:ext cx="2081213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/>
              <a:t>When antibodies encounter a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pathogen with the right surface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antigen, they bind to it, forming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an antigen-antibody complex.</a:t>
            </a:r>
          </a:p>
        </p:txBody>
      </p:sp>
      <p:sp>
        <p:nvSpPr>
          <p:cNvPr id="14340" name="Text Box 22"/>
          <p:cNvSpPr txBox="1">
            <a:spLocks noChangeArrowheads="1"/>
          </p:cNvSpPr>
          <p:nvPr/>
        </p:nvSpPr>
        <p:spPr bwMode="auto">
          <a:xfrm>
            <a:off x="5375275" y="1462088"/>
            <a:ext cx="7350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Antibody</a:t>
            </a:r>
          </a:p>
        </p:txBody>
      </p:sp>
      <p:sp>
        <p:nvSpPr>
          <p:cNvPr id="14341" name="Line 23"/>
          <p:cNvSpPr>
            <a:spLocks noChangeShapeType="1"/>
          </p:cNvSpPr>
          <p:nvPr/>
        </p:nvSpPr>
        <p:spPr bwMode="auto">
          <a:xfrm>
            <a:off x="5108575" y="1584325"/>
            <a:ext cx="317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Text Box 24"/>
          <p:cNvSpPr txBox="1">
            <a:spLocks noChangeArrowheads="1"/>
          </p:cNvSpPr>
          <p:nvPr/>
        </p:nvSpPr>
        <p:spPr bwMode="auto">
          <a:xfrm>
            <a:off x="4965700" y="2439988"/>
            <a:ext cx="1228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Antigen-antibody</a:t>
            </a:r>
          </a:p>
          <a:p>
            <a:r>
              <a:rPr lang="en-US" altLang="en-US" sz="1000" b="1"/>
              <a:t>complex</a:t>
            </a:r>
          </a:p>
        </p:txBody>
      </p:sp>
      <p:sp>
        <p:nvSpPr>
          <p:cNvPr id="14343" name="AutoShape 25"/>
          <p:cNvSpPr>
            <a:spLocks/>
          </p:cNvSpPr>
          <p:nvPr/>
        </p:nvSpPr>
        <p:spPr bwMode="auto">
          <a:xfrm>
            <a:off x="4857750" y="2130425"/>
            <a:ext cx="74613" cy="844550"/>
          </a:xfrm>
          <a:prstGeom prst="rightBracket">
            <a:avLst>
              <a:gd name="adj" fmla="val 9432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4" name="Line 26"/>
          <p:cNvSpPr>
            <a:spLocks noChangeShapeType="1"/>
          </p:cNvSpPr>
          <p:nvPr/>
        </p:nvSpPr>
        <p:spPr bwMode="auto">
          <a:xfrm flipH="1">
            <a:off x="4816475" y="2974975"/>
            <a:ext cx="41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Line 27"/>
          <p:cNvSpPr>
            <a:spLocks noChangeShapeType="1"/>
          </p:cNvSpPr>
          <p:nvPr/>
        </p:nvSpPr>
        <p:spPr bwMode="auto">
          <a:xfrm flipH="1">
            <a:off x="4816475" y="2130425"/>
            <a:ext cx="41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Line 28"/>
          <p:cNvSpPr>
            <a:spLocks noChangeShapeType="1"/>
          </p:cNvSpPr>
          <p:nvPr/>
        </p:nvSpPr>
        <p:spPr bwMode="auto">
          <a:xfrm>
            <a:off x="4930775" y="2562225"/>
            <a:ext cx="98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Text Box 29"/>
          <p:cNvSpPr txBox="1">
            <a:spLocks noChangeArrowheads="1"/>
          </p:cNvSpPr>
          <p:nvPr/>
        </p:nvSpPr>
        <p:spPr bwMode="auto">
          <a:xfrm>
            <a:off x="2384425" y="334963"/>
            <a:ext cx="833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Pathogens</a:t>
            </a:r>
          </a:p>
        </p:txBody>
      </p:sp>
      <p:sp>
        <p:nvSpPr>
          <p:cNvPr id="14348" name="Line 30"/>
          <p:cNvSpPr>
            <a:spLocks noChangeShapeType="1"/>
          </p:cNvSpPr>
          <p:nvPr/>
        </p:nvSpPr>
        <p:spPr bwMode="auto">
          <a:xfrm flipH="1">
            <a:off x="3162300" y="463550"/>
            <a:ext cx="6667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9" name="Line 31"/>
          <p:cNvSpPr>
            <a:spLocks noChangeShapeType="1"/>
          </p:cNvSpPr>
          <p:nvPr/>
        </p:nvSpPr>
        <p:spPr bwMode="auto">
          <a:xfrm flipH="1" flipV="1">
            <a:off x="3273425" y="460375"/>
            <a:ext cx="123825" cy="2730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0" name="Text Box 32"/>
          <p:cNvSpPr txBox="1">
            <a:spLocks noChangeArrowheads="1"/>
          </p:cNvSpPr>
          <p:nvPr/>
        </p:nvSpPr>
        <p:spPr bwMode="auto">
          <a:xfrm>
            <a:off x="4606925" y="5033963"/>
            <a:ext cx="1693863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/>
              <a:t>Some antibodies cause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pathogens to agglutinate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(clump together).</a:t>
            </a:r>
          </a:p>
        </p:txBody>
      </p:sp>
      <p:sp>
        <p:nvSpPr>
          <p:cNvPr id="14351" name="Text Box 33"/>
          <p:cNvSpPr txBox="1">
            <a:spLocks noChangeArrowheads="1"/>
          </p:cNvSpPr>
          <p:nvPr/>
        </p:nvSpPr>
        <p:spPr bwMode="auto">
          <a:xfrm>
            <a:off x="2482850" y="5792788"/>
            <a:ext cx="2287588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/>
              <a:t>The formation of an antibody-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antigen complex marks the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pathogen for attack by phagocytes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or complement proteins.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572"/>
    </mc:Choice>
    <mc:Fallback xmlns="">
      <p:transition spd="slow" advTm="635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 Cells: Cell-Mediated Immunity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4294967295"/>
          </p:nvPr>
        </p:nvSpPr>
        <p:spPr>
          <a:xfrm>
            <a:off x="396875" y="996950"/>
            <a:ext cx="8015288" cy="548005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Helper T cells </a:t>
            </a:r>
          </a:p>
          <a:p>
            <a:pPr lvl="1" eaLnBrk="1" hangingPunct="1"/>
            <a:r>
              <a:rPr lang="en-US" altLang="en-US" smtClean="0"/>
              <a:t>Secrete cytokines, which stimulate other immune system cells</a:t>
            </a:r>
          </a:p>
          <a:p>
            <a:pPr lvl="1" eaLnBrk="1" hangingPunct="1"/>
            <a:r>
              <a:rPr lang="en-US" altLang="en-US" smtClean="0"/>
              <a:t>Play a key role in directing the immune response</a:t>
            </a:r>
          </a:p>
          <a:p>
            <a:pPr eaLnBrk="1" hangingPunct="1"/>
            <a:r>
              <a:rPr lang="en-US" altLang="en-US" b="1" smtClean="0"/>
              <a:t>Cytotoxic T cells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Directly attack and destroy abnormal (tumor or viral-infected) cells and foreign cells</a:t>
            </a:r>
          </a:p>
          <a:p>
            <a:pPr eaLnBrk="1" hangingPunct="1"/>
            <a:r>
              <a:rPr lang="en-US" altLang="en-US" b="1" smtClean="0"/>
              <a:t>Memory T cells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Reactivate during later exposures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127"/>
    </mc:Choice>
    <mc:Fallback xmlns="">
      <p:transition spd="slow" advTm="791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17" descr="09_15a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4"/>
          <a:stretch>
            <a:fillRect/>
          </a:stretch>
        </p:blipFill>
        <p:spPr bwMode="auto">
          <a:xfrm>
            <a:off x="296863" y="703263"/>
            <a:ext cx="8548687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18"/>
          <p:cNvSpPr txBox="1">
            <a:spLocks noChangeArrowheads="1"/>
          </p:cNvSpPr>
          <p:nvPr/>
        </p:nvSpPr>
        <p:spPr bwMode="auto">
          <a:xfrm>
            <a:off x="265113" y="1282700"/>
            <a:ext cx="20621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2000" b="1"/>
              <a:t>Cytotoxic T cell</a:t>
            </a:r>
          </a:p>
        </p:txBody>
      </p:sp>
      <p:sp>
        <p:nvSpPr>
          <p:cNvPr id="16389" name="Text Box 19"/>
          <p:cNvSpPr txBox="1">
            <a:spLocks noChangeArrowheads="1"/>
          </p:cNvSpPr>
          <p:nvPr/>
        </p:nvSpPr>
        <p:spPr bwMode="auto">
          <a:xfrm>
            <a:off x="1660525" y="2447925"/>
            <a:ext cx="145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2000" b="1"/>
              <a:t>Target cell</a:t>
            </a:r>
          </a:p>
        </p:txBody>
      </p:sp>
      <p:sp>
        <p:nvSpPr>
          <p:cNvPr id="16390" name="Rectangle 20"/>
          <p:cNvSpPr>
            <a:spLocks noChangeArrowheads="1"/>
          </p:cNvSpPr>
          <p:nvPr/>
        </p:nvSpPr>
        <p:spPr bwMode="auto">
          <a:xfrm>
            <a:off x="3689350" y="5365750"/>
            <a:ext cx="44608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000" b="1"/>
              <a:t>a) Cytotoxic T cells (blue) attaching</a:t>
            </a:r>
          </a:p>
          <a:p>
            <a:pPr>
              <a:lnSpc>
                <a:spcPct val="90000"/>
              </a:lnSpc>
            </a:pPr>
            <a:r>
              <a:rPr lang="en-US" altLang="en-US" sz="2000" b="1"/>
              <a:t>    to a target cell (pink).</a:t>
            </a:r>
          </a:p>
        </p:txBody>
      </p:sp>
      <p:sp>
        <p:nvSpPr>
          <p:cNvPr id="16391" name="Line 21"/>
          <p:cNvSpPr>
            <a:spLocks noChangeShapeType="1"/>
          </p:cNvSpPr>
          <p:nvPr/>
        </p:nvSpPr>
        <p:spPr bwMode="auto">
          <a:xfrm flipV="1">
            <a:off x="860425" y="1651000"/>
            <a:ext cx="0" cy="920750"/>
          </a:xfrm>
          <a:prstGeom prst="line">
            <a:avLst/>
          </a:prstGeom>
          <a:noFill/>
          <a:ln w="349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2" name="Line 22"/>
          <p:cNvSpPr>
            <a:spLocks noChangeShapeType="1"/>
          </p:cNvSpPr>
          <p:nvPr/>
        </p:nvSpPr>
        <p:spPr bwMode="auto">
          <a:xfrm flipV="1">
            <a:off x="2352675" y="2847975"/>
            <a:ext cx="0" cy="733425"/>
          </a:xfrm>
          <a:prstGeom prst="line">
            <a:avLst/>
          </a:prstGeom>
          <a:noFill/>
          <a:ln w="349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3" name="Line 23"/>
          <p:cNvSpPr>
            <a:spLocks noChangeShapeType="1"/>
          </p:cNvSpPr>
          <p:nvPr/>
        </p:nvSpPr>
        <p:spPr bwMode="auto">
          <a:xfrm flipV="1">
            <a:off x="2352675" y="2843213"/>
            <a:ext cx="0" cy="7334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24"/>
          <p:cNvSpPr>
            <a:spLocks noChangeShapeType="1"/>
          </p:cNvSpPr>
          <p:nvPr/>
        </p:nvSpPr>
        <p:spPr bwMode="auto">
          <a:xfrm flipV="1">
            <a:off x="860425" y="1646238"/>
            <a:ext cx="0" cy="920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25"/>
          <p:cNvSpPr>
            <a:spLocks noChangeShapeType="1"/>
          </p:cNvSpPr>
          <p:nvPr/>
        </p:nvSpPr>
        <p:spPr bwMode="auto">
          <a:xfrm flipH="1">
            <a:off x="3082925" y="2633663"/>
            <a:ext cx="2860675" cy="0"/>
          </a:xfrm>
          <a:prstGeom prst="line">
            <a:avLst/>
          </a:prstGeom>
          <a:noFill/>
          <a:ln w="38100">
            <a:solidFill>
              <a:schemeClr val="bg1">
                <a:alpha val="98822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26"/>
          <p:cNvSpPr>
            <a:spLocks noChangeShapeType="1"/>
          </p:cNvSpPr>
          <p:nvPr/>
        </p:nvSpPr>
        <p:spPr bwMode="auto">
          <a:xfrm flipH="1">
            <a:off x="3076575" y="2635250"/>
            <a:ext cx="28606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27"/>
          <p:cNvSpPr>
            <a:spLocks noChangeShapeType="1"/>
          </p:cNvSpPr>
          <p:nvPr/>
        </p:nvSpPr>
        <p:spPr bwMode="auto">
          <a:xfrm flipH="1">
            <a:off x="2286000" y="1462088"/>
            <a:ext cx="3700463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28"/>
          <p:cNvSpPr>
            <a:spLocks noChangeShapeType="1"/>
          </p:cNvSpPr>
          <p:nvPr/>
        </p:nvSpPr>
        <p:spPr bwMode="auto">
          <a:xfrm flipH="1">
            <a:off x="2279650" y="1462088"/>
            <a:ext cx="37004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76"/>
    </mc:Choice>
    <mc:Fallback xmlns="">
      <p:transition spd="slow" advTm="23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Nonspecific Defenses: </a:t>
            </a:r>
            <a:br>
              <a:rPr lang="en-US" altLang="en-US" smtClean="0"/>
            </a:br>
            <a:r>
              <a:rPr lang="en-US" altLang="en-US" smtClean="0"/>
              <a:t>Phagocytes Engulf Foreign Cells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396875" y="1350963"/>
            <a:ext cx="8199438" cy="5126037"/>
          </a:xfrm>
        </p:spPr>
        <p:txBody>
          <a:bodyPr/>
          <a:lstStyle/>
          <a:p>
            <a:pPr eaLnBrk="1" hangingPunct="1"/>
            <a:r>
              <a:rPr lang="en-US" altLang="en-US" sz="2800" b="1" smtClean="0"/>
              <a:t>Complement proteins</a:t>
            </a:r>
            <a:endParaRPr lang="en-US" altLang="en-US" sz="2800" smtClean="0"/>
          </a:p>
          <a:p>
            <a:pPr lvl="1" eaLnBrk="1" hangingPunct="1"/>
            <a:r>
              <a:rPr lang="en-US" altLang="en-US" sz="2400" smtClean="0"/>
              <a:t>lyse invading bacteria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82"/>
    </mc:Choice>
    <mc:Fallback xmlns="">
      <p:transition spd="slow" advTm="188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6" descr="09_08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1"/>
          <a:stretch>
            <a:fillRect/>
          </a:stretch>
        </p:blipFill>
        <p:spPr bwMode="auto">
          <a:xfrm>
            <a:off x="1373188" y="136525"/>
            <a:ext cx="6396037" cy="640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27"/>
          <p:cNvSpPr txBox="1">
            <a:spLocks noChangeArrowheads="1"/>
          </p:cNvSpPr>
          <p:nvPr/>
        </p:nvSpPr>
        <p:spPr bwMode="auto">
          <a:xfrm>
            <a:off x="1501775" y="334963"/>
            <a:ext cx="201612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Activated complement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proteins form complexes of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proteins that create holes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in the bacterial cell wall.</a:t>
            </a:r>
          </a:p>
        </p:txBody>
      </p:sp>
      <p:sp>
        <p:nvSpPr>
          <p:cNvPr id="27652" name="Text Box 28"/>
          <p:cNvSpPr txBox="1">
            <a:spLocks noChangeArrowheads="1"/>
          </p:cNvSpPr>
          <p:nvPr/>
        </p:nvSpPr>
        <p:spPr bwMode="auto">
          <a:xfrm>
            <a:off x="3689350" y="334963"/>
            <a:ext cx="1712913" cy="54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Water and salts diffuse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into the bacterium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through the holes. </a:t>
            </a:r>
          </a:p>
        </p:txBody>
      </p:sp>
      <p:sp>
        <p:nvSpPr>
          <p:cNvPr id="27653" name="Text Box 29"/>
          <p:cNvSpPr txBox="1">
            <a:spLocks noChangeArrowheads="1"/>
          </p:cNvSpPr>
          <p:nvPr/>
        </p:nvSpPr>
        <p:spPr bwMode="auto">
          <a:xfrm>
            <a:off x="5892800" y="347663"/>
            <a:ext cx="1658938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The bacterium swells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and eventually bursts.</a:t>
            </a:r>
          </a:p>
        </p:txBody>
      </p:sp>
      <p:sp>
        <p:nvSpPr>
          <p:cNvPr id="27654" name="Text Box 30"/>
          <p:cNvSpPr txBox="1">
            <a:spLocks noChangeArrowheads="1"/>
          </p:cNvSpPr>
          <p:nvPr/>
        </p:nvSpPr>
        <p:spPr bwMode="auto">
          <a:xfrm>
            <a:off x="1330325" y="1512888"/>
            <a:ext cx="1030288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Complement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proteins</a:t>
            </a:r>
          </a:p>
        </p:txBody>
      </p:sp>
      <p:sp>
        <p:nvSpPr>
          <p:cNvPr id="27655" name="Text Box 31"/>
          <p:cNvSpPr txBox="1">
            <a:spLocks noChangeArrowheads="1"/>
          </p:cNvSpPr>
          <p:nvPr/>
        </p:nvSpPr>
        <p:spPr bwMode="auto">
          <a:xfrm>
            <a:off x="2686050" y="2351088"/>
            <a:ext cx="914400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Cell wall of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bacteria</a:t>
            </a:r>
          </a:p>
        </p:txBody>
      </p:sp>
      <p:sp>
        <p:nvSpPr>
          <p:cNvPr id="27656" name="Text Box 32"/>
          <p:cNvSpPr txBox="1">
            <a:spLocks noChangeArrowheads="1"/>
          </p:cNvSpPr>
          <p:nvPr/>
        </p:nvSpPr>
        <p:spPr bwMode="auto">
          <a:xfrm>
            <a:off x="3448050" y="1333500"/>
            <a:ext cx="571500" cy="54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Water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and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salts</a:t>
            </a:r>
          </a:p>
        </p:txBody>
      </p:sp>
      <p:sp>
        <p:nvSpPr>
          <p:cNvPr id="27657" name="Freeform 33"/>
          <p:cNvSpPr>
            <a:spLocks/>
          </p:cNvSpPr>
          <p:nvPr/>
        </p:nvSpPr>
        <p:spPr bwMode="auto">
          <a:xfrm>
            <a:off x="2149475" y="1317625"/>
            <a:ext cx="209550" cy="247650"/>
          </a:xfrm>
          <a:custGeom>
            <a:avLst/>
            <a:gdLst>
              <a:gd name="T0" fmla="*/ 2147483647 w 132"/>
              <a:gd name="T1" fmla="*/ 0 h 156"/>
              <a:gd name="T2" fmla="*/ 2147483647 w 132"/>
              <a:gd name="T3" fmla="*/ 2147483647 h 156"/>
              <a:gd name="T4" fmla="*/ 0 w 132"/>
              <a:gd name="T5" fmla="*/ 2147483647 h 1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2" h="156">
                <a:moveTo>
                  <a:pt x="132" y="0"/>
                </a:moveTo>
                <a:lnTo>
                  <a:pt x="14" y="156"/>
                </a:lnTo>
                <a:lnTo>
                  <a:pt x="0" y="46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34"/>
          <p:cNvSpPr>
            <a:spLocks noChangeShapeType="1"/>
          </p:cNvSpPr>
          <p:nvPr/>
        </p:nvSpPr>
        <p:spPr bwMode="auto">
          <a:xfrm>
            <a:off x="2622550" y="2343150"/>
            <a:ext cx="123825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Line 35"/>
          <p:cNvSpPr>
            <a:spLocks noChangeShapeType="1"/>
          </p:cNvSpPr>
          <p:nvPr/>
        </p:nvSpPr>
        <p:spPr bwMode="auto">
          <a:xfrm>
            <a:off x="3867150" y="1784350"/>
            <a:ext cx="190500" cy="107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Line 36"/>
          <p:cNvSpPr>
            <a:spLocks noChangeShapeType="1"/>
          </p:cNvSpPr>
          <p:nvPr/>
        </p:nvSpPr>
        <p:spPr bwMode="auto">
          <a:xfrm>
            <a:off x="4670425" y="2139950"/>
            <a:ext cx="4381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Text Box 37"/>
          <p:cNvSpPr txBox="1">
            <a:spLocks noChangeArrowheads="1"/>
          </p:cNvSpPr>
          <p:nvPr/>
        </p:nvSpPr>
        <p:spPr bwMode="auto">
          <a:xfrm>
            <a:off x="5051425" y="2022475"/>
            <a:ext cx="866775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Bacterium</a:t>
            </a:r>
          </a:p>
        </p:txBody>
      </p:sp>
      <p:sp>
        <p:nvSpPr>
          <p:cNvPr id="27662" name="Text Box 38"/>
          <p:cNvSpPr txBox="1">
            <a:spLocks noChangeArrowheads="1"/>
          </p:cNvSpPr>
          <p:nvPr/>
        </p:nvSpPr>
        <p:spPr bwMode="auto">
          <a:xfrm>
            <a:off x="1344613" y="5049838"/>
            <a:ext cx="1519237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Photomicrograph of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an intact bacterium</a:t>
            </a:r>
          </a:p>
        </p:txBody>
      </p:sp>
      <p:sp>
        <p:nvSpPr>
          <p:cNvPr id="27663" name="Text Box 39"/>
          <p:cNvSpPr txBox="1">
            <a:spLocks noChangeArrowheads="1"/>
          </p:cNvSpPr>
          <p:nvPr/>
        </p:nvSpPr>
        <p:spPr bwMode="auto">
          <a:xfrm>
            <a:off x="2844800" y="6186488"/>
            <a:ext cx="2568575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A bacterium after lysis by activated 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complement proteins</a:t>
            </a:r>
          </a:p>
        </p:txBody>
      </p:sp>
      <p:sp>
        <p:nvSpPr>
          <p:cNvPr id="7184" name="Oval 40"/>
          <p:cNvSpPr>
            <a:spLocks noChangeArrowheads="1"/>
          </p:cNvSpPr>
          <p:nvPr/>
        </p:nvSpPr>
        <p:spPr bwMode="auto">
          <a:xfrm>
            <a:off x="1462088" y="193675"/>
            <a:ext cx="168275" cy="168275"/>
          </a:xfrm>
          <a:prstGeom prst="ellipse">
            <a:avLst/>
          </a:prstGeom>
          <a:solidFill>
            <a:srgbClr val="943D3E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65" name="Text Box 41"/>
          <p:cNvSpPr txBox="1">
            <a:spLocks noChangeArrowheads="1"/>
          </p:cNvSpPr>
          <p:nvPr/>
        </p:nvSpPr>
        <p:spPr bwMode="auto">
          <a:xfrm>
            <a:off x="1412875" y="146050"/>
            <a:ext cx="26193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186" name="Oval 42"/>
          <p:cNvSpPr>
            <a:spLocks noChangeArrowheads="1"/>
          </p:cNvSpPr>
          <p:nvPr/>
        </p:nvSpPr>
        <p:spPr bwMode="auto">
          <a:xfrm>
            <a:off x="3594100" y="193675"/>
            <a:ext cx="168275" cy="168275"/>
          </a:xfrm>
          <a:prstGeom prst="ellipse">
            <a:avLst/>
          </a:prstGeom>
          <a:solidFill>
            <a:srgbClr val="943D3E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67" name="Text Box 43"/>
          <p:cNvSpPr txBox="1">
            <a:spLocks noChangeArrowheads="1"/>
          </p:cNvSpPr>
          <p:nvPr/>
        </p:nvSpPr>
        <p:spPr bwMode="auto">
          <a:xfrm>
            <a:off x="3544888" y="146050"/>
            <a:ext cx="26193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188" name="Oval 44"/>
          <p:cNvSpPr>
            <a:spLocks noChangeArrowheads="1"/>
          </p:cNvSpPr>
          <p:nvPr/>
        </p:nvSpPr>
        <p:spPr bwMode="auto">
          <a:xfrm>
            <a:off x="5802313" y="193675"/>
            <a:ext cx="168275" cy="168275"/>
          </a:xfrm>
          <a:prstGeom prst="ellipse">
            <a:avLst/>
          </a:prstGeom>
          <a:solidFill>
            <a:srgbClr val="943D3E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69" name="Text Box 45"/>
          <p:cNvSpPr txBox="1">
            <a:spLocks noChangeArrowheads="1"/>
          </p:cNvSpPr>
          <p:nvPr/>
        </p:nvSpPr>
        <p:spPr bwMode="auto">
          <a:xfrm>
            <a:off x="5753100" y="146050"/>
            <a:ext cx="26193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3" name="Title 1" descr="Strip"/>
          <p:cNvSpPr txBox="1">
            <a:spLocks/>
          </p:cNvSpPr>
          <p:nvPr/>
        </p:nvSpPr>
        <p:spPr bwMode="auto">
          <a:xfrm>
            <a:off x="6232525" y="4154488"/>
            <a:ext cx="3217863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eaLnBrk="1" hangingPunct="1">
              <a:defRPr/>
            </a:pPr>
            <a:r>
              <a:rPr lang="en-US" kern="0" dirty="0" smtClean="0"/>
              <a:t>Complement Proteins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394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7651" grpId="0"/>
      <p:bldP spid="27652" grpId="0"/>
      <p:bldP spid="27653" grpId="0"/>
      <p:bldP spid="27654" grpId="0"/>
      <p:bldP spid="27655" grpId="0"/>
      <p:bldP spid="27656" grpId="0"/>
      <p:bldP spid="27657" grpId="0" animBg="1"/>
      <p:bldP spid="27658" grpId="0" animBg="1"/>
      <p:bldP spid="27659" grpId="0" animBg="1"/>
      <p:bldP spid="27660" grpId="0" animBg="1"/>
      <p:bldP spid="27661" grpId="0"/>
      <p:bldP spid="27662" grpId="0"/>
      <p:bldP spid="27663" grpId="0"/>
      <p:bldP spid="27665" grpId="0"/>
      <p:bldP spid="27667" grpId="0"/>
      <p:bldP spid="276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Nonspecific Defenses: </a:t>
            </a:r>
            <a:br>
              <a:rPr lang="en-US" altLang="en-US" smtClean="0"/>
            </a:br>
            <a:r>
              <a:rPr lang="en-US" altLang="en-US" smtClean="0"/>
              <a:t>Phagocytes Engulf Foreign Cells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4294967295"/>
          </p:nvPr>
        </p:nvSpPr>
        <p:spPr>
          <a:xfrm>
            <a:off x="396875" y="1350963"/>
            <a:ext cx="8199438" cy="5126037"/>
          </a:xfrm>
        </p:spPr>
        <p:txBody>
          <a:bodyPr/>
          <a:lstStyle/>
          <a:p>
            <a:pPr eaLnBrk="1" hangingPunct="1"/>
            <a:r>
              <a:rPr lang="en-US" altLang="en-US" sz="2800" b="1" smtClean="0"/>
              <a:t>Complement proteins</a:t>
            </a:r>
            <a:endParaRPr lang="en-US" altLang="en-US" sz="2800" smtClean="0"/>
          </a:p>
          <a:p>
            <a:pPr lvl="1" eaLnBrk="1" hangingPunct="1"/>
            <a:r>
              <a:rPr lang="en-US" altLang="en-US" sz="2400" smtClean="0"/>
              <a:t>lyse invading bacteria</a:t>
            </a:r>
          </a:p>
          <a:p>
            <a:pPr eaLnBrk="1" hangingPunct="1"/>
            <a:r>
              <a:rPr lang="en-US" altLang="en-US" sz="2800" b="1" smtClean="0"/>
              <a:t>Interferons</a:t>
            </a:r>
            <a:endParaRPr lang="en-US" altLang="en-US" sz="2800" smtClean="0"/>
          </a:p>
          <a:p>
            <a:pPr lvl="1" eaLnBrk="1" hangingPunct="1"/>
            <a:r>
              <a:rPr lang="en-US" altLang="en-US" sz="2400" smtClean="0"/>
              <a:t>antiviral proteins</a:t>
            </a:r>
          </a:p>
          <a:p>
            <a:pPr eaLnBrk="1" hangingPunct="1"/>
            <a:r>
              <a:rPr lang="en-US" altLang="en-US" sz="2800" b="1" smtClean="0"/>
              <a:t>Fever response</a:t>
            </a:r>
            <a:endParaRPr lang="en-US" altLang="en-US" sz="2800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20"/>
    </mc:Choice>
    <mc:Fallback xmlns="">
      <p:transition spd="slow" advTm="450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Specific Defense Mechanisms: Third Line of Defense </a:t>
            </a:r>
            <a:r>
              <a:rPr lang="en-US" altLang="en-US" sz="3400" smtClean="0"/>
              <a:t>(The Immune Response)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533525"/>
            <a:ext cx="8021638" cy="47259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Characteristics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Recognizes and targets specific pathogens and foreign substances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Has “memory” – “remembers” initial exposure and responds more quickly and aggressively on subsequent exposures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Able to distinguish between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Self cells and foreign invaders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Healthy cells and abnormal (tumor) cells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968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Specific Defense Mechanisms:</a:t>
            </a:r>
            <a:br>
              <a:rPr lang="en-US" altLang="en-US" smtClean="0"/>
            </a:br>
            <a:r>
              <a:rPr lang="en-US" altLang="en-US" smtClean="0"/>
              <a:t>Immune Response Targets Antigens</a:t>
            </a:r>
          </a:p>
        </p:txBody>
      </p:sp>
      <p:sp>
        <p:nvSpPr>
          <p:cNvPr id="29699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252413" y="1519238"/>
            <a:ext cx="8747125" cy="4354512"/>
          </a:xfrm>
        </p:spPr>
        <p:txBody>
          <a:bodyPr/>
          <a:lstStyle/>
          <a:p>
            <a:pPr eaLnBrk="1" hangingPunct="1"/>
            <a:r>
              <a:rPr lang="en-US" altLang="en-US" smtClean="0"/>
              <a:t>Antigen</a:t>
            </a:r>
          </a:p>
          <a:p>
            <a:pPr lvl="1" eaLnBrk="1" hangingPunct="1"/>
            <a:r>
              <a:rPr lang="en-US" altLang="en-US" smtClean="0"/>
              <a:t>any substance that triggers an immune response</a:t>
            </a:r>
            <a:endParaRPr lang="en-US" altLang="en-US" sz="2400" smtClean="0"/>
          </a:p>
          <a:p>
            <a:pPr lvl="1" eaLnBrk="1" hangingPunct="1"/>
            <a:r>
              <a:rPr lang="en-US" altLang="en-US" smtClean="0"/>
              <a:t>MHC (major histocompatibility complex) proteins</a:t>
            </a:r>
            <a:endParaRPr lang="en-US" altLang="en-US" sz="2400" smtClean="0"/>
          </a:p>
          <a:p>
            <a:pPr lvl="2" eaLnBrk="1" hangingPunct="1"/>
            <a:r>
              <a:rPr lang="en-US" altLang="en-US" smtClean="0"/>
              <a:t>Self-antigens that are on human cell surfaces enabling recognition of “self”</a:t>
            </a:r>
          </a:p>
          <a:p>
            <a:pPr lvl="2" eaLnBrk="1" hangingPunct="1"/>
            <a:r>
              <a:rPr lang="en-US" altLang="en-US" smtClean="0"/>
              <a:t>Enable immune system to distinguish “self” from “nonself”</a:t>
            </a:r>
            <a:endParaRPr lang="en-US" altLang="en-US" sz="2000" smtClean="0"/>
          </a:p>
          <a:p>
            <a:pPr lvl="2" eaLnBrk="1" hangingPunct="1"/>
            <a:endParaRPr lang="en-US" altLang="en-US" sz="2000" smtClean="0"/>
          </a:p>
          <a:p>
            <a:pPr lvl="3" eaLnBrk="1" hangingPunct="1">
              <a:buFontTx/>
              <a:buNone/>
            </a:pPr>
            <a:endParaRPr lang="en-US" altLang="en-US" sz="2000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91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-28575" y="0"/>
            <a:ext cx="9144000" cy="12192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z="3400" smtClean="0"/>
              <a:t>Specific Defense Mechanisms: Lymphocytes Are Central to Specific Defenses</a:t>
            </a:r>
            <a:endParaRPr lang="en-US" altLang="en-US" sz="3500" smtClean="0"/>
          </a:p>
        </p:txBody>
      </p:sp>
      <p:sp>
        <p:nvSpPr>
          <p:cNvPr id="30723" name="Content Placeholder 2"/>
          <p:cNvSpPr>
            <a:spLocks noGrp="1"/>
          </p:cNvSpPr>
          <p:nvPr>
            <p:ph idx="4294967295"/>
          </p:nvPr>
        </p:nvSpPr>
        <p:spPr>
          <a:xfrm>
            <a:off x="293688" y="1457325"/>
            <a:ext cx="8555037" cy="5029200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mtClean="0"/>
              <a:t>B lymphocytes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Antibody-mediated immunity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b="1" smtClean="0"/>
              <a:t>Antibodies</a:t>
            </a:r>
            <a:r>
              <a:rPr lang="en-US" altLang="en-US" smtClean="0"/>
              <a:t>: proteins made by B lymphocytes that bind with and neutralize specific antigens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Active against viruses, bacteria, and soluble foreign molecules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B cells activated when they recognize an antigen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277"/>
    </mc:Choice>
    <mc:Fallback xmlns="">
      <p:transition spd="slow" advTm="1162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-28575" y="0"/>
            <a:ext cx="9144000" cy="12192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z="3400" smtClean="0"/>
              <a:t>Specific Defense Mechanisms: Lymphocytes Are Central to Specific Defenses</a:t>
            </a:r>
            <a:endParaRPr lang="en-US" altLang="en-US" sz="3500" smtClean="0"/>
          </a:p>
        </p:txBody>
      </p:sp>
      <p:sp>
        <p:nvSpPr>
          <p:cNvPr id="30723" name="Content Placeholder 2"/>
          <p:cNvSpPr>
            <a:spLocks noGrp="1"/>
          </p:cNvSpPr>
          <p:nvPr>
            <p:ph idx="4294967295"/>
          </p:nvPr>
        </p:nvSpPr>
        <p:spPr>
          <a:xfrm>
            <a:off x="293688" y="1433513"/>
            <a:ext cx="8555037" cy="5029200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mtClean="0"/>
              <a:t>T lymphocytes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Cell-mediated immunity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Directly attack foreign cells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Coordinate the immune response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Active against parasites, viruses, fungi, intracellular bacteria, cancer cells, cells with “nonself” MHC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447"/>
    </mc:Choice>
    <mc:Fallback xmlns="">
      <p:transition spd="slow" advTm="1044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0" descr="09_09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7"/>
          <a:stretch>
            <a:fillRect/>
          </a:stretch>
        </p:blipFill>
        <p:spPr bwMode="auto">
          <a:xfrm>
            <a:off x="2863850" y="136525"/>
            <a:ext cx="3414713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21"/>
          <p:cNvSpPr txBox="1">
            <a:spLocks noChangeArrowheads="1"/>
          </p:cNvSpPr>
          <p:nvPr/>
        </p:nvSpPr>
        <p:spPr bwMode="auto">
          <a:xfrm>
            <a:off x="3794125" y="115888"/>
            <a:ext cx="2546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900" b="1"/>
              <a:t>Mature inactive B cells specific for different</a:t>
            </a:r>
          </a:p>
          <a:p>
            <a:pPr>
              <a:lnSpc>
                <a:spcPct val="90000"/>
              </a:lnSpc>
            </a:pPr>
            <a:r>
              <a:rPr lang="en-US" altLang="en-US" sz="900" b="1"/>
              <a:t>antigens, found in lymphatic tissue</a:t>
            </a:r>
          </a:p>
        </p:txBody>
      </p:sp>
      <p:sp>
        <p:nvSpPr>
          <p:cNvPr id="13316" name="Text Box 22"/>
          <p:cNvSpPr txBox="1">
            <a:spLocks noChangeArrowheads="1"/>
          </p:cNvSpPr>
          <p:nvPr/>
        </p:nvSpPr>
        <p:spPr bwMode="auto">
          <a:xfrm>
            <a:off x="2955925" y="122238"/>
            <a:ext cx="8509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900" b="1"/>
              <a:t>Bacterium</a:t>
            </a:r>
          </a:p>
          <a:p>
            <a:pPr>
              <a:lnSpc>
                <a:spcPct val="90000"/>
              </a:lnSpc>
            </a:pPr>
            <a:r>
              <a:rPr lang="en-US" altLang="en-US" sz="900" b="1"/>
              <a:t>with surface</a:t>
            </a:r>
          </a:p>
          <a:p>
            <a:pPr>
              <a:lnSpc>
                <a:spcPct val="90000"/>
              </a:lnSpc>
            </a:pPr>
            <a:r>
              <a:rPr lang="en-US" altLang="en-US" sz="900" b="1"/>
              <a:t>antigens</a:t>
            </a:r>
          </a:p>
        </p:txBody>
      </p:sp>
      <p:sp>
        <p:nvSpPr>
          <p:cNvPr id="13317" name="Text Box 23"/>
          <p:cNvSpPr txBox="1">
            <a:spLocks noChangeArrowheads="1"/>
          </p:cNvSpPr>
          <p:nvPr/>
        </p:nvSpPr>
        <p:spPr bwMode="auto">
          <a:xfrm>
            <a:off x="4143375" y="1774825"/>
            <a:ext cx="120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900" b="1"/>
              <a:t>Binding, activation</a:t>
            </a:r>
          </a:p>
        </p:txBody>
      </p:sp>
      <p:sp>
        <p:nvSpPr>
          <p:cNvPr id="13318" name="Text Box 24"/>
          <p:cNvSpPr txBox="1">
            <a:spLocks noChangeArrowheads="1"/>
          </p:cNvSpPr>
          <p:nvPr/>
        </p:nvSpPr>
        <p:spPr bwMode="auto">
          <a:xfrm>
            <a:off x="4279900" y="2371725"/>
            <a:ext cx="106045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900" b="1"/>
              <a:t>Clone formation</a:t>
            </a:r>
          </a:p>
        </p:txBody>
      </p:sp>
      <p:sp>
        <p:nvSpPr>
          <p:cNvPr id="13319" name="Text Box 25"/>
          <p:cNvSpPr txBox="1">
            <a:spLocks noChangeArrowheads="1"/>
          </p:cNvSpPr>
          <p:nvPr/>
        </p:nvSpPr>
        <p:spPr bwMode="auto">
          <a:xfrm>
            <a:off x="4162425" y="3535363"/>
            <a:ext cx="86995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900" b="1"/>
              <a:t>Plasma cells</a:t>
            </a:r>
          </a:p>
        </p:txBody>
      </p:sp>
      <p:sp>
        <p:nvSpPr>
          <p:cNvPr id="13320" name="Text Box 26"/>
          <p:cNvSpPr txBox="1">
            <a:spLocks noChangeArrowheads="1"/>
          </p:cNvSpPr>
          <p:nvPr/>
        </p:nvSpPr>
        <p:spPr bwMode="auto">
          <a:xfrm>
            <a:off x="5562600" y="5489575"/>
            <a:ext cx="7747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900" b="1"/>
              <a:t>Antibodies</a:t>
            </a:r>
          </a:p>
        </p:txBody>
      </p:sp>
      <p:sp>
        <p:nvSpPr>
          <p:cNvPr id="13321" name="Text Box 27"/>
          <p:cNvSpPr txBox="1">
            <a:spLocks noChangeArrowheads="1"/>
          </p:cNvSpPr>
          <p:nvPr/>
        </p:nvSpPr>
        <p:spPr bwMode="auto">
          <a:xfrm>
            <a:off x="4756150" y="5854700"/>
            <a:ext cx="1187450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900" b="1"/>
              <a:t>Plasma cells</a:t>
            </a:r>
          </a:p>
          <a:p>
            <a:pPr>
              <a:lnSpc>
                <a:spcPct val="90000"/>
              </a:lnSpc>
            </a:pPr>
            <a:r>
              <a:rPr lang="en-US" altLang="en-US" sz="900" b="1"/>
              <a:t>secrete antibodies</a:t>
            </a:r>
          </a:p>
          <a:p>
            <a:pPr>
              <a:lnSpc>
                <a:spcPct val="90000"/>
              </a:lnSpc>
            </a:pPr>
            <a:r>
              <a:rPr lang="en-US" altLang="en-US" sz="900" b="1"/>
              <a:t>into circulation.</a:t>
            </a:r>
          </a:p>
        </p:txBody>
      </p:sp>
      <p:sp>
        <p:nvSpPr>
          <p:cNvPr id="13322" name="Text Box 28"/>
          <p:cNvSpPr txBox="1">
            <a:spLocks noChangeArrowheads="1"/>
          </p:cNvSpPr>
          <p:nvPr/>
        </p:nvSpPr>
        <p:spPr bwMode="auto">
          <a:xfrm>
            <a:off x="2984500" y="5864225"/>
            <a:ext cx="12890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900" b="1"/>
              <a:t>Memory cells store</a:t>
            </a:r>
          </a:p>
          <a:p>
            <a:pPr>
              <a:lnSpc>
                <a:spcPct val="90000"/>
              </a:lnSpc>
            </a:pPr>
            <a:r>
              <a:rPr lang="en-US" altLang="en-US" sz="900" b="1"/>
              <a:t>information until the</a:t>
            </a:r>
          </a:p>
          <a:p>
            <a:pPr>
              <a:lnSpc>
                <a:spcPct val="90000"/>
              </a:lnSpc>
            </a:pPr>
            <a:r>
              <a:rPr lang="en-US" altLang="en-US" sz="900" b="1"/>
              <a:t>next exposure to</a:t>
            </a:r>
          </a:p>
          <a:p>
            <a:pPr>
              <a:lnSpc>
                <a:spcPct val="90000"/>
              </a:lnSpc>
            </a:pPr>
            <a:r>
              <a:rPr lang="en-US" altLang="en-US" sz="900" b="1"/>
              <a:t>the same antigen.</a:t>
            </a:r>
          </a:p>
        </p:txBody>
      </p:sp>
      <p:sp>
        <p:nvSpPr>
          <p:cNvPr id="13323" name="Text Box 29"/>
          <p:cNvSpPr txBox="1">
            <a:spLocks noChangeArrowheads="1"/>
          </p:cNvSpPr>
          <p:nvPr/>
        </p:nvSpPr>
        <p:spPr bwMode="auto">
          <a:xfrm>
            <a:off x="3203575" y="3535363"/>
            <a:ext cx="90805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900" b="1"/>
              <a:t>Memory cells</a:t>
            </a:r>
          </a:p>
        </p:txBody>
      </p:sp>
      <p:sp>
        <p:nvSpPr>
          <p:cNvPr id="13324" name="AutoShape 30"/>
          <p:cNvSpPr>
            <a:spLocks/>
          </p:cNvSpPr>
          <p:nvPr/>
        </p:nvSpPr>
        <p:spPr bwMode="auto">
          <a:xfrm rot="5400000">
            <a:off x="4955381" y="-491331"/>
            <a:ext cx="74613" cy="2130425"/>
          </a:xfrm>
          <a:prstGeom prst="leftBracket">
            <a:avLst>
              <a:gd name="adj" fmla="val 125448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25" name="Line 31"/>
          <p:cNvSpPr>
            <a:spLocks noChangeShapeType="1"/>
          </p:cNvSpPr>
          <p:nvPr/>
        </p:nvSpPr>
        <p:spPr bwMode="auto">
          <a:xfrm>
            <a:off x="3927475" y="600075"/>
            <a:ext cx="0" cy="349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32"/>
          <p:cNvSpPr>
            <a:spLocks noChangeShapeType="1"/>
          </p:cNvSpPr>
          <p:nvPr/>
        </p:nvSpPr>
        <p:spPr bwMode="auto">
          <a:xfrm>
            <a:off x="6057900" y="600075"/>
            <a:ext cx="0" cy="349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33"/>
          <p:cNvSpPr>
            <a:spLocks noChangeShapeType="1"/>
          </p:cNvSpPr>
          <p:nvPr/>
        </p:nvSpPr>
        <p:spPr bwMode="auto">
          <a:xfrm flipV="1">
            <a:off x="4987925" y="434975"/>
            <a:ext cx="0" cy="10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2149475" y="6154738"/>
            <a:ext cx="806450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365125" y="5789613"/>
            <a:ext cx="178435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2885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68605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14325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0045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ts val="600"/>
              </a:spcBef>
              <a:buFontTx/>
              <a:buNone/>
              <a:defRPr/>
            </a:pPr>
            <a:r>
              <a:rPr lang="en-US" kern="0" dirty="0" smtClean="0"/>
              <a:t>Key idea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5965825" y="6154738"/>
            <a:ext cx="64293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6608763" y="5848350"/>
            <a:ext cx="17843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2885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68605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14325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0045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ts val="600"/>
              </a:spcBef>
              <a:buFontTx/>
              <a:buNone/>
              <a:defRPr/>
            </a:pPr>
            <a:r>
              <a:rPr lang="en-US" kern="0" dirty="0" smtClean="0"/>
              <a:t>Key idea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300"/>
    </mc:Choice>
    <mc:Fallback xmlns="">
      <p:transition spd="slow" advTm="413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5.2|6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6|95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6|20.4|10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6|7.6|5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6|21.7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10243</TotalTime>
  <Words>493</Words>
  <Application>Microsoft Office PowerPoint</Application>
  <PresentationFormat>On-screen Show (4:3)</PresentationFormat>
  <Paragraphs>116</Paragraphs>
  <Slides>12</Slides>
  <Notes>12</Notes>
  <HiddenSlides>0</HiddenSlides>
  <MMClips>12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Johnson_6e_PPT_template-orig</vt:lpstr>
      <vt:lpstr>Johnson_6e_PPT_template_2line</vt:lpstr>
      <vt:lpstr>Johnson_6e_PPT_template_1line</vt:lpstr>
      <vt:lpstr>Nonspecific Defenses:  Phagocytes Engulf Foreign Cells</vt:lpstr>
      <vt:lpstr>Nonspecific Defenses:  Phagocytes Engulf Foreign Cells</vt:lpstr>
      <vt:lpstr>PowerPoint Presentation</vt:lpstr>
      <vt:lpstr>Nonspecific Defenses:  Phagocytes Engulf Foreign Cells</vt:lpstr>
      <vt:lpstr>Specific Defense Mechanisms: Third Line of Defense (The Immune Response)</vt:lpstr>
      <vt:lpstr>Specific Defense Mechanisms: Immune Response Targets Antigens</vt:lpstr>
      <vt:lpstr>Specific Defense Mechanisms: Lymphocytes Are Central to Specific Defenses</vt:lpstr>
      <vt:lpstr>Specific Defense Mechanisms: Lymphocytes Are Central to Specific Defenses</vt:lpstr>
      <vt:lpstr>PowerPoint Presentation</vt:lpstr>
      <vt:lpstr>PowerPoint Presentation</vt:lpstr>
      <vt:lpstr>T Cells: Cell-Mediated Immunity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617</cp:revision>
  <cp:lastPrinted>2002-04-29T18:54:29Z</cp:lastPrinted>
  <dcterms:created xsi:type="dcterms:W3CDTF">2000-12-11T01:39:32Z</dcterms:created>
  <dcterms:modified xsi:type="dcterms:W3CDTF">2016-08-30T16:58:01Z</dcterms:modified>
</cp:coreProperties>
</file>