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62" r:id="rId2"/>
    <p:sldMasterId id="2147483663" r:id="rId3"/>
    <p:sldMasterId id="2147483664" r:id="rId4"/>
  </p:sldMasterIdLst>
  <p:notesMasterIdLst>
    <p:notesMasterId r:id="rId12"/>
  </p:notesMasterIdLst>
  <p:handoutMasterIdLst>
    <p:handoutMasterId r:id="rId13"/>
  </p:handoutMasterIdLst>
  <p:sldIdLst>
    <p:sldId id="375" r:id="rId5"/>
    <p:sldId id="425" r:id="rId6"/>
    <p:sldId id="378" r:id="rId7"/>
    <p:sldId id="433" r:id="rId8"/>
    <p:sldId id="434" r:id="rId9"/>
    <p:sldId id="484" r:id="rId10"/>
    <p:sldId id="436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08">
          <p15:clr>
            <a:srgbClr val="A4A3A4"/>
          </p15:clr>
        </p15:guide>
        <p15:guide id="3" orient="horz" pos="955">
          <p15:clr>
            <a:srgbClr val="A4A3A4"/>
          </p15:clr>
        </p15:guide>
        <p15:guide id="4" pos="2880">
          <p15:clr>
            <a:srgbClr val="A4A3A4"/>
          </p15:clr>
        </p15:guide>
        <p15:guide id="5" pos="313">
          <p15:clr>
            <a:srgbClr val="A4A3A4"/>
          </p15:clr>
        </p15:guide>
        <p15:guide id="6" pos="686">
          <p15:clr>
            <a:srgbClr val="A4A3A4"/>
          </p15:clr>
        </p15:guide>
        <p15:guide id="7" pos="2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7673" autoAdjust="0"/>
  </p:normalViewPr>
  <p:slideViewPr>
    <p:cSldViewPr snapToGrid="0">
      <p:cViewPr varScale="1">
        <p:scale>
          <a:sx n="130" d="100"/>
          <a:sy n="130" d="100"/>
        </p:scale>
        <p:origin x="1104" y="132"/>
      </p:cViewPr>
      <p:guideLst>
        <p:guide orient="horz" pos="4128"/>
        <p:guide orient="horz" pos="308"/>
        <p:guide orient="horz" pos="955"/>
        <p:guide pos="2880"/>
        <p:guide pos="313"/>
        <p:guide pos="686"/>
        <p:guide pos="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48AB0487-B875-4017-B1D9-D805415E3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74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320E5D46-C3A3-41C8-A7A2-8AF7E3CCD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81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2C80E86F-322E-468D-810D-167F44460BD0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B135059D-0A52-403D-A878-996EF5726A2D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3749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28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5813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8708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168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407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454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186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8723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79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322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7176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690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7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4511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80712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6394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34587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8500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693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504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93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42014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5352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8270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69774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277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72335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2482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259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1036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664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265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22423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3655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79592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68575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83780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7203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364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84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29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810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583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Lymphatic System Defends the Body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119188"/>
            <a:ext cx="8297863" cy="3716337"/>
          </a:xfrm>
        </p:spPr>
        <p:txBody>
          <a:bodyPr/>
          <a:lstStyle/>
          <a:p>
            <a:pPr eaLnBrk="1" hangingPunct="1"/>
            <a:r>
              <a:rPr lang="en-US" altLang="en-US"/>
              <a:t>Functions</a:t>
            </a:r>
          </a:p>
          <a:p>
            <a:pPr lvl="1" eaLnBrk="1" hangingPunct="1"/>
            <a:r>
              <a:rPr lang="en-US" altLang="en-US"/>
              <a:t>Maintenance of blood volume in cardiovascular system</a:t>
            </a:r>
          </a:p>
          <a:p>
            <a:pPr lvl="1" eaLnBrk="1" hangingPunct="1"/>
            <a:r>
              <a:rPr lang="en-US" altLang="en-US"/>
              <a:t>Transport of fats and fat-soluble material from digestive system</a:t>
            </a:r>
          </a:p>
          <a:p>
            <a:pPr lvl="1" eaLnBrk="1" hangingPunct="1"/>
            <a:r>
              <a:rPr lang="en-US" altLang="en-US"/>
              <a:t>Filtration of foreign material to defend against infection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88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4" descr="09_03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5"/>
          <a:stretch>
            <a:fillRect/>
          </a:stretch>
        </p:blipFill>
        <p:spPr bwMode="auto">
          <a:xfrm>
            <a:off x="1163638" y="136525"/>
            <a:ext cx="6815137" cy="645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65"/>
          <p:cNvSpPr>
            <a:spLocks noChangeArrowheads="1"/>
          </p:cNvSpPr>
          <p:nvPr/>
        </p:nvSpPr>
        <p:spPr bwMode="auto">
          <a:xfrm>
            <a:off x="1358900" y="692150"/>
            <a:ext cx="1044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Thymus gland</a:t>
            </a:r>
          </a:p>
        </p:txBody>
      </p:sp>
      <p:sp>
        <p:nvSpPr>
          <p:cNvPr id="7172" name="Rectangle 66"/>
          <p:cNvSpPr>
            <a:spLocks noChangeArrowheads="1"/>
          </p:cNvSpPr>
          <p:nvPr/>
        </p:nvSpPr>
        <p:spPr bwMode="auto">
          <a:xfrm>
            <a:off x="1365250" y="1206500"/>
            <a:ext cx="509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Heart</a:t>
            </a:r>
          </a:p>
        </p:txBody>
      </p:sp>
      <p:sp>
        <p:nvSpPr>
          <p:cNvPr id="7173" name="Rectangle 67"/>
          <p:cNvSpPr>
            <a:spLocks noChangeArrowheads="1"/>
          </p:cNvSpPr>
          <p:nvPr/>
        </p:nvSpPr>
        <p:spPr bwMode="auto">
          <a:xfrm>
            <a:off x="1365250" y="1838325"/>
            <a:ext cx="1277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Lymphocytes</a:t>
            </a:r>
          </a:p>
          <a:p>
            <a:r>
              <a:rPr lang="en-US" altLang="en-US" sz="1000" b="1"/>
              <a:t>mature in thymus.</a:t>
            </a:r>
          </a:p>
        </p:txBody>
      </p:sp>
      <p:sp>
        <p:nvSpPr>
          <p:cNvPr id="7174" name="Rectangle 68"/>
          <p:cNvSpPr>
            <a:spLocks noChangeArrowheads="1"/>
          </p:cNvSpPr>
          <p:nvPr/>
        </p:nvSpPr>
        <p:spPr bwMode="auto">
          <a:xfrm>
            <a:off x="1371600" y="3003550"/>
            <a:ext cx="889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 flow</a:t>
            </a:r>
          </a:p>
        </p:txBody>
      </p:sp>
      <p:sp>
        <p:nvSpPr>
          <p:cNvPr id="7175" name="Rectangle 69"/>
          <p:cNvSpPr>
            <a:spLocks noChangeArrowheads="1"/>
          </p:cNvSpPr>
          <p:nvPr/>
        </p:nvSpPr>
        <p:spPr bwMode="auto">
          <a:xfrm>
            <a:off x="1371600" y="3321050"/>
            <a:ext cx="939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 node</a:t>
            </a:r>
          </a:p>
        </p:txBody>
      </p:sp>
      <p:sp>
        <p:nvSpPr>
          <p:cNvPr id="7176" name="Rectangle 70"/>
          <p:cNvSpPr>
            <a:spLocks noChangeArrowheads="1"/>
          </p:cNvSpPr>
          <p:nvPr/>
        </p:nvSpPr>
        <p:spPr bwMode="auto">
          <a:xfrm>
            <a:off x="1371600" y="3657600"/>
            <a:ext cx="642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</a:t>
            </a:r>
          </a:p>
          <a:p>
            <a:r>
              <a:rPr lang="en-US" altLang="en-US" sz="1000" b="1"/>
              <a:t>vessels</a:t>
            </a:r>
          </a:p>
        </p:txBody>
      </p:sp>
      <p:sp>
        <p:nvSpPr>
          <p:cNvPr id="7177" name="Rectangle 71"/>
          <p:cNvSpPr>
            <a:spLocks noChangeArrowheads="1"/>
          </p:cNvSpPr>
          <p:nvPr/>
        </p:nvSpPr>
        <p:spPr bwMode="auto">
          <a:xfrm>
            <a:off x="1225550" y="4327525"/>
            <a:ext cx="19843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Macrophages cleanse lymph;</a:t>
            </a:r>
          </a:p>
          <a:p>
            <a:r>
              <a:rPr lang="en-US" altLang="en-US" sz="1000" b="1"/>
              <a:t>lymphocytes activate defense</a:t>
            </a:r>
          </a:p>
          <a:p>
            <a:r>
              <a:rPr lang="en-US" altLang="en-US" sz="1000" b="1"/>
              <a:t>mechanisms.</a:t>
            </a:r>
          </a:p>
        </p:txBody>
      </p:sp>
      <p:sp>
        <p:nvSpPr>
          <p:cNvPr id="7178" name="Rectangle 72"/>
          <p:cNvSpPr>
            <a:spLocks noChangeArrowheads="1"/>
          </p:cNvSpPr>
          <p:nvPr/>
        </p:nvSpPr>
        <p:spPr bwMode="auto">
          <a:xfrm>
            <a:off x="6324600" y="692150"/>
            <a:ext cx="1136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Nasal passages</a:t>
            </a:r>
          </a:p>
        </p:txBody>
      </p:sp>
      <p:sp>
        <p:nvSpPr>
          <p:cNvPr id="7179" name="Rectangle 73"/>
          <p:cNvSpPr>
            <a:spLocks noChangeArrowheads="1"/>
          </p:cNvSpPr>
          <p:nvPr/>
        </p:nvSpPr>
        <p:spPr bwMode="auto">
          <a:xfrm>
            <a:off x="6330950" y="825500"/>
            <a:ext cx="762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Adenoids</a:t>
            </a:r>
          </a:p>
        </p:txBody>
      </p:sp>
      <p:sp>
        <p:nvSpPr>
          <p:cNvPr id="7180" name="Rectangle 74"/>
          <p:cNvSpPr>
            <a:spLocks noChangeArrowheads="1"/>
          </p:cNvSpPr>
          <p:nvPr/>
        </p:nvSpPr>
        <p:spPr bwMode="auto">
          <a:xfrm>
            <a:off x="6318250" y="996950"/>
            <a:ext cx="642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Tongue</a:t>
            </a:r>
          </a:p>
        </p:txBody>
      </p:sp>
      <p:sp>
        <p:nvSpPr>
          <p:cNvPr id="7181" name="Rectangle 75"/>
          <p:cNvSpPr>
            <a:spLocks noChangeArrowheads="1"/>
          </p:cNvSpPr>
          <p:nvPr/>
        </p:nvSpPr>
        <p:spPr bwMode="auto">
          <a:xfrm>
            <a:off x="6318250" y="1193800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Tonsils</a:t>
            </a:r>
          </a:p>
        </p:txBody>
      </p:sp>
      <p:sp>
        <p:nvSpPr>
          <p:cNvPr id="7182" name="Rectangle 76"/>
          <p:cNvSpPr>
            <a:spLocks noChangeArrowheads="1"/>
          </p:cNvSpPr>
          <p:nvPr/>
        </p:nvSpPr>
        <p:spPr bwMode="auto">
          <a:xfrm>
            <a:off x="6318250" y="1524000"/>
            <a:ext cx="671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Trachea</a:t>
            </a:r>
          </a:p>
        </p:txBody>
      </p:sp>
      <p:sp>
        <p:nvSpPr>
          <p:cNvPr id="7183" name="Rectangle 77"/>
          <p:cNvSpPr>
            <a:spLocks noChangeArrowheads="1"/>
          </p:cNvSpPr>
          <p:nvPr/>
        </p:nvSpPr>
        <p:spPr bwMode="auto">
          <a:xfrm>
            <a:off x="5746750" y="1835150"/>
            <a:ext cx="1093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Tonsils protect</a:t>
            </a:r>
          </a:p>
          <a:p>
            <a:r>
              <a:rPr lang="en-US" altLang="en-US" sz="1000" b="1"/>
              <a:t>the throat.</a:t>
            </a:r>
          </a:p>
        </p:txBody>
      </p:sp>
      <p:sp>
        <p:nvSpPr>
          <p:cNvPr id="7184" name="Rectangle 78"/>
          <p:cNvSpPr>
            <a:spLocks noChangeArrowheads="1"/>
          </p:cNvSpPr>
          <p:nvPr/>
        </p:nvSpPr>
        <p:spPr bwMode="auto">
          <a:xfrm>
            <a:off x="4749800" y="3333750"/>
            <a:ext cx="544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Blood</a:t>
            </a:r>
          </a:p>
          <a:p>
            <a:r>
              <a:rPr lang="en-US" altLang="en-US" sz="1000" b="1"/>
              <a:t>flow</a:t>
            </a:r>
          </a:p>
        </p:txBody>
      </p:sp>
      <p:sp>
        <p:nvSpPr>
          <p:cNvPr id="7185" name="Rectangle 79"/>
          <p:cNvSpPr>
            <a:spLocks noChangeArrowheads="1"/>
          </p:cNvSpPr>
          <p:nvPr/>
        </p:nvSpPr>
        <p:spPr bwMode="auto">
          <a:xfrm>
            <a:off x="6578600" y="3168650"/>
            <a:ext cx="727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Red pulp</a:t>
            </a:r>
          </a:p>
        </p:txBody>
      </p:sp>
      <p:sp>
        <p:nvSpPr>
          <p:cNvPr id="7186" name="Rectangle 80"/>
          <p:cNvSpPr>
            <a:spLocks noChangeArrowheads="1"/>
          </p:cNvSpPr>
          <p:nvPr/>
        </p:nvSpPr>
        <p:spPr bwMode="auto">
          <a:xfrm>
            <a:off x="6578600" y="3371850"/>
            <a:ext cx="833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White pulp</a:t>
            </a:r>
          </a:p>
        </p:txBody>
      </p:sp>
      <p:sp>
        <p:nvSpPr>
          <p:cNvPr id="7187" name="Rectangle 81"/>
          <p:cNvSpPr>
            <a:spLocks noChangeArrowheads="1"/>
          </p:cNvSpPr>
          <p:nvPr/>
        </p:nvSpPr>
        <p:spPr bwMode="auto">
          <a:xfrm>
            <a:off x="6578600" y="3759200"/>
            <a:ext cx="600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Spleen</a:t>
            </a:r>
          </a:p>
        </p:txBody>
      </p:sp>
      <p:sp>
        <p:nvSpPr>
          <p:cNvPr id="7188" name="Rectangle 82"/>
          <p:cNvSpPr>
            <a:spLocks noChangeArrowheads="1"/>
          </p:cNvSpPr>
          <p:nvPr/>
        </p:nvSpPr>
        <p:spPr bwMode="auto">
          <a:xfrm>
            <a:off x="5473700" y="4311650"/>
            <a:ext cx="2484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Spleen removes damaged blood</a:t>
            </a:r>
          </a:p>
          <a:p>
            <a:r>
              <a:rPr lang="en-US" altLang="en-US" sz="1000" b="1"/>
              <a:t>cells and microorganisms from blood.</a:t>
            </a:r>
          </a:p>
        </p:txBody>
      </p:sp>
      <p:sp>
        <p:nvSpPr>
          <p:cNvPr id="7189" name="Line 83"/>
          <p:cNvSpPr>
            <a:spLocks noChangeShapeType="1"/>
          </p:cNvSpPr>
          <p:nvPr/>
        </p:nvSpPr>
        <p:spPr bwMode="auto">
          <a:xfrm>
            <a:off x="1809750" y="1333500"/>
            <a:ext cx="10350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0" name="Line 84"/>
          <p:cNvSpPr>
            <a:spLocks noChangeShapeType="1"/>
          </p:cNvSpPr>
          <p:nvPr/>
        </p:nvSpPr>
        <p:spPr bwMode="auto">
          <a:xfrm>
            <a:off x="1806575" y="1333500"/>
            <a:ext cx="1035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1" name="Line 85"/>
          <p:cNvSpPr>
            <a:spLocks noChangeShapeType="1"/>
          </p:cNvSpPr>
          <p:nvPr/>
        </p:nvSpPr>
        <p:spPr bwMode="auto">
          <a:xfrm>
            <a:off x="2324100" y="806450"/>
            <a:ext cx="3429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2" name="Line 86"/>
          <p:cNvSpPr>
            <a:spLocks noChangeShapeType="1"/>
          </p:cNvSpPr>
          <p:nvPr/>
        </p:nvSpPr>
        <p:spPr bwMode="auto">
          <a:xfrm>
            <a:off x="2320925" y="806450"/>
            <a:ext cx="342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3" name="Line 87"/>
          <p:cNvSpPr>
            <a:spLocks noChangeShapeType="1"/>
          </p:cNvSpPr>
          <p:nvPr/>
        </p:nvSpPr>
        <p:spPr bwMode="auto">
          <a:xfrm>
            <a:off x="2241550" y="3460750"/>
            <a:ext cx="2794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4" name="Line 88"/>
          <p:cNvSpPr>
            <a:spLocks noChangeShapeType="1"/>
          </p:cNvSpPr>
          <p:nvPr/>
        </p:nvSpPr>
        <p:spPr bwMode="auto">
          <a:xfrm>
            <a:off x="2235200" y="3460750"/>
            <a:ext cx="279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5" name="Line 89"/>
          <p:cNvSpPr>
            <a:spLocks noChangeShapeType="1"/>
          </p:cNvSpPr>
          <p:nvPr/>
        </p:nvSpPr>
        <p:spPr bwMode="auto">
          <a:xfrm>
            <a:off x="1930400" y="3803650"/>
            <a:ext cx="2540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6" name="Line 90"/>
          <p:cNvSpPr>
            <a:spLocks noChangeShapeType="1"/>
          </p:cNvSpPr>
          <p:nvPr/>
        </p:nvSpPr>
        <p:spPr bwMode="auto">
          <a:xfrm>
            <a:off x="1924050" y="3790950"/>
            <a:ext cx="514350" cy="3492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7" name="Freeform 91"/>
          <p:cNvSpPr>
            <a:spLocks/>
          </p:cNvSpPr>
          <p:nvPr/>
        </p:nvSpPr>
        <p:spPr bwMode="auto">
          <a:xfrm>
            <a:off x="1920875" y="3803650"/>
            <a:ext cx="511175" cy="333375"/>
          </a:xfrm>
          <a:custGeom>
            <a:avLst/>
            <a:gdLst>
              <a:gd name="T0" fmla="*/ 0 w 322"/>
              <a:gd name="T1" fmla="*/ 0 h 210"/>
              <a:gd name="T2" fmla="*/ 2147483647 w 322"/>
              <a:gd name="T3" fmla="*/ 2147483647 h 2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22" h="210">
                <a:moveTo>
                  <a:pt x="0" y="0"/>
                </a:moveTo>
                <a:lnTo>
                  <a:pt x="322" y="21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8" name="Line 92"/>
          <p:cNvSpPr>
            <a:spLocks noChangeShapeType="1"/>
          </p:cNvSpPr>
          <p:nvPr/>
        </p:nvSpPr>
        <p:spPr bwMode="auto">
          <a:xfrm>
            <a:off x="1924050" y="3803650"/>
            <a:ext cx="25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9" name="Line 93"/>
          <p:cNvSpPr>
            <a:spLocks noChangeShapeType="1"/>
          </p:cNvSpPr>
          <p:nvPr/>
        </p:nvSpPr>
        <p:spPr bwMode="auto">
          <a:xfrm>
            <a:off x="5753100" y="819150"/>
            <a:ext cx="6477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0" name="Line 94"/>
          <p:cNvSpPr>
            <a:spLocks noChangeShapeType="1"/>
          </p:cNvSpPr>
          <p:nvPr/>
        </p:nvSpPr>
        <p:spPr bwMode="auto">
          <a:xfrm>
            <a:off x="5756275" y="819150"/>
            <a:ext cx="647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1" name="Line 95"/>
          <p:cNvSpPr>
            <a:spLocks noChangeShapeType="1"/>
          </p:cNvSpPr>
          <p:nvPr/>
        </p:nvSpPr>
        <p:spPr bwMode="auto">
          <a:xfrm flipV="1">
            <a:off x="6000750" y="952500"/>
            <a:ext cx="400050" cy="63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2" name="Line 96"/>
          <p:cNvSpPr>
            <a:spLocks noChangeShapeType="1"/>
          </p:cNvSpPr>
          <p:nvPr/>
        </p:nvSpPr>
        <p:spPr bwMode="auto">
          <a:xfrm flipV="1">
            <a:off x="6007100" y="952500"/>
            <a:ext cx="400050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3" name="Line 97"/>
          <p:cNvSpPr>
            <a:spLocks noChangeShapeType="1"/>
          </p:cNvSpPr>
          <p:nvPr/>
        </p:nvSpPr>
        <p:spPr bwMode="auto">
          <a:xfrm flipV="1">
            <a:off x="5762625" y="1123950"/>
            <a:ext cx="622300" cy="63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4" name="Line 98"/>
          <p:cNvSpPr>
            <a:spLocks noChangeShapeType="1"/>
          </p:cNvSpPr>
          <p:nvPr/>
        </p:nvSpPr>
        <p:spPr bwMode="auto">
          <a:xfrm flipV="1">
            <a:off x="5768975" y="1123950"/>
            <a:ext cx="622300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5" name="Line 99"/>
          <p:cNvSpPr>
            <a:spLocks noChangeShapeType="1"/>
          </p:cNvSpPr>
          <p:nvPr/>
        </p:nvSpPr>
        <p:spPr bwMode="auto">
          <a:xfrm>
            <a:off x="5924550" y="1200150"/>
            <a:ext cx="476250" cy="1270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6" name="Line 100"/>
          <p:cNvSpPr>
            <a:spLocks noChangeShapeType="1"/>
          </p:cNvSpPr>
          <p:nvPr/>
        </p:nvSpPr>
        <p:spPr bwMode="auto">
          <a:xfrm>
            <a:off x="5886450" y="1333500"/>
            <a:ext cx="4953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7" name="Line 101"/>
          <p:cNvSpPr>
            <a:spLocks noChangeShapeType="1"/>
          </p:cNvSpPr>
          <p:nvPr/>
        </p:nvSpPr>
        <p:spPr bwMode="auto">
          <a:xfrm>
            <a:off x="5930900" y="1200150"/>
            <a:ext cx="476250" cy="127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8" name="Line 102"/>
          <p:cNvSpPr>
            <a:spLocks noChangeShapeType="1"/>
          </p:cNvSpPr>
          <p:nvPr/>
        </p:nvSpPr>
        <p:spPr bwMode="auto">
          <a:xfrm>
            <a:off x="5892800" y="1333500"/>
            <a:ext cx="514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9" name="Line 103"/>
          <p:cNvSpPr>
            <a:spLocks noChangeShapeType="1"/>
          </p:cNvSpPr>
          <p:nvPr/>
        </p:nvSpPr>
        <p:spPr bwMode="auto">
          <a:xfrm>
            <a:off x="5981700" y="1657350"/>
            <a:ext cx="4191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0" name="Line 104"/>
          <p:cNvSpPr>
            <a:spLocks noChangeShapeType="1"/>
          </p:cNvSpPr>
          <p:nvPr/>
        </p:nvSpPr>
        <p:spPr bwMode="auto">
          <a:xfrm>
            <a:off x="5984875" y="1657350"/>
            <a:ext cx="419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1" name="Line 105"/>
          <p:cNvSpPr>
            <a:spLocks noChangeShapeType="1"/>
          </p:cNvSpPr>
          <p:nvPr/>
        </p:nvSpPr>
        <p:spPr bwMode="auto">
          <a:xfrm>
            <a:off x="6305550" y="3308350"/>
            <a:ext cx="3492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2" name="Freeform 106"/>
          <p:cNvSpPr>
            <a:spLocks/>
          </p:cNvSpPr>
          <p:nvPr/>
        </p:nvSpPr>
        <p:spPr bwMode="auto">
          <a:xfrm>
            <a:off x="6305550" y="3306763"/>
            <a:ext cx="339725" cy="1587"/>
          </a:xfrm>
          <a:custGeom>
            <a:avLst/>
            <a:gdLst>
              <a:gd name="T0" fmla="*/ 0 w 214"/>
              <a:gd name="T1" fmla="*/ 2147483647 h 1"/>
              <a:gd name="T2" fmla="*/ 2147483647 w 214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14" h="1">
                <a:moveTo>
                  <a:pt x="0" y="1"/>
                </a:moveTo>
                <a:lnTo>
                  <a:pt x="214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3" name="Line 107"/>
          <p:cNvSpPr>
            <a:spLocks noChangeShapeType="1"/>
          </p:cNvSpPr>
          <p:nvPr/>
        </p:nvSpPr>
        <p:spPr bwMode="auto">
          <a:xfrm>
            <a:off x="6254750" y="3505200"/>
            <a:ext cx="4000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4" name="Line 108"/>
          <p:cNvSpPr>
            <a:spLocks noChangeShapeType="1"/>
          </p:cNvSpPr>
          <p:nvPr/>
        </p:nvSpPr>
        <p:spPr bwMode="auto">
          <a:xfrm>
            <a:off x="6254750" y="3505200"/>
            <a:ext cx="400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5" name="Line 109"/>
          <p:cNvSpPr>
            <a:spLocks noChangeShapeType="1"/>
          </p:cNvSpPr>
          <p:nvPr/>
        </p:nvSpPr>
        <p:spPr bwMode="auto">
          <a:xfrm flipV="1">
            <a:off x="6381750" y="3886200"/>
            <a:ext cx="266700" cy="63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6" name="Line 110"/>
          <p:cNvSpPr>
            <a:spLocks noChangeShapeType="1"/>
          </p:cNvSpPr>
          <p:nvPr/>
        </p:nvSpPr>
        <p:spPr bwMode="auto">
          <a:xfrm flipV="1">
            <a:off x="6381750" y="3886200"/>
            <a:ext cx="266700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17" name="Rectangle 111"/>
          <p:cNvSpPr>
            <a:spLocks noChangeArrowheads="1"/>
          </p:cNvSpPr>
          <p:nvPr/>
        </p:nvSpPr>
        <p:spPr bwMode="auto">
          <a:xfrm>
            <a:off x="2701925" y="5353050"/>
            <a:ext cx="700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Blood</a:t>
            </a:r>
          </a:p>
          <a:p>
            <a:r>
              <a:rPr lang="en-US" altLang="en-US" sz="1000" b="1"/>
              <a:t>capillary</a:t>
            </a:r>
          </a:p>
        </p:txBody>
      </p:sp>
      <p:sp>
        <p:nvSpPr>
          <p:cNvPr id="7218" name="Rectangle 112"/>
          <p:cNvSpPr>
            <a:spLocks noChangeArrowheads="1"/>
          </p:cNvSpPr>
          <p:nvPr/>
        </p:nvSpPr>
        <p:spPr bwMode="auto">
          <a:xfrm>
            <a:off x="2698750" y="5708650"/>
            <a:ext cx="81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Lymphatic</a:t>
            </a:r>
          </a:p>
          <a:p>
            <a:r>
              <a:rPr lang="en-US" altLang="en-US" sz="1000" b="1"/>
              <a:t>capillary</a:t>
            </a:r>
          </a:p>
        </p:txBody>
      </p:sp>
      <p:sp>
        <p:nvSpPr>
          <p:cNvPr id="7219" name="Rectangle 113"/>
          <p:cNvSpPr>
            <a:spLocks noChangeArrowheads="1"/>
          </p:cNvSpPr>
          <p:nvPr/>
        </p:nvSpPr>
        <p:spPr bwMode="auto">
          <a:xfrm>
            <a:off x="2698750" y="6108700"/>
            <a:ext cx="4873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Cells</a:t>
            </a:r>
          </a:p>
        </p:txBody>
      </p:sp>
      <p:sp>
        <p:nvSpPr>
          <p:cNvPr id="7220" name="Line 114"/>
          <p:cNvSpPr>
            <a:spLocks noChangeShapeType="1"/>
          </p:cNvSpPr>
          <p:nvPr/>
        </p:nvSpPr>
        <p:spPr bwMode="auto">
          <a:xfrm>
            <a:off x="3175000" y="5486400"/>
            <a:ext cx="5524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1" name="Line 115"/>
          <p:cNvSpPr>
            <a:spLocks noChangeShapeType="1"/>
          </p:cNvSpPr>
          <p:nvPr/>
        </p:nvSpPr>
        <p:spPr bwMode="auto">
          <a:xfrm>
            <a:off x="3168650" y="5486400"/>
            <a:ext cx="5524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2" name="Line 116"/>
          <p:cNvSpPr>
            <a:spLocks noChangeShapeType="1"/>
          </p:cNvSpPr>
          <p:nvPr/>
        </p:nvSpPr>
        <p:spPr bwMode="auto">
          <a:xfrm>
            <a:off x="3448050" y="5842000"/>
            <a:ext cx="3683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3" name="Line 117"/>
          <p:cNvSpPr>
            <a:spLocks noChangeShapeType="1"/>
          </p:cNvSpPr>
          <p:nvPr/>
        </p:nvSpPr>
        <p:spPr bwMode="auto">
          <a:xfrm>
            <a:off x="3448050" y="5842000"/>
            <a:ext cx="36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4" name="Line 118"/>
          <p:cNvSpPr>
            <a:spLocks noChangeShapeType="1"/>
          </p:cNvSpPr>
          <p:nvPr/>
        </p:nvSpPr>
        <p:spPr bwMode="auto">
          <a:xfrm>
            <a:off x="3124200" y="6242050"/>
            <a:ext cx="3238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5" name="Line 119"/>
          <p:cNvSpPr>
            <a:spLocks noChangeShapeType="1"/>
          </p:cNvSpPr>
          <p:nvPr/>
        </p:nvSpPr>
        <p:spPr bwMode="auto">
          <a:xfrm>
            <a:off x="3117850" y="6235700"/>
            <a:ext cx="323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26" name="AutoShape 120"/>
          <p:cNvSpPr>
            <a:spLocks/>
          </p:cNvSpPr>
          <p:nvPr/>
        </p:nvSpPr>
        <p:spPr bwMode="auto">
          <a:xfrm>
            <a:off x="3454400" y="5949950"/>
            <a:ext cx="74613" cy="590550"/>
          </a:xfrm>
          <a:prstGeom prst="leftBracket">
            <a:avLst>
              <a:gd name="adj" fmla="val 3191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227" name="Rectangle 121"/>
          <p:cNvSpPr>
            <a:spLocks noChangeArrowheads="1"/>
          </p:cNvSpPr>
          <p:nvPr/>
        </p:nvSpPr>
        <p:spPr bwMode="auto">
          <a:xfrm>
            <a:off x="5478463" y="5457825"/>
            <a:ext cx="2244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Lymphatic vessels transport fluid,</a:t>
            </a:r>
          </a:p>
          <a:p>
            <a:r>
              <a:rPr lang="en-US" altLang="en-US" sz="1000" b="1"/>
              <a:t>bacteria, and viruses.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13"/>
    </mc:Choice>
    <mc:Fallback xmlns="">
      <p:transition spd="slow" advTm="78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756650" cy="12192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z="3400"/>
              <a:t>Keeping Pathogens Out: The First Line </a:t>
            </a:r>
            <a:br>
              <a:rPr lang="en-US" altLang="en-US" sz="3400"/>
            </a:br>
            <a:r>
              <a:rPr lang="en-US" altLang="en-US" sz="3400"/>
              <a:t>of Defense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509713"/>
            <a:ext cx="8420100" cy="4506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</a:pPr>
            <a:r>
              <a:rPr lang="en-US" altLang="en-US" sz="2400" b="1"/>
              <a:t>Skin</a:t>
            </a:r>
            <a:r>
              <a:rPr lang="en-US" altLang="en-US" sz="2400"/>
              <a:t>, an effective deterrent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Tears and saliva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contain lysozyme (antibacterial enzyme)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Ear wax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entraps microorganisms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Mucus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entraps microorganisms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Stomach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highly acidic, inhibits microorganisms 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Vagina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slightly acidic, inhibits some microorganisms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Vomiting, urination, and defecation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remove microorganisms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400" b="1"/>
              <a:t>Resident bacteria </a:t>
            </a:r>
            <a:r>
              <a:rPr lang="en-US" altLang="en-US" sz="2400" b="1">
                <a:cs typeface="Arial" charset="0"/>
              </a:rPr>
              <a:t>–</a:t>
            </a:r>
            <a:r>
              <a:rPr lang="en-US" altLang="en-US" sz="2400"/>
              <a:t> outcompete pathogens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894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Nonspecific Defenses: </a:t>
            </a:r>
            <a:br>
              <a:rPr lang="en-US" altLang="en-US"/>
            </a:br>
            <a:r>
              <a:rPr lang="en-US" altLang="en-US"/>
              <a:t>Phagocytes Engulf Foreign Cells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396875" y="1350963"/>
            <a:ext cx="8199438" cy="5126037"/>
          </a:xfrm>
        </p:spPr>
        <p:txBody>
          <a:bodyPr/>
          <a:lstStyle/>
          <a:p>
            <a:pPr eaLnBrk="1" hangingPunct="1"/>
            <a:r>
              <a:rPr lang="en-US" altLang="en-US" sz="2800" b="1"/>
              <a:t>Phagocytic cells</a:t>
            </a:r>
            <a:endParaRPr lang="en-US" altLang="en-US" sz="2800"/>
          </a:p>
          <a:p>
            <a:pPr lvl="1" eaLnBrk="1" hangingPunct="1"/>
            <a:r>
              <a:rPr lang="en-US" altLang="en-US" sz="2400"/>
              <a:t>white blood cells that surround and engulf invading bacteria</a:t>
            </a:r>
          </a:p>
          <a:p>
            <a:pPr lvl="1" eaLnBrk="1" hangingPunct="1"/>
            <a:r>
              <a:rPr lang="en-US" altLang="en-US" sz="2400"/>
              <a:t>Neutrophils, macrophages, eosinophils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93"/>
    </mc:Choice>
    <mc:Fallback xmlns="">
      <p:transition spd="slow" advTm="49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0" descr="09_06b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1"/>
          <a:stretch>
            <a:fillRect/>
          </a:stretch>
        </p:blipFill>
        <p:spPr bwMode="auto">
          <a:xfrm>
            <a:off x="2547938" y="136525"/>
            <a:ext cx="4048125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61"/>
          <p:cNvSpPr txBox="1">
            <a:spLocks noChangeArrowheads="1"/>
          </p:cNvSpPr>
          <p:nvPr/>
        </p:nvSpPr>
        <p:spPr bwMode="auto">
          <a:xfrm>
            <a:off x="3187700" y="4613275"/>
            <a:ext cx="105410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Cytoplasm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of phagocyte</a:t>
            </a:r>
          </a:p>
        </p:txBody>
      </p:sp>
      <p:sp>
        <p:nvSpPr>
          <p:cNvPr id="10244" name="Text Box 62"/>
          <p:cNvSpPr txBox="1">
            <a:spLocks noChangeArrowheads="1"/>
          </p:cNvSpPr>
          <p:nvPr/>
        </p:nvSpPr>
        <p:spPr bwMode="auto">
          <a:xfrm>
            <a:off x="2740025" y="2628900"/>
            <a:ext cx="8747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Lysosome</a:t>
            </a:r>
          </a:p>
        </p:txBody>
      </p:sp>
      <p:sp>
        <p:nvSpPr>
          <p:cNvPr id="10245" name="Text Box 63"/>
          <p:cNvSpPr txBox="1">
            <a:spLocks noChangeArrowheads="1"/>
          </p:cNvSpPr>
          <p:nvPr/>
        </p:nvSpPr>
        <p:spPr bwMode="auto">
          <a:xfrm>
            <a:off x="3243263" y="2098675"/>
            <a:ext cx="665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Vesicle</a:t>
            </a:r>
          </a:p>
        </p:txBody>
      </p:sp>
      <p:sp>
        <p:nvSpPr>
          <p:cNvPr id="10246" name="Text Box 64"/>
          <p:cNvSpPr txBox="1">
            <a:spLocks noChangeArrowheads="1"/>
          </p:cNvSpPr>
          <p:nvPr/>
        </p:nvSpPr>
        <p:spPr bwMode="auto">
          <a:xfrm>
            <a:off x="3224213" y="1816100"/>
            <a:ext cx="86677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Bacterium</a:t>
            </a:r>
          </a:p>
        </p:txBody>
      </p:sp>
      <p:sp>
        <p:nvSpPr>
          <p:cNvPr id="10247" name="Text Box 65"/>
          <p:cNvSpPr txBox="1">
            <a:spLocks noChangeArrowheads="1"/>
          </p:cNvSpPr>
          <p:nvPr/>
        </p:nvSpPr>
        <p:spPr bwMode="auto">
          <a:xfrm>
            <a:off x="4767263" y="300038"/>
            <a:ext cx="1798637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Phagocyte approaches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and captures bacterium.</a:t>
            </a:r>
          </a:p>
        </p:txBody>
      </p:sp>
      <p:sp>
        <p:nvSpPr>
          <p:cNvPr id="24584" name="Text Box 66"/>
          <p:cNvSpPr txBox="1">
            <a:spLocks noChangeArrowheads="1"/>
          </p:cNvSpPr>
          <p:nvPr/>
        </p:nvSpPr>
        <p:spPr bwMode="auto">
          <a:xfrm>
            <a:off x="4767263" y="1389063"/>
            <a:ext cx="1620837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Phagocyte surrounds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bacterium.</a:t>
            </a:r>
          </a:p>
        </p:txBody>
      </p:sp>
      <p:sp>
        <p:nvSpPr>
          <p:cNvPr id="24585" name="Text Box 67"/>
          <p:cNvSpPr txBox="1">
            <a:spLocks noChangeArrowheads="1"/>
          </p:cNvSpPr>
          <p:nvPr/>
        </p:nvSpPr>
        <p:spPr bwMode="auto">
          <a:xfrm>
            <a:off x="4757738" y="2355850"/>
            <a:ext cx="15113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Bacterium becomes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enclosed in vesicle.</a:t>
            </a:r>
          </a:p>
        </p:txBody>
      </p:sp>
      <p:sp>
        <p:nvSpPr>
          <p:cNvPr id="24586" name="Text Box 68"/>
          <p:cNvSpPr txBox="1">
            <a:spLocks noChangeArrowheads="1"/>
          </p:cNvSpPr>
          <p:nvPr/>
        </p:nvSpPr>
        <p:spPr bwMode="auto">
          <a:xfrm>
            <a:off x="4754563" y="3295650"/>
            <a:ext cx="15113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Vesicle fuses with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lysosomes.</a:t>
            </a:r>
          </a:p>
        </p:txBody>
      </p:sp>
      <p:sp>
        <p:nvSpPr>
          <p:cNvPr id="24587" name="Text Box 69"/>
          <p:cNvSpPr txBox="1">
            <a:spLocks noChangeArrowheads="1"/>
          </p:cNvSpPr>
          <p:nvPr/>
        </p:nvSpPr>
        <p:spPr bwMode="auto">
          <a:xfrm>
            <a:off x="4760913" y="4292600"/>
            <a:ext cx="15113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Lysosomal enzymes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digest bacterium.</a:t>
            </a:r>
          </a:p>
        </p:txBody>
      </p:sp>
      <p:sp>
        <p:nvSpPr>
          <p:cNvPr id="24588" name="Text Box 70"/>
          <p:cNvSpPr txBox="1">
            <a:spLocks noChangeArrowheads="1"/>
          </p:cNvSpPr>
          <p:nvPr/>
        </p:nvSpPr>
        <p:spPr bwMode="auto">
          <a:xfrm>
            <a:off x="4757738" y="5394325"/>
            <a:ext cx="15113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Wastes and debris are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discarded.</a:t>
            </a:r>
          </a:p>
        </p:txBody>
      </p:sp>
      <p:sp>
        <p:nvSpPr>
          <p:cNvPr id="10253" name="Oval 71"/>
          <p:cNvSpPr>
            <a:spLocks noChangeArrowheads="1"/>
          </p:cNvSpPr>
          <p:nvPr/>
        </p:nvSpPr>
        <p:spPr bwMode="auto">
          <a:xfrm>
            <a:off x="4687888" y="187325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4" name="Text Box 72"/>
          <p:cNvSpPr txBox="1">
            <a:spLocks noChangeArrowheads="1"/>
          </p:cNvSpPr>
          <p:nvPr/>
        </p:nvSpPr>
        <p:spPr bwMode="auto">
          <a:xfrm>
            <a:off x="4637088" y="133350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255" name="Oval 73"/>
          <p:cNvSpPr>
            <a:spLocks noChangeArrowheads="1"/>
          </p:cNvSpPr>
          <p:nvPr/>
        </p:nvSpPr>
        <p:spPr bwMode="auto">
          <a:xfrm>
            <a:off x="4687888" y="1273175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2" name="Text Box 74"/>
          <p:cNvSpPr txBox="1">
            <a:spLocks noChangeArrowheads="1"/>
          </p:cNvSpPr>
          <p:nvPr/>
        </p:nvSpPr>
        <p:spPr bwMode="auto">
          <a:xfrm>
            <a:off x="4637088" y="1219200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257" name="Oval 75"/>
          <p:cNvSpPr>
            <a:spLocks noChangeArrowheads="1"/>
          </p:cNvSpPr>
          <p:nvPr/>
        </p:nvSpPr>
        <p:spPr bwMode="auto">
          <a:xfrm>
            <a:off x="4675188" y="2244725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4" name="Text Box 76"/>
          <p:cNvSpPr txBox="1">
            <a:spLocks noChangeArrowheads="1"/>
          </p:cNvSpPr>
          <p:nvPr/>
        </p:nvSpPr>
        <p:spPr bwMode="auto">
          <a:xfrm>
            <a:off x="4624388" y="2190750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259" name="Oval 77"/>
          <p:cNvSpPr>
            <a:spLocks noChangeArrowheads="1"/>
          </p:cNvSpPr>
          <p:nvPr/>
        </p:nvSpPr>
        <p:spPr bwMode="auto">
          <a:xfrm>
            <a:off x="4675188" y="3187700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6" name="Text Box 78"/>
          <p:cNvSpPr txBox="1">
            <a:spLocks noChangeArrowheads="1"/>
          </p:cNvSpPr>
          <p:nvPr/>
        </p:nvSpPr>
        <p:spPr bwMode="auto">
          <a:xfrm>
            <a:off x="4624388" y="3133725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261" name="Oval 79"/>
          <p:cNvSpPr>
            <a:spLocks noChangeArrowheads="1"/>
          </p:cNvSpPr>
          <p:nvPr/>
        </p:nvSpPr>
        <p:spPr bwMode="auto">
          <a:xfrm>
            <a:off x="4684713" y="4187825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8" name="Text Box 80"/>
          <p:cNvSpPr txBox="1">
            <a:spLocks noChangeArrowheads="1"/>
          </p:cNvSpPr>
          <p:nvPr/>
        </p:nvSpPr>
        <p:spPr bwMode="auto">
          <a:xfrm>
            <a:off x="4633913" y="4133850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263" name="Oval 81"/>
          <p:cNvSpPr>
            <a:spLocks noChangeArrowheads="1"/>
          </p:cNvSpPr>
          <p:nvPr/>
        </p:nvSpPr>
        <p:spPr bwMode="auto">
          <a:xfrm>
            <a:off x="4675188" y="5295900"/>
            <a:ext cx="152400" cy="152400"/>
          </a:xfrm>
          <a:prstGeom prst="ellipse">
            <a:avLst/>
          </a:prstGeom>
          <a:solidFill>
            <a:srgbClr val="943D3E"/>
          </a:solidFill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00" name="Text Box 82"/>
          <p:cNvSpPr txBox="1">
            <a:spLocks noChangeArrowheads="1"/>
          </p:cNvSpPr>
          <p:nvPr/>
        </p:nvSpPr>
        <p:spPr bwMode="auto">
          <a:xfrm>
            <a:off x="4624388" y="5241925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0265" name="Text Box 83"/>
          <p:cNvSpPr txBox="1">
            <a:spLocks noChangeArrowheads="1"/>
          </p:cNvSpPr>
          <p:nvPr/>
        </p:nvSpPr>
        <p:spPr bwMode="auto">
          <a:xfrm>
            <a:off x="2484438" y="6323013"/>
            <a:ext cx="17605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b) Steps in the process.</a:t>
            </a:r>
          </a:p>
        </p:txBody>
      </p:sp>
      <p:sp>
        <p:nvSpPr>
          <p:cNvPr id="10266" name="Line 84"/>
          <p:cNvSpPr>
            <a:spLocks noChangeShapeType="1"/>
          </p:cNvSpPr>
          <p:nvPr/>
        </p:nvSpPr>
        <p:spPr bwMode="auto">
          <a:xfrm flipH="1">
            <a:off x="4041775" y="1771650"/>
            <a:ext cx="342900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7" name="Line 85"/>
          <p:cNvSpPr>
            <a:spLocks noChangeShapeType="1"/>
          </p:cNvSpPr>
          <p:nvPr/>
        </p:nvSpPr>
        <p:spPr bwMode="auto">
          <a:xfrm flipH="1" flipV="1">
            <a:off x="3851275" y="2254250"/>
            <a:ext cx="542925" cy="177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Line 86"/>
          <p:cNvSpPr>
            <a:spLocks noChangeShapeType="1"/>
          </p:cNvSpPr>
          <p:nvPr/>
        </p:nvSpPr>
        <p:spPr bwMode="auto">
          <a:xfrm flipH="1" flipV="1">
            <a:off x="3444875" y="2860675"/>
            <a:ext cx="257175" cy="196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itle 1" descr="Strip"/>
          <p:cNvSpPr txBox="1">
            <a:spLocks/>
          </p:cNvSpPr>
          <p:nvPr/>
        </p:nvSpPr>
        <p:spPr bwMode="auto">
          <a:xfrm>
            <a:off x="0" y="0"/>
            <a:ext cx="299243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91440" rIns="182880" bIns="91440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Phagocytes Engulf Foreign Cells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066"/>
    </mc:Choice>
    <mc:Fallback xmlns="">
      <p:transition spd="slow" advTm="76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584" grpId="0"/>
      <p:bldP spid="24585" grpId="0"/>
      <p:bldP spid="24586" grpId="0"/>
      <p:bldP spid="24587" grpId="0"/>
      <p:bldP spid="24588" grpId="0"/>
      <p:bldP spid="24592" grpId="0"/>
      <p:bldP spid="24594" grpId="0"/>
      <p:bldP spid="24596" grpId="0"/>
      <p:bldP spid="24598" grpId="0"/>
      <p:bldP spid="246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Nonspecific Defenses: </a:t>
            </a:r>
            <a:br>
              <a:rPr lang="en-US" altLang="en-US"/>
            </a:br>
            <a:r>
              <a:rPr lang="en-US" altLang="en-US"/>
              <a:t>Phagocytes Engulf Foreign Cells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396875" y="1350963"/>
            <a:ext cx="8199438" cy="5126037"/>
          </a:xfrm>
        </p:spPr>
        <p:txBody>
          <a:bodyPr/>
          <a:lstStyle/>
          <a:p>
            <a:pPr eaLnBrk="1" hangingPunct="1"/>
            <a:r>
              <a:rPr lang="en-US" altLang="en-US" sz="2800" b="1"/>
              <a:t>Phagocytic cells</a:t>
            </a:r>
            <a:endParaRPr lang="en-US" altLang="en-US" sz="2800"/>
          </a:p>
          <a:p>
            <a:pPr lvl="1" eaLnBrk="1" hangingPunct="1"/>
            <a:r>
              <a:rPr lang="en-US" altLang="en-US" sz="2400"/>
              <a:t>white blood cells that surround and engulf invading bacteria</a:t>
            </a:r>
          </a:p>
          <a:p>
            <a:pPr lvl="1" eaLnBrk="1" hangingPunct="1"/>
            <a:r>
              <a:rPr lang="en-US" altLang="en-US" sz="2400"/>
              <a:t>Neutrophils, macrophages, eosinophils</a:t>
            </a:r>
          </a:p>
          <a:p>
            <a:pPr eaLnBrk="1" hangingPunct="1"/>
            <a:r>
              <a:rPr lang="en-US" altLang="en-US" sz="2800" b="1"/>
              <a:t>Inflammation</a:t>
            </a:r>
          </a:p>
          <a:p>
            <a:pPr lvl="1" eaLnBrk="1" hangingPunct="1"/>
            <a:r>
              <a:rPr lang="en-US" altLang="en-US" sz="2400"/>
              <a:t>Redness, warmth, swelling, pain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10"/>
    </mc:Choice>
    <mc:Fallback xmlns="">
      <p:transition spd="slow" advTm="50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7" descr="09_07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6"/>
          <a:stretch>
            <a:fillRect/>
          </a:stretch>
        </p:blipFill>
        <p:spPr bwMode="auto">
          <a:xfrm>
            <a:off x="296863" y="947738"/>
            <a:ext cx="8548687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28"/>
          <p:cNvSpPr txBox="1">
            <a:spLocks noChangeArrowheads="1"/>
          </p:cNvSpPr>
          <p:nvPr/>
        </p:nvSpPr>
        <p:spPr bwMode="auto">
          <a:xfrm>
            <a:off x="1555750" y="1100138"/>
            <a:ext cx="10302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Site of injury</a:t>
            </a:r>
          </a:p>
        </p:txBody>
      </p:sp>
      <p:sp>
        <p:nvSpPr>
          <p:cNvPr id="25605" name="Text Box 29"/>
          <p:cNvSpPr txBox="1">
            <a:spLocks noChangeArrowheads="1"/>
          </p:cNvSpPr>
          <p:nvPr/>
        </p:nvSpPr>
        <p:spPr bwMode="auto">
          <a:xfrm>
            <a:off x="2425700" y="1423988"/>
            <a:ext cx="7747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Mast cell</a:t>
            </a:r>
          </a:p>
        </p:txBody>
      </p:sp>
      <p:sp>
        <p:nvSpPr>
          <p:cNvPr id="25606" name="Text Box 30"/>
          <p:cNvSpPr txBox="1">
            <a:spLocks noChangeArrowheads="1"/>
          </p:cNvSpPr>
          <p:nvPr/>
        </p:nvSpPr>
        <p:spPr bwMode="auto">
          <a:xfrm>
            <a:off x="1466850" y="1868488"/>
            <a:ext cx="7350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Bacteria</a:t>
            </a:r>
          </a:p>
        </p:txBody>
      </p:sp>
      <p:sp>
        <p:nvSpPr>
          <p:cNvPr id="12295" name="Line 31"/>
          <p:cNvSpPr>
            <a:spLocks noChangeShapeType="1"/>
          </p:cNvSpPr>
          <p:nvPr/>
        </p:nvSpPr>
        <p:spPr bwMode="auto">
          <a:xfrm flipV="1">
            <a:off x="908050" y="1231900"/>
            <a:ext cx="711200" cy="669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32"/>
          <p:cNvSpPr>
            <a:spLocks noChangeShapeType="1"/>
          </p:cNvSpPr>
          <p:nvPr/>
        </p:nvSpPr>
        <p:spPr bwMode="auto">
          <a:xfrm flipV="1">
            <a:off x="2816225" y="1638300"/>
            <a:ext cx="0" cy="425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33"/>
          <p:cNvSpPr>
            <a:spLocks noChangeShapeType="1"/>
          </p:cNvSpPr>
          <p:nvPr/>
        </p:nvSpPr>
        <p:spPr bwMode="auto">
          <a:xfrm flipV="1">
            <a:off x="1816100" y="2095500"/>
            <a:ext cx="0" cy="10064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Text Box 34"/>
          <p:cNvSpPr txBox="1">
            <a:spLocks noChangeArrowheads="1"/>
          </p:cNvSpPr>
          <p:nvPr/>
        </p:nvSpPr>
        <p:spPr bwMode="auto">
          <a:xfrm>
            <a:off x="2206625" y="2967038"/>
            <a:ext cx="8524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/>
              <a:t>Histamine</a:t>
            </a:r>
          </a:p>
        </p:txBody>
      </p:sp>
      <p:sp>
        <p:nvSpPr>
          <p:cNvPr id="25611" name="Line 35"/>
          <p:cNvSpPr>
            <a:spLocks noChangeShapeType="1"/>
          </p:cNvSpPr>
          <p:nvPr/>
        </p:nvSpPr>
        <p:spPr bwMode="auto">
          <a:xfrm flipV="1">
            <a:off x="4606925" y="1882775"/>
            <a:ext cx="0" cy="40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Text Box 36"/>
          <p:cNvSpPr txBox="1">
            <a:spLocks noChangeArrowheads="1"/>
          </p:cNvSpPr>
          <p:nvPr/>
        </p:nvSpPr>
        <p:spPr bwMode="auto">
          <a:xfrm>
            <a:off x="4087813" y="1525588"/>
            <a:ext cx="1030287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100" b="1"/>
              <a:t>Complement</a:t>
            </a:r>
          </a:p>
          <a:p>
            <a:pPr algn="ctr">
              <a:lnSpc>
                <a:spcPct val="90000"/>
              </a:lnSpc>
            </a:pPr>
            <a:r>
              <a:rPr lang="en-US" altLang="en-US" sz="1100" b="1"/>
              <a:t>protein</a:t>
            </a:r>
          </a:p>
        </p:txBody>
      </p:sp>
      <p:sp>
        <p:nvSpPr>
          <p:cNvPr id="25613" name="Freeform 37"/>
          <p:cNvSpPr>
            <a:spLocks/>
          </p:cNvSpPr>
          <p:nvPr/>
        </p:nvSpPr>
        <p:spPr bwMode="auto">
          <a:xfrm>
            <a:off x="6518275" y="1203325"/>
            <a:ext cx="825500" cy="1463675"/>
          </a:xfrm>
          <a:custGeom>
            <a:avLst/>
            <a:gdLst>
              <a:gd name="T0" fmla="*/ 0 w 520"/>
              <a:gd name="T1" fmla="*/ 2147483647 h 922"/>
              <a:gd name="T2" fmla="*/ 0 w 520"/>
              <a:gd name="T3" fmla="*/ 0 h 922"/>
              <a:gd name="T4" fmla="*/ 2147483647 w 520"/>
              <a:gd name="T5" fmla="*/ 2147483647 h 92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20" h="922">
                <a:moveTo>
                  <a:pt x="0" y="922"/>
                </a:moveTo>
                <a:lnTo>
                  <a:pt x="0" y="0"/>
                </a:lnTo>
                <a:lnTo>
                  <a:pt x="520" y="42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Text Box 38"/>
          <p:cNvSpPr txBox="1">
            <a:spLocks noChangeArrowheads="1"/>
          </p:cNvSpPr>
          <p:nvPr/>
        </p:nvSpPr>
        <p:spPr bwMode="auto">
          <a:xfrm>
            <a:off x="6121400" y="989013"/>
            <a:ext cx="890588" cy="24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Phagocyte</a:t>
            </a:r>
          </a:p>
        </p:txBody>
      </p:sp>
      <p:sp>
        <p:nvSpPr>
          <p:cNvPr id="25615" name="Text Box 39"/>
          <p:cNvSpPr txBox="1">
            <a:spLocks noChangeArrowheads="1"/>
          </p:cNvSpPr>
          <p:nvPr/>
        </p:nvSpPr>
        <p:spPr bwMode="auto">
          <a:xfrm>
            <a:off x="927100" y="4773613"/>
            <a:ext cx="2249488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Damaged cells and mast cells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in the area release histamine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and other substances.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Histamine dilates blood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vessels and makes them leaky.</a:t>
            </a:r>
          </a:p>
        </p:txBody>
      </p:sp>
      <p:sp>
        <p:nvSpPr>
          <p:cNvPr id="25616" name="Text Box 40"/>
          <p:cNvSpPr txBox="1">
            <a:spLocks noChangeArrowheads="1"/>
          </p:cNvSpPr>
          <p:nvPr/>
        </p:nvSpPr>
        <p:spPr bwMode="auto">
          <a:xfrm>
            <a:off x="3484563" y="4773613"/>
            <a:ext cx="2528887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Complement proteins from plasma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diffuse out of leaky capillaries.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They mark the bacteria for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destruction and sometimes kill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them.</a:t>
            </a:r>
          </a:p>
        </p:txBody>
      </p:sp>
      <p:sp>
        <p:nvSpPr>
          <p:cNvPr id="25617" name="Text Box 41"/>
          <p:cNvSpPr txBox="1">
            <a:spLocks noChangeArrowheads="1"/>
          </p:cNvSpPr>
          <p:nvPr/>
        </p:nvSpPr>
        <p:spPr bwMode="auto">
          <a:xfrm>
            <a:off x="6300788" y="4773613"/>
            <a:ext cx="2482850" cy="84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100" b="1"/>
              <a:t>Attracted by histamine and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other chemicals, phagocytes 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squeeze through the leaky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capillary walls and begin attacking</a:t>
            </a:r>
          </a:p>
          <a:p>
            <a:pPr>
              <a:lnSpc>
                <a:spcPct val="90000"/>
              </a:lnSpc>
            </a:pPr>
            <a:r>
              <a:rPr lang="en-US" altLang="en-US" sz="1100" b="1"/>
              <a:t>and engulfing bacteria and debris.</a:t>
            </a:r>
          </a:p>
        </p:txBody>
      </p:sp>
      <p:sp>
        <p:nvSpPr>
          <p:cNvPr id="12306" name="Oval 42"/>
          <p:cNvSpPr>
            <a:spLocks noChangeArrowheads="1"/>
          </p:cNvSpPr>
          <p:nvPr/>
        </p:nvSpPr>
        <p:spPr bwMode="auto">
          <a:xfrm>
            <a:off x="873125" y="4629150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9" name="Text Box 43"/>
          <p:cNvSpPr txBox="1">
            <a:spLocks noChangeArrowheads="1"/>
          </p:cNvSpPr>
          <p:nvPr/>
        </p:nvSpPr>
        <p:spPr bwMode="auto">
          <a:xfrm>
            <a:off x="823913" y="4581525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308" name="Oval 44"/>
          <p:cNvSpPr>
            <a:spLocks noChangeArrowheads="1"/>
          </p:cNvSpPr>
          <p:nvPr/>
        </p:nvSpPr>
        <p:spPr bwMode="auto">
          <a:xfrm>
            <a:off x="3425825" y="4629150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1" name="Text Box 45"/>
          <p:cNvSpPr txBox="1">
            <a:spLocks noChangeArrowheads="1"/>
          </p:cNvSpPr>
          <p:nvPr/>
        </p:nvSpPr>
        <p:spPr bwMode="auto">
          <a:xfrm>
            <a:off x="3376613" y="4581525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310" name="Oval 46"/>
          <p:cNvSpPr>
            <a:spLocks noChangeArrowheads="1"/>
          </p:cNvSpPr>
          <p:nvPr/>
        </p:nvSpPr>
        <p:spPr bwMode="auto">
          <a:xfrm>
            <a:off x="6251575" y="4629150"/>
            <a:ext cx="168275" cy="168275"/>
          </a:xfrm>
          <a:prstGeom prst="ellipse">
            <a:avLst/>
          </a:prstGeom>
          <a:solidFill>
            <a:srgbClr val="943D3E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3" name="Text Box 47"/>
          <p:cNvSpPr txBox="1">
            <a:spLocks noChangeArrowheads="1"/>
          </p:cNvSpPr>
          <p:nvPr/>
        </p:nvSpPr>
        <p:spPr bwMode="auto">
          <a:xfrm>
            <a:off x="6202363" y="4581525"/>
            <a:ext cx="2619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1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4" name="Title 1" descr="Strip"/>
          <p:cNvSpPr txBox="1">
            <a:spLocks/>
          </p:cNvSpPr>
          <p:nvPr/>
        </p:nvSpPr>
        <p:spPr>
          <a:xfrm>
            <a:off x="0" y="0"/>
            <a:ext cx="9144000" cy="738188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Inflammation Response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845"/>
    </mc:Choice>
    <mc:Fallback xmlns="">
      <p:transition spd="slow" advTm="130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605" grpId="0"/>
      <p:bldP spid="25606" grpId="0"/>
      <p:bldP spid="25608" grpId="0" animBg="1"/>
      <p:bldP spid="25609" grpId="0" animBg="1"/>
      <p:bldP spid="25610" grpId="0"/>
      <p:bldP spid="25611" grpId="0" animBg="1"/>
      <p:bldP spid="25612" grpId="0"/>
      <p:bldP spid="25613" grpId="0" animBg="1"/>
      <p:bldP spid="25614" grpId="0"/>
      <p:bldP spid="25615" grpId="0"/>
      <p:bldP spid="25616" grpId="0"/>
      <p:bldP spid="25617" grpId="0"/>
      <p:bldP spid="25619" grpId="0"/>
      <p:bldP spid="25621" grpId="0"/>
      <p:bldP spid="256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1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24.8|14.4|25.9|28.3|12.6|3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8.1|18|7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8|50|29.2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10233</TotalTime>
  <Words>354</Words>
  <Application>Microsoft Office PowerPoint</Application>
  <PresentationFormat>On-screen Show (4:3)</PresentationFormat>
  <Paragraphs>109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Helvetica</vt:lpstr>
      <vt:lpstr>Johnson_6e_PPT_template-orig</vt:lpstr>
      <vt:lpstr>Johnson_6e_PPT_template_2line</vt:lpstr>
      <vt:lpstr>Johnson_6e_PPT_template_1line</vt:lpstr>
      <vt:lpstr>Johnson_6e_PPT_template-blank</vt:lpstr>
      <vt:lpstr>Lymphatic System Defends the Body</vt:lpstr>
      <vt:lpstr>PowerPoint Presentation</vt:lpstr>
      <vt:lpstr>Keeping Pathogens Out: The First Line  of Defense</vt:lpstr>
      <vt:lpstr>Nonspecific Defenses:  Phagocytes Engulf Foreign Cells</vt:lpstr>
      <vt:lpstr>PowerPoint Presentation</vt:lpstr>
      <vt:lpstr>Nonspecific Defenses:  Phagocytes Engulf Foreign Cells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618</cp:revision>
  <cp:lastPrinted>2002-04-29T18:54:29Z</cp:lastPrinted>
  <dcterms:created xsi:type="dcterms:W3CDTF">2000-12-11T01:39:32Z</dcterms:created>
  <dcterms:modified xsi:type="dcterms:W3CDTF">2019-12-21T21:30:48Z</dcterms:modified>
</cp:coreProperties>
</file>