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3662" r:id="rId2"/>
    <p:sldMasterId id="2147483663" r:id="rId3"/>
    <p:sldMasterId id="2147483664" r:id="rId4"/>
  </p:sldMasterIdLst>
  <p:notesMasterIdLst>
    <p:notesMasterId r:id="rId13"/>
  </p:notesMasterIdLst>
  <p:handoutMasterIdLst>
    <p:handoutMasterId r:id="rId14"/>
  </p:handoutMasterIdLst>
  <p:sldIdLst>
    <p:sldId id="474" r:id="rId5"/>
    <p:sldId id="473" r:id="rId6"/>
    <p:sldId id="371" r:id="rId7"/>
    <p:sldId id="422" r:id="rId8"/>
    <p:sldId id="402" r:id="rId9"/>
    <p:sldId id="372" r:id="rId10"/>
    <p:sldId id="373" r:id="rId11"/>
    <p:sldId id="37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308">
          <p15:clr>
            <a:srgbClr val="A4A3A4"/>
          </p15:clr>
        </p15:guide>
        <p15:guide id="3" orient="horz" pos="955">
          <p15:clr>
            <a:srgbClr val="A4A3A4"/>
          </p15:clr>
        </p15:guide>
        <p15:guide id="4" pos="2880">
          <p15:clr>
            <a:srgbClr val="A4A3A4"/>
          </p15:clr>
        </p15:guide>
        <p15:guide id="5" pos="313">
          <p15:clr>
            <a:srgbClr val="A4A3A4"/>
          </p15:clr>
        </p15:guide>
        <p15:guide id="6" pos="686">
          <p15:clr>
            <a:srgbClr val="A4A3A4"/>
          </p15:clr>
        </p15:guide>
        <p15:guide id="7" pos="25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108" autoAdjust="0"/>
    <p:restoredTop sz="87673" autoAdjust="0"/>
  </p:normalViewPr>
  <p:slideViewPr>
    <p:cSldViewPr snapToGrid="0">
      <p:cViewPr varScale="1">
        <p:scale>
          <a:sx n="130" d="100"/>
          <a:sy n="130" d="100"/>
        </p:scale>
        <p:origin x="1104" y="132"/>
      </p:cViewPr>
      <p:guideLst>
        <p:guide orient="horz" pos="4128"/>
        <p:guide orient="horz" pos="308"/>
        <p:guide orient="horz" pos="955"/>
        <p:guide pos="2880"/>
        <p:guide pos="313"/>
        <p:guide pos="686"/>
        <p:guide pos="25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83AC69B4-AA9F-470F-A9E5-1455C331C6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638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ea typeface="+mn-ea"/>
                <a:cs typeface="Arial" charset="0"/>
              </a:defRPr>
            </a:lvl1pPr>
          </a:lstStyle>
          <a:p>
            <a:pPr>
              <a:defRPr/>
            </a:pPr>
            <a:fld id="{A029D52E-32D5-4813-8D77-7763CEF246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7798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CCA775EC-AEFA-4605-BAF3-278B88E65C5B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649E62C4-617A-4F67-92BC-DF7B62762260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CDB58048-9BD8-4A28-8FD9-E64BC60F408F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9BC3A066-EFF4-4303-8676-C1B3F0BC0E79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F0F28BE3-249B-4DC3-A483-7DFF4B221F24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6858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67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166363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565091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833475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88768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3381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94976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24250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9416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447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9382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90993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07108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1289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2470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5192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3780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38535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940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86727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8201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074181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23936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187920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956460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25035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  <a:cs typeface="+mn-cs"/>
              </a:rPr>
              <a:t>Concepts and Current Issues</a:t>
            </a:r>
            <a:endParaRPr lang="en-US" sz="3200">
              <a:latin typeface="Arial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  <a:cs typeface="+mn-cs"/>
              </a:rPr>
              <a:t>Human Biology</a:t>
            </a:r>
            <a:endParaRPr lang="en-US" sz="4800">
              <a:latin typeface="Arial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  <a:cs typeface="+mn-cs"/>
              </a:rPr>
              <a:t>Sixth Edition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  <a:cs typeface="+mn-cs"/>
              </a:rPr>
              <a:t>Michael D. Johnson</a:t>
            </a:r>
            <a:endParaRPr lang="en-US" sz="2000">
              <a:latin typeface="Arial" charset="0"/>
              <a:cs typeface="+mn-cs"/>
            </a:endParaRP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0" y="390525"/>
            <a:ext cx="45720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36196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4572000" y="1752600"/>
            <a:ext cx="45720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00403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82219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60183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705713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3266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404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710362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24117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98728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604614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60148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0844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4216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01867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125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4153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5331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0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  <p:sldLayoutId id="2147483864" r:id="rId7"/>
    <p:sldLayoutId id="2147483865" r:id="rId8"/>
    <p:sldLayoutId id="2147483866" r:id="rId9"/>
    <p:sldLayoutId id="2147483867" r:id="rId10"/>
    <p:sldLayoutId id="214748386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3076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80" r:id="rId2"/>
    <p:sldLayoutId id="2147483881" r:id="rId3"/>
    <p:sldLayoutId id="2147483882" r:id="rId4"/>
    <p:sldLayoutId id="2147483883" r:id="rId5"/>
    <p:sldLayoutId id="2147483884" r:id="rId6"/>
    <p:sldLayoutId id="2147483885" r:id="rId7"/>
    <p:sldLayoutId id="2147483886" r:id="rId8"/>
    <p:sldLayoutId id="2147483887" r:id="rId9"/>
    <p:sldLayoutId id="2147483888" r:id="rId10"/>
    <p:sldLayoutId id="21474838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2" Type="http://schemas.microsoft.com/office/2007/relationships/media" Target="../media/media3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media7.wav"/><Relationship Id="rId2" Type="http://schemas.microsoft.com/office/2007/relationships/media" Target="../media/media7.wav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6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 bwMode="auto">
          <a:xfrm>
            <a:off x="279400" y="157163"/>
            <a:ext cx="8650288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A29AA"/>
                </a:solidFill>
                <a:latin typeface="Arial" charset="0"/>
                <a:ea typeface="ＭＳ Ｐゴシック" pitchFamily="84" charset="-128"/>
              </a:defRPr>
            </a:lvl9pPr>
          </a:lstStyle>
          <a:p>
            <a:pPr algn="ctr" eaLnBrk="1" hangingPunct="1">
              <a:defRPr/>
            </a:pPr>
            <a:r>
              <a:rPr lang="en-US" altLang="en-US" kern="0" dirty="0"/>
              <a:t>The Immune System and Defenses</a:t>
            </a:r>
          </a:p>
        </p:txBody>
      </p:sp>
      <p:pic>
        <p:nvPicPr>
          <p:cNvPr id="105474" name="Picture 2" descr="P:\BIO102 - Human Biology Online\11 - Immune\Immunit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4" y="1879600"/>
            <a:ext cx="8128000" cy="405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1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Overview of the Body’s Defense Mechanisms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4294967295"/>
          </p:nvPr>
        </p:nvSpPr>
        <p:spPr>
          <a:xfrm>
            <a:off x="396875" y="1484313"/>
            <a:ext cx="8158163" cy="4832350"/>
          </a:xfrm>
        </p:spPr>
        <p:txBody>
          <a:bodyPr/>
          <a:lstStyle/>
          <a:p>
            <a:r>
              <a:rPr lang="en-US" altLang="en-US"/>
              <a:t>Defense mechanisms include</a:t>
            </a:r>
          </a:p>
          <a:p>
            <a:pPr lvl="1"/>
            <a:r>
              <a:rPr lang="en-US" altLang="en-US"/>
              <a:t>Barriers to entry of pathogens</a:t>
            </a:r>
          </a:p>
          <a:p>
            <a:pPr lvl="2"/>
            <a:r>
              <a:rPr lang="en-US" altLang="en-US"/>
              <a:t>(Pathogens = disease-producing microorganisms)</a:t>
            </a:r>
          </a:p>
          <a:p>
            <a:pPr lvl="2"/>
            <a:r>
              <a:rPr lang="en-US" altLang="en-US"/>
              <a:t>Skin, stomach acid, tears, vomiting</a:t>
            </a:r>
          </a:p>
          <a:p>
            <a:pPr lvl="1"/>
            <a:r>
              <a:rPr lang="en-US" altLang="en-US"/>
              <a:t>Nonspecific defense mechanisms</a:t>
            </a:r>
          </a:p>
          <a:p>
            <a:pPr lvl="2"/>
            <a:r>
              <a:rPr lang="en-US" altLang="en-US"/>
              <a:t>Phagocytosis, inflammation</a:t>
            </a:r>
          </a:p>
          <a:p>
            <a:pPr lvl="1"/>
            <a:r>
              <a:rPr lang="en-US" altLang="en-US"/>
              <a:t>Specific defense mechanisms</a:t>
            </a:r>
          </a:p>
          <a:p>
            <a:pPr lvl="2"/>
            <a:r>
              <a:rPr lang="en-US" altLang="en-US"/>
              <a:t>Immune response</a:t>
            </a:r>
          </a:p>
          <a:p>
            <a:pPr lvl="3"/>
            <a:r>
              <a:rPr lang="en-US" altLang="en-US"/>
              <a:t>antibodies</a:t>
            </a:r>
          </a:p>
          <a:p>
            <a:pPr lvl="3"/>
            <a:r>
              <a:rPr lang="en-US" altLang="en-US"/>
              <a:t>T cells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5839"/>
    </mc:Choice>
    <mc:Fallback xmlns="">
      <p:transition spd="slow" advTm="1958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Pathogens Cause Disease</a:t>
            </a:r>
          </a:p>
        </p:txBody>
      </p:sp>
      <p:sp>
        <p:nvSpPr>
          <p:cNvPr id="8195" name="Rectangle 9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065213"/>
            <a:ext cx="7772400" cy="5399087"/>
          </a:xfrm>
        </p:spPr>
        <p:txBody>
          <a:bodyPr/>
          <a:lstStyle/>
          <a:p>
            <a:pPr eaLnBrk="1" hangingPunct="1"/>
            <a:r>
              <a:rPr lang="en-US" altLang="en-US"/>
              <a:t>Disease-causing agents include</a:t>
            </a:r>
          </a:p>
          <a:p>
            <a:pPr lvl="1" eaLnBrk="1" hangingPunct="1"/>
            <a:r>
              <a:rPr lang="en-US" altLang="en-US"/>
              <a:t>Living organisms</a:t>
            </a:r>
          </a:p>
          <a:p>
            <a:pPr lvl="2" eaLnBrk="1" hangingPunct="1"/>
            <a:r>
              <a:rPr lang="en-US" altLang="en-US"/>
              <a:t>Bacteria</a:t>
            </a:r>
          </a:p>
          <a:p>
            <a:pPr lvl="3" eaLnBrk="1" hangingPunct="1"/>
            <a:r>
              <a:rPr lang="en-US" altLang="en-US"/>
              <a:t>unicellular prokaryotes</a:t>
            </a:r>
          </a:p>
          <a:p>
            <a:pPr lvl="2" eaLnBrk="1" hangingPunct="1"/>
            <a:r>
              <a:rPr lang="en-US" altLang="en-US"/>
              <a:t>Fungi</a:t>
            </a:r>
          </a:p>
          <a:p>
            <a:pPr lvl="3" eaLnBrk="1" hangingPunct="1"/>
            <a:r>
              <a:rPr lang="en-US" altLang="en-US"/>
              <a:t>unicellular and multicellular eukaryotes</a:t>
            </a:r>
          </a:p>
          <a:p>
            <a:pPr lvl="2" eaLnBrk="1" hangingPunct="1"/>
            <a:r>
              <a:rPr lang="en-US" altLang="en-US"/>
              <a:t>Parasites</a:t>
            </a:r>
          </a:p>
          <a:p>
            <a:pPr lvl="3" eaLnBrk="1" hangingPunct="1"/>
            <a:r>
              <a:rPr lang="en-US" altLang="en-US"/>
              <a:t>unicellular and multicellular eukaryotes</a:t>
            </a:r>
          </a:p>
          <a:p>
            <a:pPr lvl="1" eaLnBrk="1" hangingPunct="1"/>
            <a:r>
              <a:rPr lang="en-US" altLang="en-US"/>
              <a:t>Nonliving infectious “particles”</a:t>
            </a:r>
          </a:p>
          <a:p>
            <a:pPr lvl="2" eaLnBrk="1" hangingPunct="1"/>
            <a:r>
              <a:rPr lang="en-US" altLang="en-US"/>
              <a:t>Viruses</a:t>
            </a:r>
          </a:p>
          <a:p>
            <a:pPr lvl="2" eaLnBrk="1" hangingPunct="1"/>
            <a:r>
              <a:rPr lang="en-US" altLang="en-US"/>
              <a:t>Prions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0893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44" descr="09_02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4"/>
          <a:stretch>
            <a:fillRect/>
          </a:stretch>
        </p:blipFill>
        <p:spPr bwMode="auto">
          <a:xfrm>
            <a:off x="298450" y="1520825"/>
            <a:ext cx="85471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Text Box 45"/>
          <p:cNvSpPr txBox="1">
            <a:spLocks noChangeArrowheads="1"/>
          </p:cNvSpPr>
          <p:nvPr/>
        </p:nvSpPr>
        <p:spPr bwMode="auto">
          <a:xfrm>
            <a:off x="228600" y="2600325"/>
            <a:ext cx="10652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Mitochondrion</a:t>
            </a:r>
          </a:p>
        </p:txBody>
      </p:sp>
      <p:sp>
        <p:nvSpPr>
          <p:cNvPr id="9221" name="Line 46"/>
          <p:cNvSpPr>
            <a:spLocks noChangeShapeType="1"/>
          </p:cNvSpPr>
          <p:nvPr/>
        </p:nvSpPr>
        <p:spPr bwMode="auto">
          <a:xfrm>
            <a:off x="1219200" y="2736850"/>
            <a:ext cx="3810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Line 47"/>
          <p:cNvSpPr>
            <a:spLocks noChangeShapeType="1"/>
          </p:cNvSpPr>
          <p:nvPr/>
        </p:nvSpPr>
        <p:spPr bwMode="auto">
          <a:xfrm>
            <a:off x="1216025" y="2736850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Text Box 48"/>
          <p:cNvSpPr txBox="1">
            <a:spLocks noChangeArrowheads="1"/>
          </p:cNvSpPr>
          <p:nvPr/>
        </p:nvSpPr>
        <p:spPr bwMode="auto">
          <a:xfrm>
            <a:off x="231775" y="2978150"/>
            <a:ext cx="67786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r>
              <a:rPr lang="en-US" altLang="en-US" sz="1000" b="1"/>
              <a:t>Nucleus</a:t>
            </a:r>
          </a:p>
        </p:txBody>
      </p:sp>
      <p:sp>
        <p:nvSpPr>
          <p:cNvPr id="9224" name="Text Box 49"/>
          <p:cNvSpPr txBox="1">
            <a:spLocks noChangeArrowheads="1"/>
          </p:cNvSpPr>
          <p:nvPr/>
        </p:nvSpPr>
        <p:spPr bwMode="auto">
          <a:xfrm>
            <a:off x="228600" y="3390900"/>
            <a:ext cx="79057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Golgi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apparatus</a:t>
            </a:r>
          </a:p>
        </p:txBody>
      </p:sp>
      <p:sp>
        <p:nvSpPr>
          <p:cNvPr id="9225" name="Text Box 50"/>
          <p:cNvSpPr txBox="1">
            <a:spLocks noChangeArrowheads="1"/>
          </p:cNvSpPr>
          <p:nvPr/>
        </p:nvSpPr>
        <p:spPr bwMode="auto">
          <a:xfrm>
            <a:off x="234950" y="3797300"/>
            <a:ext cx="8270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Plasma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membrane</a:t>
            </a:r>
          </a:p>
        </p:txBody>
      </p:sp>
      <p:sp>
        <p:nvSpPr>
          <p:cNvPr id="9226" name="Text Box 51"/>
          <p:cNvSpPr txBox="1">
            <a:spLocks noChangeArrowheads="1"/>
          </p:cNvSpPr>
          <p:nvPr/>
        </p:nvSpPr>
        <p:spPr bwMode="auto">
          <a:xfrm>
            <a:off x="228600" y="4187825"/>
            <a:ext cx="974725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Endoplasmic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reticulum</a:t>
            </a:r>
          </a:p>
        </p:txBody>
      </p:sp>
      <p:sp>
        <p:nvSpPr>
          <p:cNvPr id="9227" name="Text Box 52"/>
          <p:cNvSpPr txBox="1">
            <a:spLocks noChangeArrowheads="1"/>
          </p:cNvSpPr>
          <p:nvPr/>
        </p:nvSpPr>
        <p:spPr bwMode="auto">
          <a:xfrm>
            <a:off x="234950" y="4832350"/>
            <a:ext cx="38052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a) Eukaryotic cell. Eukaryotic cells have a membrane-bound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    nucleus and well-defined membrane-bound organelles.</a:t>
            </a:r>
          </a:p>
        </p:txBody>
      </p:sp>
      <p:sp>
        <p:nvSpPr>
          <p:cNvPr id="9228" name="Text Box 53"/>
          <p:cNvSpPr txBox="1">
            <a:spLocks noChangeArrowheads="1"/>
          </p:cNvSpPr>
          <p:nvPr/>
        </p:nvSpPr>
        <p:spPr bwMode="auto">
          <a:xfrm>
            <a:off x="4043363" y="2174875"/>
            <a:ext cx="1052512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Relative size</a:t>
            </a:r>
          </a:p>
          <a:p>
            <a:pPr algn="ctr">
              <a:lnSpc>
                <a:spcPct val="90000"/>
              </a:lnSpc>
            </a:pPr>
            <a:r>
              <a:rPr lang="en-US" altLang="en-US" sz="1000" b="1"/>
              <a:t>of a bacterium</a:t>
            </a:r>
          </a:p>
        </p:txBody>
      </p:sp>
      <p:sp>
        <p:nvSpPr>
          <p:cNvPr id="9229" name="Text Box 54"/>
          <p:cNvSpPr txBox="1">
            <a:spLocks noChangeArrowheads="1"/>
          </p:cNvSpPr>
          <p:nvPr/>
        </p:nvSpPr>
        <p:spPr bwMode="auto">
          <a:xfrm>
            <a:off x="4100513" y="4003675"/>
            <a:ext cx="946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Relative size</a:t>
            </a:r>
          </a:p>
          <a:p>
            <a:pPr algn="ctr">
              <a:lnSpc>
                <a:spcPct val="90000"/>
              </a:lnSpc>
            </a:pPr>
            <a:r>
              <a:rPr lang="en-US" altLang="en-US" sz="1000" b="1"/>
              <a:t>of a virus</a:t>
            </a:r>
          </a:p>
        </p:txBody>
      </p:sp>
      <p:sp>
        <p:nvSpPr>
          <p:cNvPr id="9230" name="Text Box 55"/>
          <p:cNvSpPr txBox="1">
            <a:spLocks noChangeArrowheads="1"/>
          </p:cNvSpPr>
          <p:nvPr/>
        </p:nvSpPr>
        <p:spPr bwMode="auto">
          <a:xfrm>
            <a:off x="7045325" y="1498600"/>
            <a:ext cx="868363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Ribosomes</a:t>
            </a:r>
          </a:p>
        </p:txBody>
      </p:sp>
      <p:sp>
        <p:nvSpPr>
          <p:cNvPr id="9231" name="Text Box 56"/>
          <p:cNvSpPr txBox="1">
            <a:spLocks noChangeArrowheads="1"/>
          </p:cNvSpPr>
          <p:nvPr/>
        </p:nvSpPr>
        <p:spPr bwMode="auto">
          <a:xfrm>
            <a:off x="7532688" y="1746250"/>
            <a:ext cx="4587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DNA</a:t>
            </a:r>
          </a:p>
        </p:txBody>
      </p:sp>
      <p:sp>
        <p:nvSpPr>
          <p:cNvPr id="9232" name="Text Box 57"/>
          <p:cNvSpPr txBox="1">
            <a:spLocks noChangeArrowheads="1"/>
          </p:cNvSpPr>
          <p:nvPr/>
        </p:nvSpPr>
        <p:spPr bwMode="auto">
          <a:xfrm>
            <a:off x="7980363" y="1962150"/>
            <a:ext cx="692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Cell wall</a:t>
            </a:r>
          </a:p>
        </p:txBody>
      </p:sp>
      <p:sp>
        <p:nvSpPr>
          <p:cNvPr id="9233" name="Text Box 58"/>
          <p:cNvSpPr txBox="1">
            <a:spLocks noChangeArrowheads="1"/>
          </p:cNvSpPr>
          <p:nvPr/>
        </p:nvSpPr>
        <p:spPr bwMode="auto">
          <a:xfrm>
            <a:off x="8096250" y="2317750"/>
            <a:ext cx="82708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Plasma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membrane</a:t>
            </a:r>
          </a:p>
        </p:txBody>
      </p:sp>
      <p:sp>
        <p:nvSpPr>
          <p:cNvPr id="9234" name="Text Box 59"/>
          <p:cNvSpPr txBox="1">
            <a:spLocks noChangeArrowheads="1"/>
          </p:cNvSpPr>
          <p:nvPr/>
        </p:nvSpPr>
        <p:spPr bwMode="auto">
          <a:xfrm>
            <a:off x="5443538" y="2784475"/>
            <a:ext cx="3551237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b) Bacterial cell. Bacteria have a single strand of DNA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    and free-floating small ribosomes within their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    cytoplasm. Their plasma membrane is surrounded by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    a rigid cell wall.</a:t>
            </a:r>
          </a:p>
        </p:txBody>
      </p:sp>
      <p:sp>
        <p:nvSpPr>
          <p:cNvPr id="9235" name="Text Box 60"/>
          <p:cNvSpPr txBox="1">
            <a:spLocks noChangeArrowheads="1"/>
          </p:cNvSpPr>
          <p:nvPr/>
        </p:nvSpPr>
        <p:spPr bwMode="auto">
          <a:xfrm>
            <a:off x="8339138" y="4083050"/>
            <a:ext cx="4587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DNA</a:t>
            </a:r>
          </a:p>
        </p:txBody>
      </p:sp>
      <p:sp>
        <p:nvSpPr>
          <p:cNvPr id="9236" name="Text Box 61"/>
          <p:cNvSpPr txBox="1">
            <a:spLocks noChangeArrowheads="1"/>
          </p:cNvSpPr>
          <p:nvPr/>
        </p:nvSpPr>
        <p:spPr bwMode="auto">
          <a:xfrm>
            <a:off x="6757988" y="3644900"/>
            <a:ext cx="458787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RNA</a:t>
            </a:r>
          </a:p>
        </p:txBody>
      </p:sp>
      <p:sp>
        <p:nvSpPr>
          <p:cNvPr id="9237" name="Text Box 62"/>
          <p:cNvSpPr txBox="1">
            <a:spLocks noChangeArrowheads="1"/>
          </p:cNvSpPr>
          <p:nvPr/>
        </p:nvSpPr>
        <p:spPr bwMode="auto">
          <a:xfrm>
            <a:off x="6724650" y="4168775"/>
            <a:ext cx="6223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 sz="1000" b="1"/>
              <a:t>Protein</a:t>
            </a:r>
          </a:p>
          <a:p>
            <a:pPr algn="ctr">
              <a:lnSpc>
                <a:spcPct val="90000"/>
              </a:lnSpc>
            </a:pPr>
            <a:r>
              <a:rPr lang="en-US" altLang="en-US" sz="1000" b="1"/>
              <a:t>coat</a:t>
            </a:r>
          </a:p>
        </p:txBody>
      </p:sp>
      <p:sp>
        <p:nvSpPr>
          <p:cNvPr id="9238" name="Text Box 63"/>
          <p:cNvSpPr txBox="1">
            <a:spLocks noChangeArrowheads="1"/>
          </p:cNvSpPr>
          <p:nvPr/>
        </p:nvSpPr>
        <p:spPr bwMode="auto">
          <a:xfrm>
            <a:off x="5441950" y="4826000"/>
            <a:ext cx="2824163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000" b="1"/>
              <a:t>c) Viruses. Viruses consist of a protein coat</a:t>
            </a:r>
          </a:p>
          <a:p>
            <a:pPr>
              <a:lnSpc>
                <a:spcPct val="90000"/>
              </a:lnSpc>
            </a:pPr>
            <a:r>
              <a:rPr lang="en-US" altLang="en-US" sz="1000" b="1"/>
              <a:t>    surrounding either RNA or DNA.</a:t>
            </a:r>
          </a:p>
        </p:txBody>
      </p:sp>
      <p:sp>
        <p:nvSpPr>
          <p:cNvPr id="9239" name="Line 64"/>
          <p:cNvSpPr>
            <a:spLocks noChangeShapeType="1"/>
          </p:cNvSpPr>
          <p:nvPr/>
        </p:nvSpPr>
        <p:spPr bwMode="auto">
          <a:xfrm>
            <a:off x="828675" y="3105150"/>
            <a:ext cx="16891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0" name="Line 65"/>
          <p:cNvSpPr>
            <a:spLocks noChangeShapeType="1"/>
          </p:cNvSpPr>
          <p:nvPr/>
        </p:nvSpPr>
        <p:spPr bwMode="auto">
          <a:xfrm>
            <a:off x="673100" y="3505200"/>
            <a:ext cx="85090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1" name="Line 66"/>
          <p:cNvSpPr>
            <a:spLocks noChangeShapeType="1"/>
          </p:cNvSpPr>
          <p:nvPr/>
        </p:nvSpPr>
        <p:spPr bwMode="auto">
          <a:xfrm rot="-277189">
            <a:off x="804863" y="3873500"/>
            <a:ext cx="725487" cy="1588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2" name="Line 67"/>
          <p:cNvSpPr>
            <a:spLocks noChangeShapeType="1"/>
          </p:cNvSpPr>
          <p:nvPr/>
        </p:nvSpPr>
        <p:spPr bwMode="auto">
          <a:xfrm rot="-1562440">
            <a:off x="1052513" y="3960813"/>
            <a:ext cx="1516062" cy="20637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3" name="Line 68"/>
          <p:cNvSpPr>
            <a:spLocks noChangeShapeType="1"/>
          </p:cNvSpPr>
          <p:nvPr/>
        </p:nvSpPr>
        <p:spPr bwMode="auto">
          <a:xfrm>
            <a:off x="838200" y="3105150"/>
            <a:ext cx="167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4" name="Line 69"/>
          <p:cNvSpPr>
            <a:spLocks noChangeShapeType="1"/>
          </p:cNvSpPr>
          <p:nvPr/>
        </p:nvSpPr>
        <p:spPr bwMode="auto">
          <a:xfrm>
            <a:off x="669925" y="3505200"/>
            <a:ext cx="850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5" name="Line 70"/>
          <p:cNvSpPr>
            <a:spLocks noChangeShapeType="1"/>
          </p:cNvSpPr>
          <p:nvPr/>
        </p:nvSpPr>
        <p:spPr bwMode="auto">
          <a:xfrm rot="-277189">
            <a:off x="798513" y="3873500"/>
            <a:ext cx="725487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6" name="Line 71"/>
          <p:cNvSpPr>
            <a:spLocks noChangeShapeType="1"/>
          </p:cNvSpPr>
          <p:nvPr/>
        </p:nvSpPr>
        <p:spPr bwMode="auto">
          <a:xfrm rot="-1562440">
            <a:off x="1049338" y="3962400"/>
            <a:ext cx="1516062" cy="206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7" name="Line 72"/>
          <p:cNvSpPr>
            <a:spLocks noChangeShapeType="1"/>
          </p:cNvSpPr>
          <p:nvPr/>
        </p:nvSpPr>
        <p:spPr bwMode="auto">
          <a:xfrm flipV="1">
            <a:off x="6343650" y="1625600"/>
            <a:ext cx="762000" cy="1079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8" name="Line 73"/>
          <p:cNvSpPr>
            <a:spLocks noChangeShapeType="1"/>
          </p:cNvSpPr>
          <p:nvPr/>
        </p:nvSpPr>
        <p:spPr bwMode="auto">
          <a:xfrm flipV="1">
            <a:off x="6394450" y="1619250"/>
            <a:ext cx="698500" cy="1968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9" name="Line 74"/>
          <p:cNvSpPr>
            <a:spLocks noChangeShapeType="1"/>
          </p:cNvSpPr>
          <p:nvPr/>
        </p:nvSpPr>
        <p:spPr bwMode="auto">
          <a:xfrm flipV="1">
            <a:off x="6350000" y="1625600"/>
            <a:ext cx="762000" cy="1079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0" name="Freeform 75"/>
          <p:cNvSpPr>
            <a:spLocks/>
          </p:cNvSpPr>
          <p:nvPr/>
        </p:nvSpPr>
        <p:spPr bwMode="auto">
          <a:xfrm>
            <a:off x="6400800" y="1625600"/>
            <a:ext cx="698500" cy="187325"/>
          </a:xfrm>
          <a:custGeom>
            <a:avLst/>
            <a:gdLst>
              <a:gd name="T0" fmla="*/ 0 w 440"/>
              <a:gd name="T1" fmla="*/ 2147483647 h 118"/>
              <a:gd name="T2" fmla="*/ 2147483647 w 440"/>
              <a:gd name="T3" fmla="*/ 0 h 11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440" h="118">
                <a:moveTo>
                  <a:pt x="0" y="118"/>
                </a:moveTo>
                <a:lnTo>
                  <a:pt x="440" y="0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1" name="Line 76"/>
          <p:cNvSpPr>
            <a:spLocks noChangeShapeType="1"/>
          </p:cNvSpPr>
          <p:nvPr/>
        </p:nvSpPr>
        <p:spPr bwMode="auto">
          <a:xfrm flipV="1">
            <a:off x="6889750" y="1854200"/>
            <a:ext cx="704850" cy="698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2" name="Line 77"/>
          <p:cNvSpPr>
            <a:spLocks noChangeShapeType="1"/>
          </p:cNvSpPr>
          <p:nvPr/>
        </p:nvSpPr>
        <p:spPr bwMode="auto">
          <a:xfrm flipV="1">
            <a:off x="7473950" y="2076450"/>
            <a:ext cx="577850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3" name="Line 78"/>
          <p:cNvSpPr>
            <a:spLocks noChangeShapeType="1"/>
          </p:cNvSpPr>
          <p:nvPr/>
        </p:nvSpPr>
        <p:spPr bwMode="auto">
          <a:xfrm>
            <a:off x="7772400" y="2425700"/>
            <a:ext cx="387350" cy="635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4" name="Line 79"/>
          <p:cNvSpPr>
            <a:spLocks noChangeShapeType="1"/>
          </p:cNvSpPr>
          <p:nvPr/>
        </p:nvSpPr>
        <p:spPr bwMode="auto">
          <a:xfrm flipV="1">
            <a:off x="6892925" y="1854200"/>
            <a:ext cx="704850" cy="69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5" name="Line 80"/>
          <p:cNvSpPr>
            <a:spLocks noChangeShapeType="1"/>
          </p:cNvSpPr>
          <p:nvPr/>
        </p:nvSpPr>
        <p:spPr bwMode="auto">
          <a:xfrm flipV="1">
            <a:off x="7473950" y="2076450"/>
            <a:ext cx="5778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6" name="Line 81"/>
          <p:cNvSpPr>
            <a:spLocks noChangeShapeType="1"/>
          </p:cNvSpPr>
          <p:nvPr/>
        </p:nvSpPr>
        <p:spPr bwMode="auto">
          <a:xfrm>
            <a:off x="7775575" y="2425700"/>
            <a:ext cx="387350" cy="63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310"/>
    </mc:Choice>
    <mc:Fallback xmlns="">
      <p:transition spd="slow" advTm="56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Bacteria: Single-celled Living Organisms</a:t>
            </a:r>
          </a:p>
        </p:txBody>
      </p:sp>
      <p:sp>
        <p:nvSpPr>
          <p:cNvPr id="1331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096963"/>
            <a:ext cx="7772400" cy="5119687"/>
          </a:xfrm>
        </p:spPr>
        <p:txBody>
          <a:bodyPr/>
          <a:lstStyle/>
          <a:p>
            <a:pPr eaLnBrk="1" hangingPunct="1"/>
            <a:r>
              <a:rPr lang="en-US" altLang="en-US"/>
              <a:t>Characteristics</a:t>
            </a:r>
          </a:p>
          <a:p>
            <a:pPr lvl="1" eaLnBrk="1" hangingPunct="1"/>
            <a:r>
              <a:rPr lang="en-US" altLang="en-US"/>
              <a:t>Prokaryotic</a:t>
            </a:r>
          </a:p>
          <a:p>
            <a:pPr lvl="1" eaLnBrk="1" hangingPunct="1"/>
            <a:r>
              <a:rPr lang="en-US" altLang="en-US"/>
              <a:t>Single-celled</a:t>
            </a:r>
          </a:p>
          <a:p>
            <a:pPr lvl="1" eaLnBrk="1" hangingPunct="1"/>
            <a:r>
              <a:rPr lang="en-US" altLang="en-US"/>
              <a:t>Use a variety of resources for growth and reproduction</a:t>
            </a:r>
          </a:p>
          <a:p>
            <a:pPr eaLnBrk="1" hangingPunct="1"/>
            <a:r>
              <a:rPr lang="en-US" altLang="en-US"/>
              <a:t>Infections</a:t>
            </a:r>
          </a:p>
          <a:p>
            <a:pPr lvl="1" eaLnBrk="1" hangingPunct="1"/>
            <a:r>
              <a:rPr lang="en-US" altLang="en-US"/>
              <a:t>Pneumonia, tonsillitis, tuberculosis, botulism, toxic shock syndrome, syphilis, Lyme disease, etc.</a:t>
            </a:r>
          </a:p>
          <a:p>
            <a:pPr eaLnBrk="1" hangingPunct="1"/>
            <a:r>
              <a:rPr lang="en-US" altLang="en-US"/>
              <a:t>Generally treated with </a:t>
            </a:r>
            <a:r>
              <a:rPr lang="en-US" altLang="en-US" b="1"/>
              <a:t>antibiotics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910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Viruses: Tiny Infectious Agents</a:t>
            </a:r>
          </a:p>
        </p:txBody>
      </p:sp>
      <p:sp>
        <p:nvSpPr>
          <p:cNvPr id="14339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158875"/>
            <a:ext cx="7994650" cy="4957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Extremely small, much smaller than bacteria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Living? Open to debate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Unable to reproduce outside of a host cell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No metabolic activity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Structure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Contain DNA or RNA, not both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DNA/RNA is surrounded by a protein coat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Diseases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/>
              <a:t>AIDS, hepatitis, encephalitis, rabies, influenza, colds, warts, chicken pox</a:t>
            </a:r>
          </a:p>
          <a:p>
            <a:pPr eaLnBrk="1" hangingPunct="1">
              <a:lnSpc>
                <a:spcPct val="90000"/>
              </a:lnSpc>
            </a:pPr>
            <a:endParaRPr lang="en-US" altLang="en-US" sz="28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11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Prions: Infectious Proteins</a:t>
            </a:r>
          </a:p>
        </p:txBody>
      </p:sp>
      <p:sp>
        <p:nvSpPr>
          <p:cNvPr id="16387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058863"/>
            <a:ext cx="8269288" cy="53768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/>
              <a:t>Infectious proteins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Normal brain proteins that are not folded correctly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The mis-folding becomes self-propagating, filling and disabling the cell with protein debris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Resist cooking, freezing, drying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/>
              <a:t>Diseases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Bovine spongiform encephalitis (BSE, “mad cow disease”)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/>
              <a:t>Creutzfeldt-Jakob disease (CJD)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2782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Transmissibility, Mode of Transmission, and Virulence Determine Health Risk</a:t>
            </a:r>
          </a:p>
        </p:txBody>
      </p:sp>
      <p:sp>
        <p:nvSpPr>
          <p:cNvPr id="18435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396875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Transmissibility</a:t>
            </a:r>
          </a:p>
          <a:p>
            <a:pPr lvl="1" eaLnBrk="1" hangingPunct="1"/>
            <a:r>
              <a:rPr lang="en-US" altLang="en-US"/>
              <a:t>How easily a pathogen is passed from person to person</a:t>
            </a:r>
          </a:p>
          <a:p>
            <a:pPr eaLnBrk="1" hangingPunct="1"/>
            <a:r>
              <a:rPr lang="en-US" altLang="en-US"/>
              <a:t>Mode of transmission</a:t>
            </a:r>
          </a:p>
          <a:p>
            <a:pPr lvl="1" eaLnBrk="1" hangingPunct="1"/>
            <a:r>
              <a:rPr lang="en-US" altLang="en-US"/>
              <a:t>Respiratory, fecal–oral, body fluids</a:t>
            </a:r>
          </a:p>
          <a:p>
            <a:pPr eaLnBrk="1" hangingPunct="1"/>
            <a:r>
              <a:rPr lang="en-US" altLang="en-US"/>
              <a:t>Virulence</a:t>
            </a:r>
          </a:p>
          <a:p>
            <a:pPr lvl="1" eaLnBrk="1" hangingPunct="1"/>
            <a:r>
              <a:rPr lang="en-US" altLang="en-US"/>
              <a:t>How much damage is caused by the infection</a:t>
            </a: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340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51.4|38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7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7|31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3|27.5|25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2|38.8|26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|64.8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10237</TotalTime>
  <Words>371</Words>
  <Application>Microsoft Office PowerPoint</Application>
  <PresentationFormat>On-screen Show (4:3)</PresentationFormat>
  <Paragraphs>91</Paragraphs>
  <Slides>8</Slides>
  <Notes>7</Notes>
  <HiddenSlides>0</HiddenSlides>
  <MMClips>8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Helvetica</vt:lpstr>
      <vt:lpstr>Johnson_6e_PPT_template-orig</vt:lpstr>
      <vt:lpstr>Johnson_6e_PPT_template_2line</vt:lpstr>
      <vt:lpstr>Johnson_6e_PPT_template_1line</vt:lpstr>
      <vt:lpstr>Johnson_6e_PPT_template-blank</vt:lpstr>
      <vt:lpstr>PowerPoint Presentation</vt:lpstr>
      <vt:lpstr>Overview of the Body’s Defense Mechanisms</vt:lpstr>
      <vt:lpstr>Pathogens Cause Disease</vt:lpstr>
      <vt:lpstr>PowerPoint Presentation</vt:lpstr>
      <vt:lpstr>Bacteria: Single-celled Living Organisms</vt:lpstr>
      <vt:lpstr>Viruses: Tiny Infectious Agents</vt:lpstr>
      <vt:lpstr>Prions: Infectious Proteins</vt:lpstr>
      <vt:lpstr>Transmissibility, Mode of Transmission, and Virulence Determine Health Risk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617</cp:revision>
  <cp:lastPrinted>2002-04-29T18:54:29Z</cp:lastPrinted>
  <dcterms:created xsi:type="dcterms:W3CDTF">2000-12-11T01:39:32Z</dcterms:created>
  <dcterms:modified xsi:type="dcterms:W3CDTF">2019-12-21T21:30:15Z</dcterms:modified>
</cp:coreProperties>
</file>