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662" r:id="rId2"/>
    <p:sldMasterId id="2147483663" r:id="rId3"/>
  </p:sldMasterIdLst>
  <p:notesMasterIdLst>
    <p:notesMasterId r:id="rId10"/>
  </p:notesMasterIdLst>
  <p:handoutMasterIdLst>
    <p:handoutMasterId r:id="rId11"/>
  </p:handoutMasterIdLst>
  <p:sldIdLst>
    <p:sldId id="389" r:id="rId4"/>
    <p:sldId id="427" r:id="rId5"/>
    <p:sldId id="428" r:id="rId6"/>
    <p:sldId id="429" r:id="rId7"/>
    <p:sldId id="390" r:id="rId8"/>
    <p:sldId id="401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A2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11" autoAdjust="0"/>
    <p:restoredTop sz="88504" autoAdjust="0"/>
  </p:normalViewPr>
  <p:slideViewPr>
    <p:cSldViewPr snapToGrid="0">
      <p:cViewPr varScale="1">
        <p:scale>
          <a:sx n="107" d="100"/>
          <a:sy n="107" d="100"/>
        </p:scale>
        <p:origin x="-102" y="-102"/>
      </p:cViewPr>
      <p:guideLst>
        <p:guide orient="horz" pos="950"/>
        <p:guide orient="horz" pos="303"/>
        <p:guide pos="2880"/>
        <p:guide pos="313"/>
        <p:guide pos="686"/>
        <p:guide pos="2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43B60FF7-44C5-4E4F-86C0-4561A46BA0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50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B2C51833-6930-4DDD-8052-32281CCA02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368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B6717AC0-0694-424E-A54B-8BA114ECA718}" type="slidenum">
              <a:rPr lang="en-US" altLang="en-US" sz="1200" smtClean="0"/>
              <a:pPr/>
              <a:t>1</a:t>
            </a:fld>
            <a:endParaRPr lang="en-US" altLang="en-US" sz="1200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51305183-0C02-4C5D-8AF6-BB3A4E6138AA}" type="slidenum">
              <a:rPr lang="en-US" altLang="en-US" sz="1200" smtClean="0"/>
              <a:pPr/>
              <a:t>5</a:t>
            </a:fld>
            <a:endParaRPr lang="en-US" altLang="en-US" sz="1200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A58C24BB-7A5D-476F-9E76-5348C1EC28C4}" type="slidenum">
              <a:rPr lang="en-US" altLang="en-US" sz="1200" smtClean="0"/>
              <a:pPr/>
              <a:t>6</a:t>
            </a:fld>
            <a:endParaRPr lang="en-US" altLang="en-US" sz="1200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  <a:cs typeface="+mn-cs"/>
              </a:rPr>
              <a:t>Concepts and Current Issues</a:t>
            </a:r>
            <a:endParaRPr lang="en-US" sz="3200" smtClean="0">
              <a:latin typeface="Arial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  <a:cs typeface="+mn-cs"/>
              </a:rPr>
              <a:t>Human Biology</a:t>
            </a:r>
            <a:endParaRPr lang="en-US" sz="4800" smtClean="0">
              <a:latin typeface="Arial" charset="0"/>
              <a:cs typeface="+mn-cs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2125" y="968375"/>
            <a:ext cx="20653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  <a:cs typeface="+mn-cs"/>
              </a:rPr>
              <a:t>Sixth Edition</a:t>
            </a:r>
            <a:endParaRPr lang="en-US" sz="2000" smtClean="0">
              <a:latin typeface="Arial" charset="0"/>
              <a:cs typeface="+mn-cs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  <a:cs typeface="+mn-cs"/>
              </a:rPr>
              <a:t>Michael D. Johnson</a:t>
            </a:r>
            <a:endParaRPr lang="en-US" sz="2000" smtClean="0">
              <a:latin typeface="Arial" charset="0"/>
              <a:cs typeface="+mn-cs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77957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1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6833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270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10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349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743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7885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54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54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30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283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740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30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253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610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697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19667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66530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663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585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7383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0753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13827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440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495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550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38031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49613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1783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179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97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7" Type="http://schemas.openxmlformats.org/officeDocument/2006/relationships/image" Target="../media/image2.png"/><Relationship Id="rId2" Type="http://schemas.microsoft.com/office/2007/relationships/media" Target="../media/media3.wav"/><Relationship Id="rId1" Type="http://schemas.openxmlformats.org/officeDocument/2006/relationships/tags" Target="../tags/tag3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Cardiovascular Disorders</a:t>
            </a:r>
          </a:p>
        </p:txBody>
      </p:sp>
      <p:sp>
        <p:nvSpPr>
          <p:cNvPr id="65538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96875" y="1085850"/>
            <a:ext cx="7772400" cy="5133975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Angina pectoris</a:t>
            </a:r>
            <a:endParaRPr lang="en-US" altLang="en-US" smtClean="0"/>
          </a:p>
          <a:p>
            <a:pPr lvl="1" eaLnBrk="1" hangingPunct="1"/>
            <a:r>
              <a:rPr lang="en-US" altLang="en-US" smtClean="0"/>
              <a:t>narrowed coronary arteries impair blood flow</a:t>
            </a:r>
          </a:p>
          <a:p>
            <a:pPr eaLnBrk="1" hangingPunct="1"/>
            <a:r>
              <a:rPr lang="en-US" altLang="en-US" b="1" smtClean="0"/>
              <a:t>Congestive heart failure</a:t>
            </a:r>
            <a:endParaRPr lang="en-US" altLang="en-US" smtClean="0"/>
          </a:p>
          <a:p>
            <a:pPr lvl="1" eaLnBrk="1" hangingPunct="1"/>
            <a:r>
              <a:rPr lang="en-US" altLang="en-US" smtClean="0"/>
              <a:t>decrease in pumping efficiency</a:t>
            </a:r>
          </a:p>
          <a:p>
            <a:pPr eaLnBrk="1" hangingPunct="1"/>
            <a:r>
              <a:rPr lang="en-US" altLang="en-US" b="1" smtClean="0"/>
              <a:t>Embolism</a:t>
            </a:r>
            <a:endParaRPr lang="en-US" altLang="en-US" smtClean="0"/>
          </a:p>
          <a:p>
            <a:pPr lvl="1" eaLnBrk="1" hangingPunct="1"/>
            <a:r>
              <a:rPr lang="en-US" altLang="en-US" smtClean="0"/>
              <a:t>blockage of blood vessels</a:t>
            </a:r>
          </a:p>
          <a:p>
            <a:pPr eaLnBrk="1" hangingPunct="1"/>
            <a:r>
              <a:rPr lang="en-US" altLang="en-US" b="1" smtClean="0"/>
              <a:t>Stroke</a:t>
            </a:r>
            <a:endParaRPr lang="en-US" altLang="en-US" smtClean="0"/>
          </a:p>
          <a:p>
            <a:pPr lvl="1" eaLnBrk="1" hangingPunct="1"/>
            <a:r>
              <a:rPr lang="en-US" altLang="en-US" smtClean="0"/>
              <a:t>impaired blood flow to the brain</a:t>
            </a:r>
          </a:p>
          <a:p>
            <a:pPr lvl="1" eaLnBrk="1" hangingPunct="1"/>
            <a:endParaRPr lang="en-US" altLang="en-US" smtClean="0"/>
          </a:p>
          <a:p>
            <a:pPr lvl="1" eaLnBrk="1" hangingPunct="1"/>
            <a:endParaRPr lang="en-US" altLang="en-US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229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Heart Attack</a:t>
            </a:r>
          </a:p>
        </p:txBody>
      </p:sp>
      <p:sp>
        <p:nvSpPr>
          <p:cNvPr id="67586" name="Content Placeholder 2"/>
          <p:cNvSpPr>
            <a:spLocks noGrp="1"/>
          </p:cNvSpPr>
          <p:nvPr>
            <p:ph idx="4294967295"/>
          </p:nvPr>
        </p:nvSpPr>
        <p:spPr>
          <a:xfrm>
            <a:off x="396875" y="798513"/>
            <a:ext cx="8204200" cy="5678487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altLang="en-US" sz="2800" smtClean="0"/>
              <a:t>Also known as </a:t>
            </a:r>
            <a:r>
              <a:rPr lang="en-US" altLang="en-US" sz="2800" b="1" smtClean="0"/>
              <a:t>myocardial infarction</a:t>
            </a:r>
          </a:p>
          <a:p>
            <a:pPr lvl="1">
              <a:spcBef>
                <a:spcPts val="400"/>
              </a:spcBef>
            </a:pPr>
            <a:r>
              <a:rPr lang="en-US" altLang="en-US" sz="2400" smtClean="0"/>
              <a:t>Permanent damage to myocardium</a:t>
            </a:r>
          </a:p>
          <a:p>
            <a:pPr>
              <a:spcBef>
                <a:spcPts val="400"/>
              </a:spcBef>
            </a:pPr>
            <a:r>
              <a:rPr lang="en-US" altLang="en-US" sz="2800" smtClean="0"/>
              <a:t>Symptoms</a:t>
            </a:r>
          </a:p>
          <a:p>
            <a:pPr lvl="1">
              <a:spcBef>
                <a:spcPts val="400"/>
              </a:spcBef>
            </a:pPr>
            <a:r>
              <a:rPr lang="en-US" altLang="en-US" sz="2400" smtClean="0"/>
              <a:t>Intense chest pain, nausea, heaviness in the chest, difficulty breathing, pain radiating to left arm, jaw, back, upper abdomen</a:t>
            </a:r>
          </a:p>
          <a:p>
            <a:pPr>
              <a:spcBef>
                <a:spcPts val="400"/>
              </a:spcBef>
            </a:pPr>
            <a:r>
              <a:rPr lang="en-US" altLang="en-US" sz="2800" smtClean="0"/>
              <a:t>Diagnosis</a:t>
            </a:r>
          </a:p>
          <a:p>
            <a:pPr lvl="1">
              <a:spcBef>
                <a:spcPts val="400"/>
              </a:spcBef>
            </a:pPr>
            <a:r>
              <a:rPr lang="en-US" altLang="en-US" sz="2400" smtClean="0"/>
              <a:t>EKG</a:t>
            </a:r>
          </a:p>
          <a:p>
            <a:pPr lvl="1">
              <a:spcBef>
                <a:spcPts val="400"/>
              </a:spcBef>
            </a:pPr>
            <a:r>
              <a:rPr lang="en-US" altLang="en-US" sz="2400" smtClean="0"/>
              <a:t>Blood test for cardiac enzymes</a:t>
            </a:r>
          </a:p>
          <a:p>
            <a:pPr>
              <a:spcBef>
                <a:spcPts val="400"/>
              </a:spcBef>
            </a:pPr>
            <a:r>
              <a:rPr lang="en-US" altLang="en-US" sz="2800" smtClean="0"/>
              <a:t>Prevention/Treatment</a:t>
            </a:r>
          </a:p>
          <a:p>
            <a:pPr lvl="1">
              <a:spcBef>
                <a:spcPts val="400"/>
              </a:spcBef>
            </a:pPr>
            <a:r>
              <a:rPr lang="en-US" altLang="en-US" sz="2400" smtClean="0"/>
              <a:t>Clot-busting medications</a:t>
            </a:r>
          </a:p>
          <a:p>
            <a:pPr lvl="1">
              <a:spcBef>
                <a:spcPts val="400"/>
              </a:spcBef>
            </a:pPr>
            <a:r>
              <a:rPr lang="en-US" altLang="en-US" sz="2400" smtClean="0"/>
              <a:t>CABG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390"/>
    </mc:Choice>
    <mc:Fallback xmlns="">
      <p:transition spd="slow" advTm="1413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5" descr="08_18Figure-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538" y="165100"/>
            <a:ext cx="5310187" cy="632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itle 1" descr="Strip"/>
          <p:cNvSpPr txBox="1">
            <a:spLocks/>
          </p:cNvSpPr>
          <p:nvPr/>
        </p:nvSpPr>
        <p:spPr bwMode="auto">
          <a:xfrm>
            <a:off x="0" y="0"/>
            <a:ext cx="30829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3600">
                <a:solidFill>
                  <a:schemeClr val="tx2"/>
                </a:solidFill>
                <a:latin typeface="Arial" charset="0"/>
              </a:rPr>
              <a:t>Coronary Angiogram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2514600" y="1733550"/>
            <a:ext cx="2562225" cy="84455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92"/>
    </mc:Choice>
    <mc:Fallback xmlns="">
      <p:transition spd="slow" advTm="644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2" descr="08_19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6"/>
          <a:stretch>
            <a:fillRect/>
          </a:stretch>
        </p:blipFill>
        <p:spPr bwMode="auto">
          <a:xfrm>
            <a:off x="1635125" y="136525"/>
            <a:ext cx="5872163" cy="641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5" name="Group 23"/>
          <p:cNvGrpSpPr>
            <a:grpSpLocks/>
          </p:cNvGrpSpPr>
          <p:nvPr/>
        </p:nvGrpSpPr>
        <p:grpSpPr bwMode="auto">
          <a:xfrm>
            <a:off x="2832100" y="1036638"/>
            <a:ext cx="3695700" cy="2957512"/>
            <a:chOff x="1784" y="653"/>
            <a:chExt cx="2328" cy="1863"/>
          </a:xfrm>
        </p:grpSpPr>
        <p:sp>
          <p:nvSpPr>
            <p:cNvPr id="8206" name="Line 24"/>
            <p:cNvSpPr>
              <a:spLocks noChangeShapeType="1"/>
            </p:cNvSpPr>
            <p:nvPr/>
          </p:nvSpPr>
          <p:spPr bwMode="auto">
            <a:xfrm flipH="1">
              <a:off x="1784" y="2414"/>
              <a:ext cx="2324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7" name="Line 25"/>
            <p:cNvSpPr>
              <a:spLocks noChangeShapeType="1"/>
            </p:cNvSpPr>
            <p:nvPr/>
          </p:nvSpPr>
          <p:spPr bwMode="auto">
            <a:xfrm>
              <a:off x="1856" y="1700"/>
              <a:ext cx="2252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8" name="Freeform 26"/>
            <p:cNvSpPr>
              <a:spLocks/>
            </p:cNvSpPr>
            <p:nvPr/>
          </p:nvSpPr>
          <p:spPr bwMode="auto">
            <a:xfrm>
              <a:off x="2258" y="1386"/>
              <a:ext cx="708" cy="312"/>
            </a:xfrm>
            <a:custGeom>
              <a:avLst/>
              <a:gdLst>
                <a:gd name="T0" fmla="*/ 0 w 708"/>
                <a:gd name="T1" fmla="*/ 162 h 312"/>
                <a:gd name="T2" fmla="*/ 708 w 708"/>
                <a:gd name="T3" fmla="*/ 312 h 312"/>
                <a:gd name="T4" fmla="*/ 134 w 708"/>
                <a:gd name="T5" fmla="*/ 0 h 3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8" h="312">
                  <a:moveTo>
                    <a:pt x="0" y="162"/>
                  </a:moveTo>
                  <a:lnTo>
                    <a:pt x="708" y="312"/>
                  </a:lnTo>
                  <a:lnTo>
                    <a:pt x="134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9" name="Freeform 27"/>
            <p:cNvSpPr>
              <a:spLocks/>
            </p:cNvSpPr>
            <p:nvPr/>
          </p:nvSpPr>
          <p:spPr bwMode="auto">
            <a:xfrm>
              <a:off x="3162" y="2064"/>
              <a:ext cx="480" cy="452"/>
            </a:xfrm>
            <a:custGeom>
              <a:avLst/>
              <a:gdLst>
                <a:gd name="T0" fmla="*/ 0 w 480"/>
                <a:gd name="T1" fmla="*/ 452 h 452"/>
                <a:gd name="T2" fmla="*/ 480 w 480"/>
                <a:gd name="T3" fmla="*/ 350 h 452"/>
                <a:gd name="T4" fmla="*/ 220 w 480"/>
                <a:gd name="T5" fmla="*/ 0 h 4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80" h="452">
                  <a:moveTo>
                    <a:pt x="0" y="452"/>
                  </a:moveTo>
                  <a:lnTo>
                    <a:pt x="480" y="350"/>
                  </a:lnTo>
                  <a:lnTo>
                    <a:pt x="220" y="0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0" name="Line 28"/>
            <p:cNvSpPr>
              <a:spLocks noChangeShapeType="1"/>
            </p:cNvSpPr>
            <p:nvPr/>
          </p:nvSpPr>
          <p:spPr bwMode="auto">
            <a:xfrm>
              <a:off x="2512" y="653"/>
              <a:ext cx="160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196" name="Rectangle 29"/>
          <p:cNvSpPr>
            <a:spLocks noChangeArrowheads="1"/>
          </p:cNvSpPr>
          <p:nvPr/>
        </p:nvSpPr>
        <p:spPr bwMode="auto">
          <a:xfrm>
            <a:off x="6477000" y="879475"/>
            <a:ext cx="647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Aorta</a:t>
            </a:r>
          </a:p>
        </p:txBody>
      </p:sp>
      <p:sp>
        <p:nvSpPr>
          <p:cNvPr id="8197" name="Rectangle 30"/>
          <p:cNvSpPr>
            <a:spLocks noChangeArrowheads="1"/>
          </p:cNvSpPr>
          <p:nvPr/>
        </p:nvSpPr>
        <p:spPr bwMode="auto">
          <a:xfrm>
            <a:off x="6477000" y="2566988"/>
            <a:ext cx="67786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400" b="1"/>
              <a:t>Vein </a:t>
            </a:r>
          </a:p>
          <a:p>
            <a:pPr>
              <a:lnSpc>
                <a:spcPct val="85000"/>
              </a:lnSpc>
            </a:pPr>
            <a:r>
              <a:rPr lang="en-US" altLang="en-US" sz="1400" b="1"/>
              <a:t>grafts</a:t>
            </a:r>
          </a:p>
        </p:txBody>
      </p:sp>
      <p:sp>
        <p:nvSpPr>
          <p:cNvPr id="8198" name="Rectangle 31"/>
          <p:cNvSpPr>
            <a:spLocks noChangeArrowheads="1"/>
          </p:cNvSpPr>
          <p:nvPr/>
        </p:nvSpPr>
        <p:spPr bwMode="auto">
          <a:xfrm>
            <a:off x="6477000" y="3705225"/>
            <a:ext cx="1073150" cy="66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 b="1"/>
              <a:t>Plaque</a:t>
            </a:r>
          </a:p>
          <a:p>
            <a:pPr>
              <a:lnSpc>
                <a:spcPct val="90000"/>
              </a:lnSpc>
            </a:pPr>
            <a:r>
              <a:rPr lang="en-US" altLang="en-US" sz="1400" b="1"/>
              <a:t>blocking</a:t>
            </a:r>
          </a:p>
          <a:p>
            <a:pPr>
              <a:lnSpc>
                <a:spcPct val="90000"/>
              </a:lnSpc>
            </a:pPr>
            <a:r>
              <a:rPr lang="en-US" altLang="en-US" sz="1400" b="1"/>
              <a:t>blood flow</a:t>
            </a:r>
          </a:p>
        </p:txBody>
      </p:sp>
      <p:grpSp>
        <p:nvGrpSpPr>
          <p:cNvPr id="8199" name="Group 32"/>
          <p:cNvGrpSpPr>
            <a:grpSpLocks/>
          </p:cNvGrpSpPr>
          <p:nvPr/>
        </p:nvGrpSpPr>
        <p:grpSpPr bwMode="auto">
          <a:xfrm>
            <a:off x="2832100" y="1036638"/>
            <a:ext cx="3695700" cy="2957512"/>
            <a:chOff x="1784" y="653"/>
            <a:chExt cx="2328" cy="1863"/>
          </a:xfrm>
        </p:grpSpPr>
        <p:sp>
          <p:nvSpPr>
            <p:cNvPr id="8201" name="Line 33"/>
            <p:cNvSpPr>
              <a:spLocks noChangeShapeType="1"/>
            </p:cNvSpPr>
            <p:nvPr/>
          </p:nvSpPr>
          <p:spPr bwMode="auto">
            <a:xfrm flipH="1">
              <a:off x="1784" y="2414"/>
              <a:ext cx="23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2" name="Line 34"/>
            <p:cNvSpPr>
              <a:spLocks noChangeShapeType="1"/>
            </p:cNvSpPr>
            <p:nvPr/>
          </p:nvSpPr>
          <p:spPr bwMode="auto">
            <a:xfrm>
              <a:off x="1856" y="1700"/>
              <a:ext cx="22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3" name="Freeform 35"/>
            <p:cNvSpPr>
              <a:spLocks/>
            </p:cNvSpPr>
            <p:nvPr/>
          </p:nvSpPr>
          <p:spPr bwMode="auto">
            <a:xfrm>
              <a:off x="2258" y="1386"/>
              <a:ext cx="708" cy="312"/>
            </a:xfrm>
            <a:custGeom>
              <a:avLst/>
              <a:gdLst>
                <a:gd name="T0" fmla="*/ 0 w 708"/>
                <a:gd name="T1" fmla="*/ 162 h 312"/>
                <a:gd name="T2" fmla="*/ 708 w 708"/>
                <a:gd name="T3" fmla="*/ 312 h 312"/>
                <a:gd name="T4" fmla="*/ 134 w 708"/>
                <a:gd name="T5" fmla="*/ 0 h 3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8" h="312">
                  <a:moveTo>
                    <a:pt x="0" y="162"/>
                  </a:moveTo>
                  <a:lnTo>
                    <a:pt x="708" y="312"/>
                  </a:lnTo>
                  <a:lnTo>
                    <a:pt x="134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4" name="Freeform 36"/>
            <p:cNvSpPr>
              <a:spLocks/>
            </p:cNvSpPr>
            <p:nvPr/>
          </p:nvSpPr>
          <p:spPr bwMode="auto">
            <a:xfrm>
              <a:off x="3162" y="2064"/>
              <a:ext cx="480" cy="452"/>
            </a:xfrm>
            <a:custGeom>
              <a:avLst/>
              <a:gdLst>
                <a:gd name="T0" fmla="*/ 0 w 480"/>
                <a:gd name="T1" fmla="*/ 452 h 452"/>
                <a:gd name="T2" fmla="*/ 480 w 480"/>
                <a:gd name="T3" fmla="*/ 350 h 452"/>
                <a:gd name="T4" fmla="*/ 220 w 480"/>
                <a:gd name="T5" fmla="*/ 0 h 4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80" h="452">
                  <a:moveTo>
                    <a:pt x="0" y="452"/>
                  </a:moveTo>
                  <a:lnTo>
                    <a:pt x="480" y="350"/>
                  </a:lnTo>
                  <a:lnTo>
                    <a:pt x="22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5" name="Line 37"/>
            <p:cNvSpPr>
              <a:spLocks noChangeShapeType="1"/>
            </p:cNvSpPr>
            <p:nvPr/>
          </p:nvSpPr>
          <p:spPr bwMode="auto">
            <a:xfrm>
              <a:off x="2512" y="653"/>
              <a:ext cx="1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618"/>
    </mc:Choice>
    <mc:Fallback xmlns="">
      <p:transition spd="slow" advTm="66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Reducing the Risk of Cardiovascular Disease</a:t>
            </a:r>
          </a:p>
        </p:txBody>
      </p:sp>
      <p:sp>
        <p:nvSpPr>
          <p:cNvPr id="70658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80975" y="1600200"/>
            <a:ext cx="8782050" cy="3354388"/>
          </a:xfrm>
        </p:spPr>
        <p:txBody>
          <a:bodyPr/>
          <a:lstStyle/>
          <a:p>
            <a:pPr eaLnBrk="1" hangingPunct="1"/>
            <a:r>
              <a:rPr lang="en-US" altLang="en-US" smtClean="0"/>
              <a:t>Smoking </a:t>
            </a:r>
            <a:r>
              <a:rPr lang="en-US" altLang="en-US" smtClean="0">
                <a:cs typeface="Arial" charset="0"/>
              </a:rPr>
              <a:t>–</a:t>
            </a:r>
            <a:r>
              <a:rPr lang="en-US" altLang="en-US" smtClean="0"/>
              <a:t> don’t (see link in learning module)</a:t>
            </a:r>
          </a:p>
          <a:p>
            <a:pPr eaLnBrk="1" hangingPunct="1"/>
            <a:r>
              <a:rPr lang="en-US" altLang="en-US" smtClean="0"/>
              <a:t>Blood lipids </a:t>
            </a:r>
            <a:r>
              <a:rPr lang="en-US" altLang="en-US" smtClean="0">
                <a:cs typeface="Arial" charset="0"/>
              </a:rPr>
              <a:t>–</a:t>
            </a:r>
            <a:r>
              <a:rPr lang="en-US" altLang="en-US" smtClean="0"/>
              <a:t> monitor cholesterol levels</a:t>
            </a:r>
          </a:p>
          <a:p>
            <a:pPr eaLnBrk="1" hangingPunct="1"/>
            <a:r>
              <a:rPr lang="en-US" altLang="en-US" smtClean="0"/>
              <a:t>Exercise </a:t>
            </a:r>
            <a:r>
              <a:rPr lang="en-US" altLang="en-US" smtClean="0">
                <a:cs typeface="Arial" charset="0"/>
              </a:rPr>
              <a:t>–</a:t>
            </a:r>
            <a:r>
              <a:rPr lang="en-US" altLang="en-US" smtClean="0"/>
              <a:t> regular and moderate</a:t>
            </a:r>
          </a:p>
          <a:p>
            <a:pPr eaLnBrk="1" hangingPunct="1"/>
            <a:r>
              <a:rPr lang="en-US" altLang="en-US" smtClean="0"/>
              <a:t>Blood pressure </a:t>
            </a:r>
            <a:r>
              <a:rPr lang="en-US" altLang="en-US" smtClean="0">
                <a:cs typeface="Arial" charset="0"/>
              </a:rPr>
              <a:t>–</a:t>
            </a:r>
            <a:r>
              <a:rPr lang="en-US" altLang="en-US" smtClean="0"/>
              <a:t> treat hypertension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4412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Reducing the Risk of Cardiovascular Disease</a:t>
            </a:r>
          </a:p>
        </p:txBody>
      </p:sp>
      <p:sp>
        <p:nvSpPr>
          <p:cNvPr id="72706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396875" y="1600200"/>
            <a:ext cx="8305800" cy="4495800"/>
          </a:xfrm>
        </p:spPr>
        <p:txBody>
          <a:bodyPr/>
          <a:lstStyle/>
          <a:p>
            <a:pPr eaLnBrk="1" hangingPunct="1"/>
            <a:r>
              <a:rPr lang="en-US" altLang="en-US" smtClean="0"/>
              <a:t>Weight </a:t>
            </a:r>
            <a:r>
              <a:rPr lang="en-US" altLang="en-US" smtClean="0">
                <a:cs typeface="Arial" charset="0"/>
              </a:rPr>
              <a:t>–</a:t>
            </a:r>
            <a:r>
              <a:rPr lang="en-US" altLang="en-US" smtClean="0"/>
              <a:t> being overweight increases risk of heart attack and stroke</a:t>
            </a:r>
          </a:p>
          <a:p>
            <a:pPr eaLnBrk="1" hangingPunct="1"/>
            <a:r>
              <a:rPr lang="en-US" altLang="en-US" smtClean="0"/>
              <a:t>Control of diabetes mellitus </a:t>
            </a:r>
            <a:r>
              <a:rPr lang="en-US" altLang="en-US" smtClean="0">
                <a:cs typeface="Arial" charset="0"/>
              </a:rPr>
              <a:t>–</a:t>
            </a:r>
            <a:r>
              <a:rPr lang="en-US" altLang="en-US" smtClean="0"/>
              <a:t> early diagnosis and treatment delays onset of related problems</a:t>
            </a:r>
          </a:p>
          <a:p>
            <a:pPr eaLnBrk="1" hangingPunct="1"/>
            <a:r>
              <a:rPr lang="en-US" altLang="en-US" smtClean="0"/>
              <a:t>Stress </a:t>
            </a:r>
            <a:r>
              <a:rPr lang="en-US" altLang="en-US" smtClean="0">
                <a:cs typeface="Arial" charset="0"/>
              </a:rPr>
              <a:t>–</a:t>
            </a:r>
            <a:r>
              <a:rPr lang="en-US" altLang="en-US" smtClean="0"/>
              <a:t> avoid chronic stress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3132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2|29.9|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|55.1|3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0.9|12|39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4.4|17.9"/>
</p:tagLst>
</file>

<file path=ppt/theme/theme1.xml><?xml version="1.0" encoding="utf-8"?>
<a:theme xmlns:a="http://schemas.openxmlformats.org/drawingml/2006/main" name="Johnson_6e_PPT_template-orig">
  <a:themeElements>
    <a:clrScheme name="Johnson_6e_PPT_template-ori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orig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or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6588</TotalTime>
  <Words>158</Words>
  <Application>Microsoft Office PowerPoint</Application>
  <PresentationFormat>On-screen Show (4:3)</PresentationFormat>
  <Paragraphs>39</Paragraphs>
  <Slides>6</Slides>
  <Notes>6</Notes>
  <HiddenSlides>0</HiddenSlides>
  <MMClips>6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Johnson_6e_PPT_template-orig</vt:lpstr>
      <vt:lpstr>Johnson_6e_PPT_template_2line</vt:lpstr>
      <vt:lpstr>Johnson_6e_PPT_template_1line</vt:lpstr>
      <vt:lpstr>Cardiovascular Disorders</vt:lpstr>
      <vt:lpstr>Heart Attack</vt:lpstr>
      <vt:lpstr>PowerPoint Presentation</vt:lpstr>
      <vt:lpstr>PowerPoint Presentation</vt:lpstr>
      <vt:lpstr>Reducing the Risk of Cardiovascular Disease</vt:lpstr>
      <vt:lpstr>Reducing the Risk of Cardiovascular Disease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gglaser</cp:lastModifiedBy>
  <cp:revision>435</cp:revision>
  <cp:lastPrinted>2002-04-29T18:54:29Z</cp:lastPrinted>
  <dcterms:created xsi:type="dcterms:W3CDTF">2000-12-11T01:39:32Z</dcterms:created>
  <dcterms:modified xsi:type="dcterms:W3CDTF">2016-08-30T16:40:40Z</dcterms:modified>
</cp:coreProperties>
</file>