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63" r:id="rId2"/>
  </p:sldMasterIdLst>
  <p:notesMasterIdLst>
    <p:notesMasterId r:id="rId6"/>
  </p:notesMasterIdLst>
  <p:handoutMasterIdLst>
    <p:handoutMasterId r:id="rId7"/>
  </p:handoutMasterIdLst>
  <p:sldIdLst>
    <p:sldId id="385" r:id="rId3"/>
    <p:sldId id="386" r:id="rId4"/>
    <p:sldId id="426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211" autoAdjust="0"/>
    <p:restoredTop sz="88504" autoAdjust="0"/>
  </p:normalViewPr>
  <p:slideViewPr>
    <p:cSldViewPr snapToGrid="0">
      <p:cViewPr varScale="1">
        <p:scale>
          <a:sx n="109" d="100"/>
          <a:sy n="109" d="100"/>
        </p:scale>
        <p:origin x="-486" y="-90"/>
      </p:cViewPr>
      <p:guideLst>
        <p:guide orient="horz" pos="950"/>
        <p:guide orient="horz" pos="303"/>
        <p:guide pos="2880"/>
        <p:guide pos="313"/>
        <p:guide pos="686"/>
        <p:guide pos="2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B6B497C8-47E7-434C-B6C9-DEE8BB8D1C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26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FD695D5C-A02C-4217-B069-E0D9BC0E2A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22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3C6F8B73-D0A5-4E6B-B46B-CB22916824CA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F25FBD4A-7D84-4158-81D1-DD8BEAA8568C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  <a:cs typeface="+mn-cs"/>
              </a:rPr>
              <a:t>Concepts and Current Issues</a:t>
            </a:r>
            <a:endParaRPr lang="en-US" sz="3200" smtClean="0">
              <a:latin typeface="Arial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  <a:cs typeface="+mn-cs"/>
              </a:rPr>
              <a:t>Human Biology</a:t>
            </a:r>
            <a:endParaRPr lang="en-US" sz="4800" smtClean="0">
              <a:latin typeface="Arial" charset="0"/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  <a:cs typeface="+mn-cs"/>
              </a:rPr>
              <a:t>Sixth Edition</a:t>
            </a:r>
            <a:endParaRPr lang="en-US" sz="2000" smtClean="0">
              <a:latin typeface="Arial" charset="0"/>
              <a:cs typeface="+mn-cs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  <a:cs typeface="+mn-cs"/>
              </a:rPr>
              <a:t>Michael D. Johnson</a:t>
            </a:r>
            <a:endParaRPr lang="en-US" sz="2000" smtClean="0">
              <a:latin typeface="Arial" charset="0"/>
              <a:cs typeface="+mn-cs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88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3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6084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45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15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55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238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898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945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6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82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33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48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3245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74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57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052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9108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334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06784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89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3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Blood Pressure</a:t>
            </a:r>
          </a:p>
        </p:txBody>
      </p:sp>
      <p:sp>
        <p:nvSpPr>
          <p:cNvPr id="55298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128713"/>
            <a:ext cx="7920038" cy="521970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en-US" sz="2800" smtClean="0"/>
              <a:t>The force that the blood exerts on the wall of the blood vessels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b="1" smtClean="0"/>
              <a:t>Systolic pressure </a:t>
            </a:r>
            <a:r>
              <a:rPr lang="en-US" altLang="en-US" sz="2400" smtClean="0"/>
              <a:t>– highest pressure, as blood is ejected during ventricular systole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b="1" smtClean="0"/>
              <a:t>Diastolic pressure </a:t>
            </a:r>
            <a:r>
              <a:rPr lang="en-US" altLang="en-US" sz="2400" smtClean="0"/>
              <a:t>– lowest pressure, during ventricular diastole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800" smtClean="0"/>
              <a:t>Measurement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Sphygmomanometer – measures pressure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“Normal” readings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000" smtClean="0"/>
              <a:t>Systolic pressure &lt;120 mmHg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000" smtClean="0"/>
              <a:t>Diastolic pressure &lt;80 mmHg</a:t>
            </a:r>
          </a:p>
          <a:p>
            <a:pPr lvl="1" eaLnBrk="1" hangingPunct="1">
              <a:spcBef>
                <a:spcPts val="600"/>
              </a:spcBef>
            </a:pPr>
            <a:endParaRPr lang="en-US" altLang="en-US" sz="2400" smtClean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129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Blood Pressure (cont.)</a:t>
            </a:r>
          </a:p>
        </p:txBody>
      </p:sp>
      <p:sp>
        <p:nvSpPr>
          <p:cNvPr id="57346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100138"/>
            <a:ext cx="8305800" cy="44958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Hypertension</a:t>
            </a:r>
            <a:r>
              <a:rPr lang="en-US" altLang="en-US" smtClean="0"/>
              <a:t>: high blood pressure</a:t>
            </a:r>
          </a:p>
          <a:p>
            <a:pPr lvl="1" eaLnBrk="1" hangingPunct="1"/>
            <a:r>
              <a:rPr lang="en-US" altLang="en-US" smtClean="0"/>
              <a:t>The silent killer</a:t>
            </a:r>
          </a:p>
          <a:p>
            <a:pPr eaLnBrk="1" hangingPunct="1"/>
            <a:r>
              <a:rPr lang="en-US" altLang="en-US" b="1" smtClean="0"/>
              <a:t>Hypotension</a:t>
            </a:r>
            <a:r>
              <a:rPr lang="en-US" altLang="en-US" smtClean="0"/>
              <a:t>: blood pressure too low</a:t>
            </a:r>
          </a:p>
          <a:p>
            <a:pPr lvl="1" eaLnBrk="1" hangingPunct="1"/>
            <a:r>
              <a:rPr lang="en-US" altLang="en-US" smtClean="0"/>
              <a:t>Clinical signs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dizziness, fainting</a:t>
            </a:r>
          </a:p>
          <a:p>
            <a:pPr lvl="1" eaLnBrk="1" hangingPunct="1"/>
            <a:r>
              <a:rPr lang="en-US" altLang="en-US" smtClean="0"/>
              <a:t>Causes of hypotension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orthostatic, severe burns, blood loss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338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0" descr="08_16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51"/>
          <a:stretch>
            <a:fillRect/>
          </a:stretch>
        </p:blipFill>
        <p:spPr bwMode="auto">
          <a:xfrm>
            <a:off x="296863" y="315913"/>
            <a:ext cx="8548687" cy="599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61"/>
          <p:cNvSpPr>
            <a:spLocks noChangeArrowheads="1"/>
          </p:cNvSpPr>
          <p:nvPr/>
        </p:nvSpPr>
        <p:spPr bwMode="auto">
          <a:xfrm>
            <a:off x="3784600" y="2560638"/>
            <a:ext cx="57150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0</a:t>
            </a:r>
          </a:p>
        </p:txBody>
      </p:sp>
      <p:sp>
        <p:nvSpPr>
          <p:cNvPr id="6148" name="Rectangle 62"/>
          <p:cNvSpPr>
            <a:spLocks noChangeArrowheads="1"/>
          </p:cNvSpPr>
          <p:nvPr/>
        </p:nvSpPr>
        <p:spPr bwMode="auto">
          <a:xfrm>
            <a:off x="3784600" y="2428875"/>
            <a:ext cx="11271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20</a:t>
            </a:r>
          </a:p>
        </p:txBody>
      </p:sp>
      <p:sp>
        <p:nvSpPr>
          <p:cNvPr id="6149" name="Rectangle 63"/>
          <p:cNvSpPr>
            <a:spLocks noChangeArrowheads="1"/>
          </p:cNvSpPr>
          <p:nvPr/>
        </p:nvSpPr>
        <p:spPr bwMode="auto">
          <a:xfrm>
            <a:off x="3784600" y="2308225"/>
            <a:ext cx="11271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40</a:t>
            </a:r>
          </a:p>
        </p:txBody>
      </p:sp>
      <p:sp>
        <p:nvSpPr>
          <p:cNvPr id="6150" name="Rectangle 64"/>
          <p:cNvSpPr>
            <a:spLocks noChangeArrowheads="1"/>
          </p:cNvSpPr>
          <p:nvPr/>
        </p:nvSpPr>
        <p:spPr bwMode="auto">
          <a:xfrm>
            <a:off x="3784600" y="2197100"/>
            <a:ext cx="11271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60</a:t>
            </a:r>
          </a:p>
        </p:txBody>
      </p:sp>
      <p:sp>
        <p:nvSpPr>
          <p:cNvPr id="6151" name="Rectangle 65"/>
          <p:cNvSpPr>
            <a:spLocks noChangeArrowheads="1"/>
          </p:cNvSpPr>
          <p:nvPr/>
        </p:nvSpPr>
        <p:spPr bwMode="auto">
          <a:xfrm>
            <a:off x="3784600" y="2057400"/>
            <a:ext cx="11271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80</a:t>
            </a:r>
          </a:p>
        </p:txBody>
      </p:sp>
      <p:sp>
        <p:nvSpPr>
          <p:cNvPr id="6152" name="Rectangle 66"/>
          <p:cNvSpPr>
            <a:spLocks noChangeArrowheads="1"/>
          </p:cNvSpPr>
          <p:nvPr/>
        </p:nvSpPr>
        <p:spPr bwMode="auto">
          <a:xfrm>
            <a:off x="3784600" y="1911350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100</a:t>
            </a:r>
          </a:p>
        </p:txBody>
      </p:sp>
      <p:sp>
        <p:nvSpPr>
          <p:cNvPr id="6153" name="Rectangle 67"/>
          <p:cNvSpPr>
            <a:spLocks noChangeArrowheads="1"/>
          </p:cNvSpPr>
          <p:nvPr/>
        </p:nvSpPr>
        <p:spPr bwMode="auto">
          <a:xfrm>
            <a:off x="3784600" y="1797050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120</a:t>
            </a:r>
          </a:p>
        </p:txBody>
      </p:sp>
      <p:sp>
        <p:nvSpPr>
          <p:cNvPr id="6154" name="Rectangle 68"/>
          <p:cNvSpPr>
            <a:spLocks noChangeArrowheads="1"/>
          </p:cNvSpPr>
          <p:nvPr/>
        </p:nvSpPr>
        <p:spPr bwMode="auto">
          <a:xfrm>
            <a:off x="3784600" y="1673225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140</a:t>
            </a:r>
          </a:p>
        </p:txBody>
      </p:sp>
      <p:sp>
        <p:nvSpPr>
          <p:cNvPr id="6155" name="Rectangle 69"/>
          <p:cNvSpPr>
            <a:spLocks noChangeArrowheads="1"/>
          </p:cNvSpPr>
          <p:nvPr/>
        </p:nvSpPr>
        <p:spPr bwMode="auto">
          <a:xfrm>
            <a:off x="3784600" y="1543050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160</a:t>
            </a:r>
          </a:p>
        </p:txBody>
      </p:sp>
      <p:sp>
        <p:nvSpPr>
          <p:cNvPr id="6156" name="Rectangle 70"/>
          <p:cNvSpPr>
            <a:spLocks noChangeArrowheads="1"/>
          </p:cNvSpPr>
          <p:nvPr/>
        </p:nvSpPr>
        <p:spPr bwMode="auto">
          <a:xfrm>
            <a:off x="3784600" y="1435100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180</a:t>
            </a:r>
          </a:p>
        </p:txBody>
      </p:sp>
      <p:sp>
        <p:nvSpPr>
          <p:cNvPr id="6157" name="Rectangle 71"/>
          <p:cNvSpPr>
            <a:spLocks noChangeArrowheads="1"/>
          </p:cNvSpPr>
          <p:nvPr/>
        </p:nvSpPr>
        <p:spPr bwMode="auto">
          <a:xfrm>
            <a:off x="3784600" y="1304925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200</a:t>
            </a:r>
          </a:p>
        </p:txBody>
      </p:sp>
      <p:sp>
        <p:nvSpPr>
          <p:cNvPr id="6158" name="Rectangle 72"/>
          <p:cNvSpPr>
            <a:spLocks noChangeArrowheads="1"/>
          </p:cNvSpPr>
          <p:nvPr/>
        </p:nvSpPr>
        <p:spPr bwMode="auto">
          <a:xfrm>
            <a:off x="3784600" y="1187450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220</a:t>
            </a:r>
          </a:p>
        </p:txBody>
      </p:sp>
      <p:sp>
        <p:nvSpPr>
          <p:cNvPr id="6159" name="Rectangle 73"/>
          <p:cNvSpPr>
            <a:spLocks noChangeArrowheads="1"/>
          </p:cNvSpPr>
          <p:nvPr/>
        </p:nvSpPr>
        <p:spPr bwMode="auto">
          <a:xfrm>
            <a:off x="3784600" y="1057275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240</a:t>
            </a:r>
          </a:p>
        </p:txBody>
      </p:sp>
      <p:sp>
        <p:nvSpPr>
          <p:cNvPr id="6160" name="Rectangle 74"/>
          <p:cNvSpPr>
            <a:spLocks noChangeArrowheads="1"/>
          </p:cNvSpPr>
          <p:nvPr/>
        </p:nvSpPr>
        <p:spPr bwMode="auto">
          <a:xfrm>
            <a:off x="3784600" y="904875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260</a:t>
            </a:r>
          </a:p>
        </p:txBody>
      </p:sp>
      <p:sp>
        <p:nvSpPr>
          <p:cNvPr id="6161" name="Rectangle 75"/>
          <p:cNvSpPr>
            <a:spLocks noChangeArrowheads="1"/>
          </p:cNvSpPr>
          <p:nvPr/>
        </p:nvSpPr>
        <p:spPr bwMode="auto">
          <a:xfrm>
            <a:off x="3784600" y="790575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280</a:t>
            </a:r>
          </a:p>
        </p:txBody>
      </p:sp>
      <p:sp>
        <p:nvSpPr>
          <p:cNvPr id="6162" name="Rectangle 76"/>
          <p:cNvSpPr>
            <a:spLocks noChangeArrowheads="1"/>
          </p:cNvSpPr>
          <p:nvPr/>
        </p:nvSpPr>
        <p:spPr bwMode="auto">
          <a:xfrm>
            <a:off x="3784600" y="650875"/>
            <a:ext cx="169863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800" b="1"/>
              <a:t>300</a:t>
            </a:r>
          </a:p>
        </p:txBody>
      </p:sp>
      <p:sp>
        <p:nvSpPr>
          <p:cNvPr id="6163" name="Text Box 77"/>
          <p:cNvSpPr txBox="1">
            <a:spLocks noChangeArrowheads="1"/>
          </p:cNvSpPr>
          <p:nvPr/>
        </p:nvSpPr>
        <p:spPr bwMode="auto">
          <a:xfrm>
            <a:off x="5040313" y="3063875"/>
            <a:ext cx="4090987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100" b="1"/>
              <a:t>b) A schematic representation of the pulses of arterial</a:t>
            </a:r>
          </a:p>
          <a:p>
            <a:pPr>
              <a:lnSpc>
                <a:spcPct val="90000"/>
              </a:lnSpc>
            </a:pPr>
            <a:r>
              <a:rPr lang="en-US" altLang="en-US" sz="1100" b="1"/>
              <a:t>    blood pressure superimposed over the steadily</a:t>
            </a:r>
          </a:p>
          <a:p>
            <a:pPr>
              <a:lnSpc>
                <a:spcPct val="90000"/>
              </a:lnSpc>
            </a:pPr>
            <a:r>
              <a:rPr lang="en-US" altLang="en-US" sz="1100" b="1"/>
              <a:t>    declining cuff pressure. Systolic pressure is recorded </a:t>
            </a:r>
          </a:p>
          <a:p>
            <a:pPr>
              <a:lnSpc>
                <a:spcPct val="90000"/>
              </a:lnSpc>
            </a:pPr>
            <a:r>
              <a:rPr lang="en-US" altLang="en-US" sz="1100" b="1"/>
              <a:t>    at cuff pressure 1 when sounds are first heard. Diastolic</a:t>
            </a:r>
          </a:p>
          <a:p>
            <a:pPr>
              <a:lnSpc>
                <a:spcPct val="90000"/>
              </a:lnSpc>
            </a:pPr>
            <a:r>
              <a:rPr lang="en-US" altLang="en-US" sz="1100" b="1"/>
              <a:t>    pressure is recorded at cuff pressure 2 when sounds</a:t>
            </a:r>
          </a:p>
          <a:p>
            <a:pPr>
              <a:lnSpc>
                <a:spcPct val="90000"/>
              </a:lnSpc>
            </a:pPr>
            <a:r>
              <a:rPr lang="en-US" altLang="en-US" sz="1100" b="1"/>
              <a:t>    cease.</a:t>
            </a:r>
          </a:p>
        </p:txBody>
      </p:sp>
      <p:sp>
        <p:nvSpPr>
          <p:cNvPr id="6164" name="Text Box 78"/>
          <p:cNvSpPr txBox="1">
            <a:spLocks noChangeArrowheads="1"/>
          </p:cNvSpPr>
          <p:nvPr/>
        </p:nvSpPr>
        <p:spPr bwMode="auto">
          <a:xfrm>
            <a:off x="230188" y="5845175"/>
            <a:ext cx="5091112" cy="54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100" b="1"/>
              <a:t>a) A clinician inflates the cuff with air and then allows the pressure in the</a:t>
            </a:r>
          </a:p>
          <a:p>
            <a:pPr>
              <a:lnSpc>
                <a:spcPct val="90000"/>
              </a:lnSpc>
            </a:pPr>
            <a:r>
              <a:rPr lang="en-US" altLang="en-US" sz="1100" b="1"/>
              <a:t>    cuff to fall gradually while using a stethoscope to listen for the sounds</a:t>
            </a:r>
          </a:p>
          <a:p>
            <a:pPr>
              <a:lnSpc>
                <a:spcPct val="90000"/>
              </a:lnSpc>
            </a:pPr>
            <a:r>
              <a:rPr lang="en-US" altLang="en-US" sz="1100" b="1"/>
              <a:t>    of blood movement through the artery.</a:t>
            </a:r>
          </a:p>
        </p:txBody>
      </p:sp>
      <p:sp>
        <p:nvSpPr>
          <p:cNvPr id="6165" name="Text Box 79"/>
          <p:cNvSpPr txBox="1">
            <a:spLocks noChangeArrowheads="1"/>
          </p:cNvSpPr>
          <p:nvPr/>
        </p:nvSpPr>
        <p:spPr bwMode="auto">
          <a:xfrm>
            <a:off x="755650" y="5153025"/>
            <a:ext cx="762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Stethoscope</a:t>
            </a:r>
          </a:p>
        </p:txBody>
      </p:sp>
      <p:sp>
        <p:nvSpPr>
          <p:cNvPr id="6166" name="Text Box 80"/>
          <p:cNvSpPr txBox="1">
            <a:spLocks noChangeArrowheads="1"/>
          </p:cNvSpPr>
          <p:nvPr/>
        </p:nvSpPr>
        <p:spPr bwMode="auto">
          <a:xfrm>
            <a:off x="1447800" y="4552950"/>
            <a:ext cx="3746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Artery</a:t>
            </a:r>
          </a:p>
        </p:txBody>
      </p:sp>
      <p:sp>
        <p:nvSpPr>
          <p:cNvPr id="6167" name="Text Box 81"/>
          <p:cNvSpPr txBox="1">
            <a:spLocks noChangeArrowheads="1"/>
          </p:cNvSpPr>
          <p:nvPr/>
        </p:nvSpPr>
        <p:spPr bwMode="auto">
          <a:xfrm>
            <a:off x="2090738" y="1514475"/>
            <a:ext cx="1171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Column of mercury</a:t>
            </a:r>
          </a:p>
          <a:p>
            <a:r>
              <a:rPr lang="en-US" altLang="en-US" sz="1000" b="1"/>
              <a:t>indicating pressure</a:t>
            </a:r>
          </a:p>
          <a:p>
            <a:r>
              <a:rPr lang="en-US" altLang="en-US" sz="1000" b="1"/>
              <a:t>in mm Hg</a:t>
            </a:r>
          </a:p>
        </p:txBody>
      </p:sp>
      <p:sp>
        <p:nvSpPr>
          <p:cNvPr id="6168" name="Text Box 82"/>
          <p:cNvSpPr txBox="1">
            <a:spLocks noChangeArrowheads="1"/>
          </p:cNvSpPr>
          <p:nvPr/>
        </p:nvSpPr>
        <p:spPr bwMode="auto">
          <a:xfrm>
            <a:off x="3257550" y="2898775"/>
            <a:ext cx="13049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Sphygmomanometer:</a:t>
            </a:r>
          </a:p>
        </p:txBody>
      </p:sp>
      <p:sp>
        <p:nvSpPr>
          <p:cNvPr id="6169" name="Text Box 83"/>
          <p:cNvSpPr txBox="1">
            <a:spLocks noChangeArrowheads="1"/>
          </p:cNvSpPr>
          <p:nvPr/>
        </p:nvSpPr>
        <p:spPr bwMode="auto">
          <a:xfrm>
            <a:off x="3308350" y="3171825"/>
            <a:ext cx="100171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Squeezable bulb</a:t>
            </a:r>
          </a:p>
        </p:txBody>
      </p:sp>
      <p:sp>
        <p:nvSpPr>
          <p:cNvPr id="6170" name="Text Box 84"/>
          <p:cNvSpPr txBox="1">
            <a:spLocks noChangeArrowheads="1"/>
          </p:cNvSpPr>
          <p:nvPr/>
        </p:nvSpPr>
        <p:spPr bwMode="auto">
          <a:xfrm>
            <a:off x="3386138" y="3375025"/>
            <a:ext cx="669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Inflatable</a:t>
            </a:r>
          </a:p>
          <a:p>
            <a:r>
              <a:rPr lang="en-US" altLang="en-US" sz="1000" b="1"/>
              <a:t>rubber cuff</a:t>
            </a:r>
          </a:p>
        </p:txBody>
      </p:sp>
      <p:sp>
        <p:nvSpPr>
          <p:cNvPr id="6171" name="Text Box 85"/>
          <p:cNvSpPr txBox="1">
            <a:spLocks noChangeArrowheads="1"/>
          </p:cNvSpPr>
          <p:nvPr/>
        </p:nvSpPr>
        <p:spPr bwMode="auto">
          <a:xfrm>
            <a:off x="3379788" y="3749675"/>
            <a:ext cx="5302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r"/>
            <a:r>
              <a:rPr lang="en-US" altLang="en-US" sz="1000" b="1"/>
              <a:t>Air valve</a:t>
            </a:r>
          </a:p>
        </p:txBody>
      </p:sp>
      <p:sp>
        <p:nvSpPr>
          <p:cNvPr id="6172" name="Text Box 86"/>
          <p:cNvSpPr txBox="1">
            <a:spLocks noChangeArrowheads="1"/>
          </p:cNvSpPr>
          <p:nvPr/>
        </p:nvSpPr>
        <p:spPr bwMode="auto">
          <a:xfrm>
            <a:off x="7529513" y="439738"/>
            <a:ext cx="93186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Blood pressure</a:t>
            </a:r>
          </a:p>
        </p:txBody>
      </p:sp>
      <p:sp>
        <p:nvSpPr>
          <p:cNvPr id="6173" name="Text Box 87"/>
          <p:cNvSpPr txBox="1">
            <a:spLocks noChangeArrowheads="1"/>
          </p:cNvSpPr>
          <p:nvPr/>
        </p:nvSpPr>
        <p:spPr bwMode="auto">
          <a:xfrm>
            <a:off x="5291138" y="439738"/>
            <a:ext cx="8255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Cuff pressure</a:t>
            </a:r>
          </a:p>
        </p:txBody>
      </p:sp>
      <p:sp>
        <p:nvSpPr>
          <p:cNvPr id="6174" name="Text Box 88"/>
          <p:cNvSpPr txBox="1">
            <a:spLocks noChangeArrowheads="1"/>
          </p:cNvSpPr>
          <p:nvPr/>
        </p:nvSpPr>
        <p:spPr bwMode="auto">
          <a:xfrm rot="-5400000">
            <a:off x="3790156" y="1581944"/>
            <a:ext cx="14112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Blood presure (mm Hg)</a:t>
            </a:r>
          </a:p>
        </p:txBody>
      </p:sp>
      <p:sp>
        <p:nvSpPr>
          <p:cNvPr id="6175" name="Text Box 89"/>
          <p:cNvSpPr txBox="1">
            <a:spLocks noChangeArrowheads="1"/>
          </p:cNvSpPr>
          <p:nvPr/>
        </p:nvSpPr>
        <p:spPr bwMode="auto">
          <a:xfrm>
            <a:off x="6407150" y="2841625"/>
            <a:ext cx="11366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Time (seconds)</a:t>
            </a:r>
          </a:p>
        </p:txBody>
      </p:sp>
      <p:sp>
        <p:nvSpPr>
          <p:cNvPr id="6176" name="Text Box 90"/>
          <p:cNvSpPr txBox="1">
            <a:spLocks noChangeArrowheads="1"/>
          </p:cNvSpPr>
          <p:nvPr/>
        </p:nvSpPr>
        <p:spPr bwMode="auto">
          <a:xfrm>
            <a:off x="4902200" y="2689225"/>
            <a:ext cx="698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0</a:t>
            </a:r>
          </a:p>
        </p:txBody>
      </p:sp>
      <p:sp>
        <p:nvSpPr>
          <p:cNvPr id="6177" name="Text Box 91"/>
          <p:cNvSpPr txBox="1">
            <a:spLocks noChangeArrowheads="1"/>
          </p:cNvSpPr>
          <p:nvPr/>
        </p:nvSpPr>
        <p:spPr bwMode="auto">
          <a:xfrm>
            <a:off x="5561013" y="2689225"/>
            <a:ext cx="698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2</a:t>
            </a:r>
          </a:p>
        </p:txBody>
      </p:sp>
      <p:sp>
        <p:nvSpPr>
          <p:cNvPr id="6178" name="Text Box 92"/>
          <p:cNvSpPr txBox="1">
            <a:spLocks noChangeArrowheads="1"/>
          </p:cNvSpPr>
          <p:nvPr/>
        </p:nvSpPr>
        <p:spPr bwMode="auto">
          <a:xfrm>
            <a:off x="6257925" y="2689225"/>
            <a:ext cx="698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4</a:t>
            </a:r>
          </a:p>
        </p:txBody>
      </p:sp>
      <p:sp>
        <p:nvSpPr>
          <p:cNvPr id="6179" name="Text Box 93"/>
          <p:cNvSpPr txBox="1">
            <a:spLocks noChangeArrowheads="1"/>
          </p:cNvSpPr>
          <p:nvPr/>
        </p:nvSpPr>
        <p:spPr bwMode="auto">
          <a:xfrm>
            <a:off x="6945313" y="2689225"/>
            <a:ext cx="698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6</a:t>
            </a:r>
          </a:p>
        </p:txBody>
      </p:sp>
      <p:sp>
        <p:nvSpPr>
          <p:cNvPr id="6180" name="Text Box 94"/>
          <p:cNvSpPr txBox="1">
            <a:spLocks noChangeArrowheads="1"/>
          </p:cNvSpPr>
          <p:nvPr/>
        </p:nvSpPr>
        <p:spPr bwMode="auto">
          <a:xfrm>
            <a:off x="7642225" y="2689225"/>
            <a:ext cx="6985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8</a:t>
            </a:r>
          </a:p>
        </p:txBody>
      </p:sp>
      <p:sp>
        <p:nvSpPr>
          <p:cNvPr id="6181" name="Text Box 95"/>
          <p:cNvSpPr txBox="1">
            <a:spLocks noChangeArrowheads="1"/>
          </p:cNvSpPr>
          <p:nvPr/>
        </p:nvSpPr>
        <p:spPr bwMode="auto">
          <a:xfrm>
            <a:off x="8293100" y="2689225"/>
            <a:ext cx="1412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10</a:t>
            </a:r>
          </a:p>
        </p:txBody>
      </p:sp>
      <p:sp>
        <p:nvSpPr>
          <p:cNvPr id="6182" name="Text Box 96"/>
          <p:cNvSpPr txBox="1">
            <a:spLocks noChangeArrowheads="1"/>
          </p:cNvSpPr>
          <p:nvPr/>
        </p:nvSpPr>
        <p:spPr bwMode="auto">
          <a:xfrm>
            <a:off x="4725988" y="2514600"/>
            <a:ext cx="141287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000" b="1"/>
              <a:t>60</a:t>
            </a:r>
          </a:p>
        </p:txBody>
      </p:sp>
      <p:sp>
        <p:nvSpPr>
          <p:cNvPr id="6183" name="Text Box 97"/>
          <p:cNvSpPr txBox="1">
            <a:spLocks noChangeArrowheads="1"/>
          </p:cNvSpPr>
          <p:nvPr/>
        </p:nvSpPr>
        <p:spPr bwMode="auto">
          <a:xfrm>
            <a:off x="4729163" y="1933575"/>
            <a:ext cx="141287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000" b="1"/>
              <a:t>80</a:t>
            </a:r>
          </a:p>
        </p:txBody>
      </p:sp>
      <p:sp>
        <p:nvSpPr>
          <p:cNvPr id="6184" name="Text Box 98"/>
          <p:cNvSpPr txBox="1">
            <a:spLocks noChangeArrowheads="1"/>
          </p:cNvSpPr>
          <p:nvPr/>
        </p:nvSpPr>
        <p:spPr bwMode="auto">
          <a:xfrm>
            <a:off x="4645025" y="1371600"/>
            <a:ext cx="2111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000" b="1"/>
              <a:t>100</a:t>
            </a:r>
          </a:p>
        </p:txBody>
      </p:sp>
      <p:sp>
        <p:nvSpPr>
          <p:cNvPr id="6185" name="Text Box 99"/>
          <p:cNvSpPr txBox="1">
            <a:spLocks noChangeArrowheads="1"/>
          </p:cNvSpPr>
          <p:nvPr/>
        </p:nvSpPr>
        <p:spPr bwMode="auto">
          <a:xfrm>
            <a:off x="4645025" y="842963"/>
            <a:ext cx="2111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000" b="1"/>
              <a:t>120</a:t>
            </a:r>
          </a:p>
        </p:txBody>
      </p:sp>
      <p:sp>
        <p:nvSpPr>
          <p:cNvPr id="6186" name="Text Box 100"/>
          <p:cNvSpPr txBox="1">
            <a:spLocks noChangeArrowheads="1"/>
          </p:cNvSpPr>
          <p:nvPr/>
        </p:nvSpPr>
        <p:spPr bwMode="auto">
          <a:xfrm>
            <a:off x="4645025" y="327025"/>
            <a:ext cx="2111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000" b="1"/>
              <a:t>140</a:t>
            </a:r>
          </a:p>
        </p:txBody>
      </p:sp>
      <p:sp>
        <p:nvSpPr>
          <p:cNvPr id="6187" name="Line 101"/>
          <p:cNvSpPr>
            <a:spLocks noChangeShapeType="1"/>
          </p:cNvSpPr>
          <p:nvPr/>
        </p:nvSpPr>
        <p:spPr bwMode="auto">
          <a:xfrm>
            <a:off x="2632075" y="3451225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88" name="Line 102"/>
          <p:cNvSpPr>
            <a:spLocks noChangeShapeType="1"/>
          </p:cNvSpPr>
          <p:nvPr/>
        </p:nvSpPr>
        <p:spPr bwMode="auto">
          <a:xfrm flipH="1">
            <a:off x="1841500" y="4038600"/>
            <a:ext cx="663575" cy="53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89" name="Line 103"/>
          <p:cNvSpPr>
            <a:spLocks noChangeShapeType="1"/>
          </p:cNvSpPr>
          <p:nvPr/>
        </p:nvSpPr>
        <p:spPr bwMode="auto">
          <a:xfrm flipH="1">
            <a:off x="1555750" y="5238750"/>
            <a:ext cx="56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90" name="Line 104"/>
          <p:cNvSpPr>
            <a:spLocks noChangeShapeType="1"/>
          </p:cNvSpPr>
          <p:nvPr/>
        </p:nvSpPr>
        <p:spPr bwMode="auto">
          <a:xfrm flipH="1">
            <a:off x="3927475" y="3565525"/>
            <a:ext cx="517525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91" name="Line 105"/>
          <p:cNvSpPr>
            <a:spLocks noChangeShapeType="1"/>
          </p:cNvSpPr>
          <p:nvPr/>
        </p:nvSpPr>
        <p:spPr bwMode="auto">
          <a:xfrm flipH="1" flipV="1">
            <a:off x="4387850" y="3251200"/>
            <a:ext cx="371475" cy="8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92" name="Line 106"/>
          <p:cNvSpPr>
            <a:spLocks noChangeShapeType="1"/>
          </p:cNvSpPr>
          <p:nvPr/>
        </p:nvSpPr>
        <p:spPr bwMode="auto">
          <a:xfrm flipV="1">
            <a:off x="5124450" y="552450"/>
            <a:ext cx="15875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93" name="Line 107"/>
          <p:cNvSpPr>
            <a:spLocks noChangeShapeType="1"/>
          </p:cNvSpPr>
          <p:nvPr/>
        </p:nvSpPr>
        <p:spPr bwMode="auto">
          <a:xfrm flipV="1">
            <a:off x="7165975" y="571500"/>
            <a:ext cx="352425" cy="38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94" name="Group 108"/>
          <p:cNvGrpSpPr>
            <a:grpSpLocks/>
          </p:cNvGrpSpPr>
          <p:nvPr/>
        </p:nvGrpSpPr>
        <p:grpSpPr bwMode="auto">
          <a:xfrm>
            <a:off x="5651500" y="692150"/>
            <a:ext cx="177800" cy="177800"/>
            <a:chOff x="3560" y="436"/>
            <a:chExt cx="112" cy="112"/>
          </a:xfrm>
        </p:grpSpPr>
        <p:sp>
          <p:nvSpPr>
            <p:cNvPr id="6199" name="Oval 109"/>
            <p:cNvSpPr>
              <a:spLocks noChangeArrowheads="1"/>
            </p:cNvSpPr>
            <p:nvPr/>
          </p:nvSpPr>
          <p:spPr bwMode="auto">
            <a:xfrm>
              <a:off x="3560" y="436"/>
              <a:ext cx="112" cy="112"/>
            </a:xfrm>
            <a:prstGeom prst="ellipse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9pPr>
            </a:lstStyle>
            <a:p>
              <a:pPr algn="ctr"/>
              <a:r>
                <a:rPr lang="en-US" altLang="en-US" sz="2400"/>
                <a:t>  </a:t>
              </a:r>
            </a:p>
          </p:txBody>
        </p:sp>
        <p:sp>
          <p:nvSpPr>
            <p:cNvPr id="6200" name="Text Box 110"/>
            <p:cNvSpPr txBox="1">
              <a:spLocks noChangeArrowheads="1"/>
            </p:cNvSpPr>
            <p:nvPr/>
          </p:nvSpPr>
          <p:spPr bwMode="auto">
            <a:xfrm>
              <a:off x="3594" y="445"/>
              <a:ext cx="44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000" b="1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6195" name="Group 111"/>
          <p:cNvGrpSpPr>
            <a:grpSpLocks/>
          </p:cNvGrpSpPr>
          <p:nvPr/>
        </p:nvGrpSpPr>
        <p:grpSpPr bwMode="auto">
          <a:xfrm>
            <a:off x="8018463" y="2003425"/>
            <a:ext cx="177800" cy="177800"/>
            <a:chOff x="3560" y="436"/>
            <a:chExt cx="112" cy="112"/>
          </a:xfrm>
        </p:grpSpPr>
        <p:sp>
          <p:nvSpPr>
            <p:cNvPr id="6197" name="Oval 112"/>
            <p:cNvSpPr>
              <a:spLocks noChangeArrowheads="1"/>
            </p:cNvSpPr>
            <p:nvPr/>
          </p:nvSpPr>
          <p:spPr bwMode="auto">
            <a:xfrm>
              <a:off x="3560" y="436"/>
              <a:ext cx="112" cy="112"/>
            </a:xfrm>
            <a:prstGeom prst="ellipse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9pPr>
            </a:lstStyle>
            <a:p>
              <a:pPr algn="ctr"/>
              <a:r>
                <a:rPr lang="en-US" altLang="en-US" sz="2400"/>
                <a:t>  </a:t>
              </a:r>
            </a:p>
          </p:txBody>
        </p:sp>
        <p:sp>
          <p:nvSpPr>
            <p:cNvPr id="6198" name="Text Box 113"/>
            <p:cNvSpPr txBox="1">
              <a:spLocks noChangeArrowheads="1"/>
            </p:cNvSpPr>
            <p:nvPr/>
          </p:nvSpPr>
          <p:spPr bwMode="auto">
            <a:xfrm>
              <a:off x="3594" y="445"/>
              <a:ext cx="44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28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000" b="1">
                  <a:solidFill>
                    <a:schemeClr val="bg1"/>
                  </a:solidFill>
                </a:rPr>
                <a:t>2</a:t>
              </a:r>
            </a:p>
          </p:txBody>
        </p:sp>
      </p:grp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457"/>
    </mc:Choice>
    <mc:Fallback xmlns="">
      <p:transition spd="slow" advTm="63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4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6571</TotalTime>
  <Words>247</Words>
  <Application>Microsoft Office PowerPoint</Application>
  <PresentationFormat>On-screen Show (4:3)</PresentationFormat>
  <Paragraphs>71</Paragraphs>
  <Slides>3</Slides>
  <Notes>3</Notes>
  <HiddenSlides>0</HiddenSlides>
  <MMClips>3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Johnson_6e_PPT_template-orig</vt:lpstr>
      <vt:lpstr>Johnson_6e_PPT_template_1line</vt:lpstr>
      <vt:lpstr>Blood Pressure</vt:lpstr>
      <vt:lpstr>Blood Pressure (cont.)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gglaser</cp:lastModifiedBy>
  <cp:revision>433</cp:revision>
  <cp:lastPrinted>2002-04-29T18:54:29Z</cp:lastPrinted>
  <dcterms:created xsi:type="dcterms:W3CDTF">2000-12-11T01:39:32Z</dcterms:created>
  <dcterms:modified xsi:type="dcterms:W3CDTF">2016-08-30T16:38:58Z</dcterms:modified>
</cp:coreProperties>
</file>