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62" r:id="rId2"/>
    <p:sldMasterId id="2147483663" r:id="rId3"/>
  </p:sldMasterIdLst>
  <p:notesMasterIdLst>
    <p:notesMasterId r:id="rId11"/>
  </p:notesMasterIdLst>
  <p:handoutMasterIdLst>
    <p:handoutMasterId r:id="rId12"/>
  </p:handoutMasterIdLst>
  <p:sldIdLst>
    <p:sldId id="420" r:id="rId4"/>
    <p:sldId id="421" r:id="rId5"/>
    <p:sldId id="381" r:id="rId6"/>
    <p:sldId id="382" r:id="rId7"/>
    <p:sldId id="443" r:id="rId8"/>
    <p:sldId id="383" r:id="rId9"/>
    <p:sldId id="42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11" autoAdjust="0"/>
    <p:restoredTop sz="88504" autoAdjust="0"/>
  </p:normalViewPr>
  <p:slideViewPr>
    <p:cSldViewPr snapToGrid="0">
      <p:cViewPr varScale="1">
        <p:scale>
          <a:sx n="107" d="100"/>
          <a:sy n="107" d="100"/>
        </p:scale>
        <p:origin x="-102" y="-138"/>
      </p:cViewPr>
      <p:guideLst>
        <p:guide orient="horz" pos="950"/>
        <p:guide orient="horz" pos="303"/>
        <p:guide pos="2880"/>
        <p:guide pos="313"/>
        <p:guide pos="686"/>
        <p:guide pos="2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15B3E81-22CF-42CA-BE29-40B81B6AF4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549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319C530-3B65-4BD3-A9B9-4B71AE3628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476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2D800427-9BD6-4A02-B552-0F0CA2EE2CD5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8671B9B1-0FAF-40A3-95A7-E3C46D0A3AB3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D942E4DE-12F2-484D-80D2-3FF8EB92AF39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  <a:cs typeface="+mn-cs"/>
              </a:rPr>
              <a:t>Concepts and Current Issues</a:t>
            </a:r>
            <a:endParaRPr lang="en-US" sz="3200" smtClean="0">
              <a:latin typeface="Arial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  <a:cs typeface="+mn-cs"/>
              </a:rPr>
              <a:t>Human Biology</a:t>
            </a:r>
            <a:endParaRPr lang="en-US" sz="4800" smtClean="0">
              <a:latin typeface="Arial" charset="0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  <a:cs typeface="+mn-cs"/>
              </a:rPr>
              <a:t>Sixth Edition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  <a:cs typeface="+mn-cs"/>
              </a:rPr>
              <a:t>Michael D. Johnson</a:t>
            </a:r>
            <a:endParaRPr lang="en-US" sz="2000" smtClean="0">
              <a:latin typeface="Arial" charset="0"/>
              <a:cs typeface="+mn-cs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2308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5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143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9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84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50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678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436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6108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298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25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88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165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1884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2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46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24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87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71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5869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464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1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124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87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65450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26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227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81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50336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20705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1106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650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7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7" Type="http://schemas.openxmlformats.org/officeDocument/2006/relationships/image" Target="../media/image2.png"/><Relationship Id="rId2" Type="http://schemas.microsoft.com/office/2007/relationships/media" Target="../media/media2.wav"/><Relationship Id="rId1" Type="http://schemas.openxmlformats.org/officeDocument/2006/relationships/tags" Target="../tags/tag2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2" Type="http://schemas.microsoft.com/office/2007/relationships/media" Target="../media/media5.wav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Cardiac Cycle – The heart contracts and relaxes</a:t>
            </a:r>
          </a:p>
        </p:txBody>
      </p:sp>
      <p:sp>
        <p:nvSpPr>
          <p:cNvPr id="45058" name="Content Placeholder 2"/>
          <p:cNvSpPr>
            <a:spLocks noGrp="1"/>
          </p:cNvSpPr>
          <p:nvPr>
            <p:ph idx="4294967295"/>
          </p:nvPr>
        </p:nvSpPr>
        <p:spPr>
          <a:xfrm>
            <a:off x="396875" y="1239838"/>
            <a:ext cx="8213725" cy="5300662"/>
          </a:xfrm>
        </p:spPr>
        <p:txBody>
          <a:bodyPr/>
          <a:lstStyle/>
          <a:p>
            <a:pPr eaLnBrk="1" hangingPunct="1"/>
            <a:r>
              <a:rPr lang="en-US" altLang="en-US" smtClean="0"/>
              <a:t>Atrial systole </a:t>
            </a:r>
          </a:p>
          <a:p>
            <a:pPr lvl="1" eaLnBrk="1" hangingPunct="1"/>
            <a:r>
              <a:rPr lang="en-US" altLang="en-US" smtClean="0"/>
              <a:t>Both atria contract</a:t>
            </a:r>
          </a:p>
          <a:p>
            <a:pPr lvl="1" eaLnBrk="1" hangingPunct="1"/>
            <a:r>
              <a:rPr lang="en-US" altLang="en-US" smtClean="0"/>
              <a:t>AV valves open, semilunar valves are closed</a:t>
            </a:r>
          </a:p>
          <a:p>
            <a:pPr lvl="1" eaLnBrk="1" hangingPunct="1"/>
            <a:r>
              <a:rPr lang="en-US" altLang="en-US" smtClean="0"/>
              <a:t>Ventricles fill</a:t>
            </a:r>
          </a:p>
          <a:p>
            <a:pPr eaLnBrk="1" hangingPunct="1"/>
            <a:r>
              <a:rPr lang="en-US" altLang="en-US" smtClean="0"/>
              <a:t>Ventricular systole</a:t>
            </a:r>
          </a:p>
          <a:p>
            <a:pPr lvl="1" eaLnBrk="1" hangingPunct="1"/>
            <a:r>
              <a:rPr lang="en-US" altLang="en-US" smtClean="0"/>
              <a:t>Both ventricles contract</a:t>
            </a:r>
          </a:p>
          <a:p>
            <a:pPr lvl="1" eaLnBrk="1" hangingPunct="1"/>
            <a:r>
              <a:rPr lang="en-US" altLang="en-US" smtClean="0"/>
              <a:t>AV valves close, semilunar valves open</a:t>
            </a:r>
          </a:p>
          <a:p>
            <a:pPr eaLnBrk="1" hangingPunct="1"/>
            <a:r>
              <a:rPr lang="en-US" altLang="en-US" smtClean="0"/>
              <a:t>Diastole</a:t>
            </a:r>
          </a:p>
          <a:p>
            <a:pPr lvl="1" eaLnBrk="1" hangingPunct="1"/>
            <a:r>
              <a:rPr lang="en-US" altLang="en-US" smtClean="0"/>
              <a:t>Both atria and ventricles relax</a:t>
            </a:r>
          </a:p>
          <a:p>
            <a:pPr lvl="1" eaLnBrk="1" hangingPunct="1"/>
            <a:r>
              <a:rPr lang="en-US" altLang="en-US" smtClean="0"/>
              <a:t>Semilunar valves close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514"/>
    </mc:Choice>
    <mc:Fallback xmlns="">
      <p:transition spd="slow" advTm="128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5" descr="08_11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9"/>
          <a:stretch>
            <a:fillRect/>
          </a:stretch>
        </p:blipFill>
        <p:spPr bwMode="auto">
          <a:xfrm>
            <a:off x="296863" y="136525"/>
            <a:ext cx="8548687" cy="626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Line 46"/>
          <p:cNvSpPr>
            <a:spLocks noChangeShapeType="1"/>
          </p:cNvSpPr>
          <p:nvPr/>
        </p:nvSpPr>
        <p:spPr bwMode="auto">
          <a:xfrm flipV="1">
            <a:off x="6578600" y="3775075"/>
            <a:ext cx="1041400" cy="4762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Line 47"/>
          <p:cNvSpPr>
            <a:spLocks noChangeShapeType="1"/>
          </p:cNvSpPr>
          <p:nvPr/>
        </p:nvSpPr>
        <p:spPr bwMode="auto">
          <a:xfrm flipV="1">
            <a:off x="6454775" y="3524250"/>
            <a:ext cx="1168400" cy="431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Line 48"/>
          <p:cNvSpPr>
            <a:spLocks noChangeShapeType="1"/>
          </p:cNvSpPr>
          <p:nvPr/>
        </p:nvSpPr>
        <p:spPr bwMode="auto">
          <a:xfrm>
            <a:off x="5826125" y="1711325"/>
            <a:ext cx="6604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Line 49"/>
          <p:cNvSpPr>
            <a:spLocks noChangeShapeType="1"/>
          </p:cNvSpPr>
          <p:nvPr/>
        </p:nvSpPr>
        <p:spPr bwMode="auto">
          <a:xfrm>
            <a:off x="5772150" y="1409700"/>
            <a:ext cx="7143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1" name="Line 50"/>
          <p:cNvSpPr>
            <a:spLocks noChangeShapeType="1"/>
          </p:cNvSpPr>
          <p:nvPr/>
        </p:nvSpPr>
        <p:spPr bwMode="auto">
          <a:xfrm flipV="1">
            <a:off x="5521325" y="1089025"/>
            <a:ext cx="974725" cy="2222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Line 51"/>
          <p:cNvSpPr>
            <a:spLocks noChangeShapeType="1"/>
          </p:cNvSpPr>
          <p:nvPr/>
        </p:nvSpPr>
        <p:spPr bwMode="auto">
          <a:xfrm flipV="1">
            <a:off x="5591175" y="793750"/>
            <a:ext cx="904875" cy="301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Line 52"/>
          <p:cNvSpPr>
            <a:spLocks noChangeShapeType="1"/>
          </p:cNvSpPr>
          <p:nvPr/>
        </p:nvSpPr>
        <p:spPr bwMode="auto">
          <a:xfrm flipH="1">
            <a:off x="4254500" y="1981200"/>
            <a:ext cx="104775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Line 53"/>
          <p:cNvSpPr>
            <a:spLocks noChangeShapeType="1"/>
          </p:cNvSpPr>
          <p:nvPr/>
        </p:nvSpPr>
        <p:spPr bwMode="auto">
          <a:xfrm flipH="1">
            <a:off x="4254500" y="1574800"/>
            <a:ext cx="85725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Line 54"/>
          <p:cNvSpPr>
            <a:spLocks noChangeShapeType="1"/>
          </p:cNvSpPr>
          <p:nvPr/>
        </p:nvSpPr>
        <p:spPr bwMode="auto">
          <a:xfrm flipH="1" flipV="1">
            <a:off x="4048125" y="1143000"/>
            <a:ext cx="1111250" cy="1397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Line 55"/>
          <p:cNvSpPr>
            <a:spLocks noChangeShapeType="1"/>
          </p:cNvSpPr>
          <p:nvPr/>
        </p:nvSpPr>
        <p:spPr bwMode="auto">
          <a:xfrm flipH="1" flipV="1">
            <a:off x="4133850" y="796925"/>
            <a:ext cx="739775" cy="3111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36" name="Line 56"/>
          <p:cNvSpPr>
            <a:spLocks noChangeShapeType="1"/>
          </p:cNvSpPr>
          <p:nvPr/>
        </p:nvSpPr>
        <p:spPr bwMode="auto">
          <a:xfrm flipV="1">
            <a:off x="6578600" y="3775075"/>
            <a:ext cx="1041400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37" name="Line 57"/>
          <p:cNvSpPr>
            <a:spLocks noChangeShapeType="1"/>
          </p:cNvSpPr>
          <p:nvPr/>
        </p:nvSpPr>
        <p:spPr bwMode="auto">
          <a:xfrm flipV="1">
            <a:off x="6454775" y="3524250"/>
            <a:ext cx="11684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38" name="Line 58"/>
          <p:cNvSpPr>
            <a:spLocks noChangeShapeType="1"/>
          </p:cNvSpPr>
          <p:nvPr/>
        </p:nvSpPr>
        <p:spPr bwMode="auto">
          <a:xfrm>
            <a:off x="5826125" y="1711325"/>
            <a:ext cx="66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39" name="Line 59"/>
          <p:cNvSpPr>
            <a:spLocks noChangeShapeType="1"/>
          </p:cNvSpPr>
          <p:nvPr/>
        </p:nvSpPr>
        <p:spPr bwMode="auto">
          <a:xfrm>
            <a:off x="5772150" y="1409700"/>
            <a:ext cx="714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40" name="Line 60"/>
          <p:cNvSpPr>
            <a:spLocks noChangeShapeType="1"/>
          </p:cNvSpPr>
          <p:nvPr/>
        </p:nvSpPr>
        <p:spPr bwMode="auto">
          <a:xfrm flipV="1">
            <a:off x="5521325" y="1089025"/>
            <a:ext cx="974725" cy="22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41" name="Line 61"/>
          <p:cNvSpPr>
            <a:spLocks noChangeShapeType="1"/>
          </p:cNvSpPr>
          <p:nvPr/>
        </p:nvSpPr>
        <p:spPr bwMode="auto">
          <a:xfrm flipV="1">
            <a:off x="5591175" y="793750"/>
            <a:ext cx="904875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42" name="Line 62"/>
          <p:cNvSpPr>
            <a:spLocks noChangeShapeType="1"/>
          </p:cNvSpPr>
          <p:nvPr/>
        </p:nvSpPr>
        <p:spPr bwMode="auto">
          <a:xfrm flipH="1">
            <a:off x="4254500" y="1981200"/>
            <a:ext cx="1047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43" name="Line 63"/>
          <p:cNvSpPr>
            <a:spLocks noChangeShapeType="1"/>
          </p:cNvSpPr>
          <p:nvPr/>
        </p:nvSpPr>
        <p:spPr bwMode="auto">
          <a:xfrm flipH="1">
            <a:off x="4254500" y="1574800"/>
            <a:ext cx="857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44" name="Line 64"/>
          <p:cNvSpPr>
            <a:spLocks noChangeShapeType="1"/>
          </p:cNvSpPr>
          <p:nvPr/>
        </p:nvSpPr>
        <p:spPr bwMode="auto">
          <a:xfrm flipH="1" flipV="1">
            <a:off x="4048125" y="1143000"/>
            <a:ext cx="1111250" cy="139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45" name="Line 65"/>
          <p:cNvSpPr>
            <a:spLocks noChangeShapeType="1"/>
          </p:cNvSpPr>
          <p:nvPr/>
        </p:nvSpPr>
        <p:spPr bwMode="auto">
          <a:xfrm flipH="1" flipV="1">
            <a:off x="4133850" y="796925"/>
            <a:ext cx="739775" cy="311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46" name="Rectangle 66"/>
          <p:cNvSpPr>
            <a:spLocks noChangeArrowheads="1"/>
          </p:cNvSpPr>
          <p:nvPr/>
        </p:nvSpPr>
        <p:spPr bwMode="auto">
          <a:xfrm>
            <a:off x="187325" y="4946650"/>
            <a:ext cx="27368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5240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/>
              <a:t>c) Diastole. The ventricles relax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and begin to fill passively with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blood through the open AV valves.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The semilunar valves are closed, 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and the atria remain relaxed.</a:t>
            </a:r>
          </a:p>
        </p:txBody>
      </p:sp>
      <p:sp>
        <p:nvSpPr>
          <p:cNvPr id="46147" name="Text Box 67"/>
          <p:cNvSpPr txBox="1">
            <a:spLocks noChangeArrowheads="1"/>
          </p:cNvSpPr>
          <p:nvPr/>
        </p:nvSpPr>
        <p:spPr bwMode="auto">
          <a:xfrm>
            <a:off x="3060700" y="3321050"/>
            <a:ext cx="990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0.4 second</a:t>
            </a:r>
          </a:p>
        </p:txBody>
      </p:sp>
      <p:sp>
        <p:nvSpPr>
          <p:cNvPr id="46148" name="Rectangle 68"/>
          <p:cNvSpPr>
            <a:spLocks noChangeArrowheads="1"/>
          </p:cNvSpPr>
          <p:nvPr/>
        </p:nvSpPr>
        <p:spPr bwMode="auto">
          <a:xfrm>
            <a:off x="3062288" y="2932113"/>
            <a:ext cx="8763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Diastole</a:t>
            </a:r>
            <a:endParaRPr lang="en-US" altLang="en-US" sz="2400" b="1"/>
          </a:p>
        </p:txBody>
      </p:sp>
      <p:sp>
        <p:nvSpPr>
          <p:cNvPr id="46149" name="Rectangle 69"/>
          <p:cNvSpPr>
            <a:spLocks noChangeArrowheads="1"/>
          </p:cNvSpPr>
          <p:nvPr/>
        </p:nvSpPr>
        <p:spPr bwMode="auto">
          <a:xfrm>
            <a:off x="3233738" y="1854200"/>
            <a:ext cx="1066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Right ventricle</a:t>
            </a:r>
          </a:p>
        </p:txBody>
      </p:sp>
      <p:sp>
        <p:nvSpPr>
          <p:cNvPr id="46150" name="Rectangle 70"/>
          <p:cNvSpPr>
            <a:spLocks noChangeArrowheads="1"/>
          </p:cNvSpPr>
          <p:nvPr/>
        </p:nvSpPr>
        <p:spPr bwMode="auto">
          <a:xfrm>
            <a:off x="3233738" y="1449388"/>
            <a:ext cx="10731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Right AV valve</a:t>
            </a:r>
          </a:p>
        </p:txBody>
      </p:sp>
      <p:sp>
        <p:nvSpPr>
          <p:cNvPr id="46151" name="Rectangle 71"/>
          <p:cNvSpPr>
            <a:spLocks noChangeArrowheads="1"/>
          </p:cNvSpPr>
          <p:nvPr/>
        </p:nvSpPr>
        <p:spPr bwMode="auto">
          <a:xfrm>
            <a:off x="3233738" y="1046163"/>
            <a:ext cx="11366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/>
              <a:t>Pulmonary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semilunar valve</a:t>
            </a:r>
          </a:p>
        </p:txBody>
      </p:sp>
      <p:sp>
        <p:nvSpPr>
          <p:cNvPr id="46152" name="Rectangle 72"/>
          <p:cNvSpPr>
            <a:spLocks noChangeArrowheads="1"/>
          </p:cNvSpPr>
          <p:nvPr/>
        </p:nvSpPr>
        <p:spPr bwMode="auto">
          <a:xfrm>
            <a:off x="3233738" y="655638"/>
            <a:ext cx="931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Right atrium</a:t>
            </a:r>
          </a:p>
        </p:txBody>
      </p:sp>
      <p:sp>
        <p:nvSpPr>
          <p:cNvPr id="46153" name="Rectangle 73"/>
          <p:cNvSpPr>
            <a:spLocks noChangeArrowheads="1"/>
          </p:cNvSpPr>
          <p:nvPr/>
        </p:nvSpPr>
        <p:spPr bwMode="auto">
          <a:xfrm>
            <a:off x="4672013" y="2936875"/>
            <a:ext cx="8159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Systole</a:t>
            </a:r>
          </a:p>
        </p:txBody>
      </p:sp>
      <p:sp>
        <p:nvSpPr>
          <p:cNvPr id="46154" name="Text Box 74"/>
          <p:cNvSpPr txBox="1">
            <a:spLocks noChangeArrowheads="1"/>
          </p:cNvSpPr>
          <p:nvPr/>
        </p:nvSpPr>
        <p:spPr bwMode="auto">
          <a:xfrm>
            <a:off x="4643438" y="2328863"/>
            <a:ext cx="990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0.1 second</a:t>
            </a:r>
          </a:p>
        </p:txBody>
      </p:sp>
      <p:sp>
        <p:nvSpPr>
          <p:cNvPr id="46155" name="Text Box 75"/>
          <p:cNvSpPr txBox="1">
            <a:spLocks noChangeArrowheads="1"/>
          </p:cNvSpPr>
          <p:nvPr/>
        </p:nvSpPr>
        <p:spPr bwMode="auto">
          <a:xfrm>
            <a:off x="4933950" y="4432300"/>
            <a:ext cx="8572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/>
              <a:t>0.3 second</a:t>
            </a:r>
          </a:p>
        </p:txBody>
      </p:sp>
      <p:sp>
        <p:nvSpPr>
          <p:cNvPr id="46156" name="Rectangle 76"/>
          <p:cNvSpPr>
            <a:spLocks noChangeArrowheads="1"/>
          </p:cNvSpPr>
          <p:nvPr/>
        </p:nvSpPr>
        <p:spPr bwMode="auto">
          <a:xfrm>
            <a:off x="7553325" y="3652838"/>
            <a:ext cx="1193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Pulmonary trunk</a:t>
            </a:r>
          </a:p>
        </p:txBody>
      </p:sp>
      <p:sp>
        <p:nvSpPr>
          <p:cNvPr id="46157" name="Rectangle 77"/>
          <p:cNvSpPr>
            <a:spLocks noChangeArrowheads="1"/>
          </p:cNvSpPr>
          <p:nvPr/>
        </p:nvSpPr>
        <p:spPr bwMode="auto">
          <a:xfrm>
            <a:off x="7553325" y="3402013"/>
            <a:ext cx="5159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Aorta</a:t>
            </a:r>
            <a:endParaRPr lang="en-US" altLang="en-US" sz="2400" b="1"/>
          </a:p>
        </p:txBody>
      </p:sp>
      <p:sp>
        <p:nvSpPr>
          <p:cNvPr id="46158" name="Rectangle 78"/>
          <p:cNvSpPr>
            <a:spLocks noChangeArrowheads="1"/>
          </p:cNvSpPr>
          <p:nvPr/>
        </p:nvSpPr>
        <p:spPr bwMode="auto">
          <a:xfrm>
            <a:off x="6432550" y="676275"/>
            <a:ext cx="839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Left atrium</a:t>
            </a:r>
          </a:p>
        </p:txBody>
      </p:sp>
      <p:sp>
        <p:nvSpPr>
          <p:cNvPr id="46159" name="Rectangle 79"/>
          <p:cNvSpPr>
            <a:spLocks noChangeArrowheads="1"/>
          </p:cNvSpPr>
          <p:nvPr/>
        </p:nvSpPr>
        <p:spPr bwMode="auto">
          <a:xfrm>
            <a:off x="6432550" y="974725"/>
            <a:ext cx="15398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Aortic semilunar valve</a:t>
            </a:r>
          </a:p>
        </p:txBody>
      </p:sp>
      <p:sp>
        <p:nvSpPr>
          <p:cNvPr id="46160" name="Rectangle 80"/>
          <p:cNvSpPr>
            <a:spLocks noChangeArrowheads="1"/>
          </p:cNvSpPr>
          <p:nvPr/>
        </p:nvSpPr>
        <p:spPr bwMode="auto">
          <a:xfrm>
            <a:off x="6432550" y="1287463"/>
            <a:ext cx="9810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Left AV valve</a:t>
            </a:r>
          </a:p>
        </p:txBody>
      </p:sp>
      <p:sp>
        <p:nvSpPr>
          <p:cNvPr id="46161" name="Rectangle 81"/>
          <p:cNvSpPr>
            <a:spLocks noChangeArrowheads="1"/>
          </p:cNvSpPr>
          <p:nvPr/>
        </p:nvSpPr>
        <p:spPr bwMode="auto">
          <a:xfrm>
            <a:off x="6432550" y="1585913"/>
            <a:ext cx="974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Left ventricle</a:t>
            </a:r>
          </a:p>
        </p:txBody>
      </p:sp>
      <p:sp>
        <p:nvSpPr>
          <p:cNvPr id="46162" name="Rectangle 82"/>
          <p:cNvSpPr>
            <a:spLocks noChangeArrowheads="1"/>
          </p:cNvSpPr>
          <p:nvPr/>
        </p:nvSpPr>
        <p:spPr bwMode="auto">
          <a:xfrm>
            <a:off x="6543675" y="1897063"/>
            <a:ext cx="2365375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/>
              <a:t>a) Atrial systole. Both atria contract,</a:t>
            </a:r>
            <a:br>
              <a:rPr lang="en-US" altLang="en-US" sz="1000" b="1"/>
            </a:br>
            <a:r>
              <a:rPr lang="en-US" altLang="en-US" sz="1000" b="1"/>
              <a:t>	forcing blood into the ventricles.</a:t>
            </a:r>
            <a:br>
              <a:rPr lang="en-US" altLang="en-US" sz="1000" b="1"/>
            </a:br>
            <a:r>
              <a:rPr lang="en-US" altLang="en-US" sz="1000" b="1"/>
              <a:t>	The AV valves are open, and the</a:t>
            </a:r>
            <a:br>
              <a:rPr lang="en-US" altLang="en-US" sz="1000" b="1"/>
            </a:br>
            <a:r>
              <a:rPr lang="en-US" altLang="en-US" sz="1000" b="1"/>
              <a:t>	semilunar valves are closed.</a:t>
            </a:r>
          </a:p>
        </p:txBody>
      </p:sp>
      <p:sp>
        <p:nvSpPr>
          <p:cNvPr id="46163" name="Rectangle 83"/>
          <p:cNvSpPr>
            <a:spLocks noChangeArrowheads="1"/>
          </p:cNvSpPr>
          <p:nvPr/>
        </p:nvSpPr>
        <p:spPr bwMode="auto">
          <a:xfrm>
            <a:off x="5927725" y="5829300"/>
            <a:ext cx="2765425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6050" algn="l"/>
              </a:tabLs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/>
              <a:t>b) Ventricular systole. Both ventricles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contract, causing the AV valves to close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and the semilunar valves to open. Blood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is ejected into the pulmonary trunk and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	aorta. The atria relax.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05"/>
    </mc:Choice>
    <mc:Fallback xmlns="">
      <p:transition spd="slow" advTm="908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6136" grpId="0" animBg="1"/>
      <p:bldP spid="46137" grpId="0" animBg="1"/>
      <p:bldP spid="46138" grpId="0" animBg="1"/>
      <p:bldP spid="46139" grpId="0" animBg="1"/>
      <p:bldP spid="46140" grpId="0" animBg="1"/>
      <p:bldP spid="46141" grpId="0" animBg="1"/>
      <p:bldP spid="46142" grpId="0" animBg="1"/>
      <p:bldP spid="46143" grpId="0" animBg="1"/>
      <p:bldP spid="46144" grpId="0" animBg="1"/>
      <p:bldP spid="46145" grpId="0" animBg="1"/>
      <p:bldP spid="46146" grpId="0"/>
      <p:bldP spid="46147" grpId="0"/>
      <p:bldP spid="46148" grpId="0"/>
      <p:bldP spid="46149" grpId="0"/>
      <p:bldP spid="46150" grpId="0"/>
      <p:bldP spid="46151" grpId="0"/>
      <p:bldP spid="46152" grpId="0"/>
      <p:bldP spid="46153" grpId="0"/>
      <p:bldP spid="46154" grpId="0"/>
      <p:bldP spid="46155" grpId="0"/>
      <p:bldP spid="46156" grpId="0"/>
      <p:bldP spid="46157" grpId="0"/>
      <p:bldP spid="46158" grpId="0"/>
      <p:bldP spid="46159" grpId="0"/>
      <p:bldP spid="46160" grpId="0"/>
      <p:bldP spid="46161" grpId="0"/>
      <p:bldP spid="46162" grpId="0"/>
      <p:bldP spid="4616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Heart Sounds and Heart Valves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096963"/>
            <a:ext cx="7845425" cy="4699000"/>
          </a:xfrm>
        </p:spPr>
        <p:txBody>
          <a:bodyPr/>
          <a:lstStyle/>
          <a:p>
            <a:pPr eaLnBrk="1" hangingPunct="1"/>
            <a:r>
              <a:rPr lang="en-US" altLang="en-US" smtClean="0"/>
              <a:t>Lub-dub heart sound</a:t>
            </a:r>
          </a:p>
          <a:p>
            <a:pPr lvl="1" eaLnBrk="1" hangingPunct="1"/>
            <a:r>
              <a:rPr lang="en-US" altLang="en-US" smtClean="0"/>
              <a:t>Lub: closing of both AV valves during ventricular systole</a:t>
            </a:r>
          </a:p>
          <a:p>
            <a:pPr lvl="1" eaLnBrk="1" hangingPunct="1"/>
            <a:r>
              <a:rPr lang="en-US" altLang="en-US" smtClean="0"/>
              <a:t>Dub: closing of both semilunar valves during ventricular diastole</a:t>
            </a:r>
          </a:p>
          <a:p>
            <a:pPr eaLnBrk="1" hangingPunct="1"/>
            <a:r>
              <a:rPr lang="en-US" altLang="en-US" smtClean="0"/>
              <a:t>Heart murmurs</a:t>
            </a:r>
          </a:p>
          <a:p>
            <a:pPr lvl="1" eaLnBrk="1" hangingPunct="1"/>
            <a:r>
              <a:rPr lang="en-US" altLang="en-US" smtClean="0"/>
              <a:t>Caused when blood flow is disturbed</a:t>
            </a:r>
          </a:p>
          <a:p>
            <a:pPr lvl="1" eaLnBrk="1" hangingPunct="1"/>
            <a:r>
              <a:rPr lang="en-US" altLang="en-US" smtClean="0"/>
              <a:t>May be a sign of a defective valve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38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Cardiac Conduction System Coordinates Contraction</a:t>
            </a:r>
          </a:p>
        </p:txBody>
      </p:sp>
      <p:sp>
        <p:nvSpPr>
          <p:cNvPr id="49154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520825"/>
            <a:ext cx="7834313" cy="4756150"/>
          </a:xfrm>
        </p:spPr>
        <p:txBody>
          <a:bodyPr/>
          <a:lstStyle/>
          <a:p>
            <a:pPr eaLnBrk="1" hangingPunct="1"/>
            <a:r>
              <a:rPr lang="en-US" altLang="en-US" smtClean="0"/>
              <a:t>SA node </a:t>
            </a:r>
          </a:p>
          <a:p>
            <a:pPr lvl="1" eaLnBrk="1" hangingPunct="1"/>
            <a:r>
              <a:rPr lang="en-US" altLang="en-US" smtClean="0"/>
              <a:t>Cardiac pacemaker</a:t>
            </a:r>
          </a:p>
          <a:p>
            <a:pPr lvl="1" eaLnBrk="1" hangingPunct="1"/>
            <a:r>
              <a:rPr lang="en-US" altLang="en-US" smtClean="0"/>
              <a:t>Initiates the heartbeat</a:t>
            </a:r>
          </a:p>
          <a:p>
            <a:pPr lvl="1" eaLnBrk="1" hangingPunct="1"/>
            <a:r>
              <a:rPr lang="en-US" altLang="en-US" smtClean="0"/>
              <a:t>Pace can be modified by nervous system</a:t>
            </a:r>
          </a:p>
          <a:p>
            <a:pPr eaLnBrk="1" hangingPunct="1"/>
            <a:r>
              <a:rPr lang="en-US" altLang="en-US" smtClean="0"/>
              <a:t>AV node </a:t>
            </a:r>
          </a:p>
          <a:p>
            <a:pPr lvl="1" eaLnBrk="1" hangingPunct="1"/>
            <a:r>
              <a:rPr lang="en-US" altLang="en-US" smtClean="0"/>
              <a:t>Relays impulse</a:t>
            </a:r>
          </a:p>
          <a:p>
            <a:pPr eaLnBrk="1" hangingPunct="1"/>
            <a:r>
              <a:rPr lang="en-US" altLang="en-US" smtClean="0"/>
              <a:t>AV bundle and Purkinje fibers </a:t>
            </a:r>
          </a:p>
          <a:p>
            <a:pPr lvl="1" eaLnBrk="1" hangingPunct="1"/>
            <a:r>
              <a:rPr lang="en-US" altLang="en-US" smtClean="0"/>
              <a:t>Carry impulse to ventricles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938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9" descr="figure_18_14a-j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9888"/>
            <a:ext cx="8229600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Freeform 10"/>
          <p:cNvSpPr>
            <a:spLocks/>
          </p:cNvSpPr>
          <p:nvPr/>
        </p:nvSpPr>
        <p:spPr bwMode="auto">
          <a:xfrm>
            <a:off x="4083050" y="3025775"/>
            <a:ext cx="41275" cy="44450"/>
          </a:xfrm>
          <a:custGeom>
            <a:avLst/>
            <a:gdLst>
              <a:gd name="T0" fmla="*/ 2147483647 w 26"/>
              <a:gd name="T1" fmla="*/ 2147483647 h 28"/>
              <a:gd name="T2" fmla="*/ 2147483647 w 26"/>
              <a:gd name="T3" fmla="*/ 2147483647 h 28"/>
              <a:gd name="T4" fmla="*/ 2147483647 w 26"/>
              <a:gd name="T5" fmla="*/ 2147483647 h 28"/>
              <a:gd name="T6" fmla="*/ 0 w 26"/>
              <a:gd name="T7" fmla="*/ 2147483647 h 28"/>
              <a:gd name="T8" fmla="*/ 0 w 26"/>
              <a:gd name="T9" fmla="*/ 2147483647 h 28"/>
              <a:gd name="T10" fmla="*/ 0 w 26"/>
              <a:gd name="T11" fmla="*/ 2147483647 h 28"/>
              <a:gd name="T12" fmla="*/ 2147483647 w 26"/>
              <a:gd name="T13" fmla="*/ 2147483647 h 28"/>
              <a:gd name="T14" fmla="*/ 2147483647 w 26"/>
              <a:gd name="T15" fmla="*/ 2147483647 h 28"/>
              <a:gd name="T16" fmla="*/ 2147483647 w 26"/>
              <a:gd name="T17" fmla="*/ 0 h 28"/>
              <a:gd name="T18" fmla="*/ 2147483647 w 26"/>
              <a:gd name="T19" fmla="*/ 2147483647 h 28"/>
              <a:gd name="T20" fmla="*/ 2147483647 w 26"/>
              <a:gd name="T21" fmla="*/ 2147483647 h 28"/>
              <a:gd name="T22" fmla="*/ 2147483647 w 26"/>
              <a:gd name="T23" fmla="*/ 2147483647 h 28"/>
              <a:gd name="T24" fmla="*/ 2147483647 w 26"/>
              <a:gd name="T25" fmla="*/ 2147483647 h 28"/>
              <a:gd name="T26" fmla="*/ 2147483647 w 26"/>
              <a:gd name="T27" fmla="*/ 2147483647 h 28"/>
              <a:gd name="T28" fmla="*/ 2147483647 w 26"/>
              <a:gd name="T29" fmla="*/ 2147483647 h 28"/>
              <a:gd name="T30" fmla="*/ 2147483647 w 26"/>
              <a:gd name="T31" fmla="*/ 2147483647 h 28"/>
              <a:gd name="T32" fmla="*/ 2147483647 w 26"/>
              <a:gd name="T33" fmla="*/ 2147483647 h 28"/>
              <a:gd name="T34" fmla="*/ 2147483647 w 26"/>
              <a:gd name="T35" fmla="*/ 2147483647 h 2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"/>
              <a:gd name="T55" fmla="*/ 0 h 28"/>
              <a:gd name="T56" fmla="*/ 26 w 26"/>
              <a:gd name="T57" fmla="*/ 28 h 2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" h="28">
                <a:moveTo>
                  <a:pt x="12" y="28"/>
                </a:moveTo>
                <a:lnTo>
                  <a:pt x="8" y="26"/>
                </a:lnTo>
                <a:lnTo>
                  <a:pt x="4" y="24"/>
                </a:lnTo>
                <a:lnTo>
                  <a:pt x="0" y="20"/>
                </a:lnTo>
                <a:lnTo>
                  <a:pt x="0" y="14"/>
                </a:lnTo>
                <a:lnTo>
                  <a:pt x="0" y="10"/>
                </a:lnTo>
                <a:lnTo>
                  <a:pt x="4" y="4"/>
                </a:lnTo>
                <a:lnTo>
                  <a:pt x="8" y="2"/>
                </a:lnTo>
                <a:lnTo>
                  <a:pt x="12" y="0"/>
                </a:lnTo>
                <a:lnTo>
                  <a:pt x="18" y="2"/>
                </a:lnTo>
                <a:lnTo>
                  <a:pt x="22" y="4"/>
                </a:lnTo>
                <a:lnTo>
                  <a:pt x="24" y="10"/>
                </a:lnTo>
                <a:lnTo>
                  <a:pt x="26" y="14"/>
                </a:lnTo>
                <a:lnTo>
                  <a:pt x="24" y="20"/>
                </a:lnTo>
                <a:lnTo>
                  <a:pt x="22" y="24"/>
                </a:lnTo>
                <a:lnTo>
                  <a:pt x="18" y="26"/>
                </a:lnTo>
                <a:lnTo>
                  <a:pt x="14" y="28"/>
                </a:lnTo>
                <a:lnTo>
                  <a:pt x="12" y="28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0" name="Freeform 11"/>
          <p:cNvSpPr>
            <a:spLocks/>
          </p:cNvSpPr>
          <p:nvPr/>
        </p:nvSpPr>
        <p:spPr bwMode="auto">
          <a:xfrm>
            <a:off x="4079875" y="3025775"/>
            <a:ext cx="47625" cy="44450"/>
          </a:xfrm>
          <a:custGeom>
            <a:avLst/>
            <a:gdLst>
              <a:gd name="T0" fmla="*/ 2147483647 w 30"/>
              <a:gd name="T1" fmla="*/ 2147483647 h 28"/>
              <a:gd name="T2" fmla="*/ 2147483647 w 30"/>
              <a:gd name="T3" fmla="*/ 2147483647 h 28"/>
              <a:gd name="T4" fmla="*/ 2147483647 w 30"/>
              <a:gd name="T5" fmla="*/ 2147483647 h 28"/>
              <a:gd name="T6" fmla="*/ 2147483647 w 30"/>
              <a:gd name="T7" fmla="*/ 2147483647 h 28"/>
              <a:gd name="T8" fmla="*/ 2147483647 w 30"/>
              <a:gd name="T9" fmla="*/ 2147483647 h 28"/>
              <a:gd name="T10" fmla="*/ 2147483647 w 30"/>
              <a:gd name="T11" fmla="*/ 2147483647 h 28"/>
              <a:gd name="T12" fmla="*/ 2147483647 w 30"/>
              <a:gd name="T13" fmla="*/ 2147483647 h 28"/>
              <a:gd name="T14" fmla="*/ 2147483647 w 30"/>
              <a:gd name="T15" fmla="*/ 2147483647 h 28"/>
              <a:gd name="T16" fmla="*/ 2147483647 w 30"/>
              <a:gd name="T17" fmla="*/ 2147483647 h 28"/>
              <a:gd name="T18" fmla="*/ 2147483647 w 30"/>
              <a:gd name="T19" fmla="*/ 2147483647 h 28"/>
              <a:gd name="T20" fmla="*/ 2147483647 w 30"/>
              <a:gd name="T21" fmla="*/ 2147483647 h 28"/>
              <a:gd name="T22" fmla="*/ 2147483647 w 30"/>
              <a:gd name="T23" fmla="*/ 2147483647 h 28"/>
              <a:gd name="T24" fmla="*/ 2147483647 w 30"/>
              <a:gd name="T25" fmla="*/ 2147483647 h 28"/>
              <a:gd name="T26" fmla="*/ 2147483647 w 30"/>
              <a:gd name="T27" fmla="*/ 2147483647 h 28"/>
              <a:gd name="T28" fmla="*/ 2147483647 w 30"/>
              <a:gd name="T29" fmla="*/ 2147483647 h 28"/>
              <a:gd name="T30" fmla="*/ 2147483647 w 30"/>
              <a:gd name="T31" fmla="*/ 2147483647 h 28"/>
              <a:gd name="T32" fmla="*/ 2147483647 w 30"/>
              <a:gd name="T33" fmla="*/ 2147483647 h 28"/>
              <a:gd name="T34" fmla="*/ 2147483647 w 30"/>
              <a:gd name="T35" fmla="*/ 2147483647 h 28"/>
              <a:gd name="T36" fmla="*/ 2147483647 w 30"/>
              <a:gd name="T37" fmla="*/ 0 h 28"/>
              <a:gd name="T38" fmla="*/ 2147483647 w 30"/>
              <a:gd name="T39" fmla="*/ 0 h 28"/>
              <a:gd name="T40" fmla="*/ 2147483647 w 30"/>
              <a:gd name="T41" fmla="*/ 2147483647 h 28"/>
              <a:gd name="T42" fmla="*/ 2147483647 w 30"/>
              <a:gd name="T43" fmla="*/ 2147483647 h 28"/>
              <a:gd name="T44" fmla="*/ 0 w 30"/>
              <a:gd name="T45" fmla="*/ 2147483647 h 28"/>
              <a:gd name="T46" fmla="*/ 2147483647 w 30"/>
              <a:gd name="T47" fmla="*/ 2147483647 h 28"/>
              <a:gd name="T48" fmla="*/ 2147483647 w 30"/>
              <a:gd name="T49" fmla="*/ 2147483647 h 28"/>
              <a:gd name="T50" fmla="*/ 2147483647 w 30"/>
              <a:gd name="T51" fmla="*/ 2147483647 h 28"/>
              <a:gd name="T52" fmla="*/ 2147483647 w 30"/>
              <a:gd name="T53" fmla="*/ 2147483647 h 28"/>
              <a:gd name="T54" fmla="*/ 2147483647 w 30"/>
              <a:gd name="T55" fmla="*/ 2147483647 h 28"/>
              <a:gd name="T56" fmla="*/ 2147483647 w 30"/>
              <a:gd name="T57" fmla="*/ 2147483647 h 28"/>
              <a:gd name="T58" fmla="*/ 2147483647 w 30"/>
              <a:gd name="T59" fmla="*/ 2147483647 h 28"/>
              <a:gd name="T60" fmla="*/ 2147483647 w 30"/>
              <a:gd name="T61" fmla="*/ 2147483647 h 28"/>
              <a:gd name="T62" fmla="*/ 2147483647 w 30"/>
              <a:gd name="T63" fmla="*/ 2147483647 h 28"/>
              <a:gd name="T64" fmla="*/ 2147483647 w 30"/>
              <a:gd name="T65" fmla="*/ 2147483647 h 28"/>
              <a:gd name="T66" fmla="*/ 2147483647 w 30"/>
              <a:gd name="T67" fmla="*/ 0 h 28"/>
              <a:gd name="T68" fmla="*/ 2147483647 w 30"/>
              <a:gd name="T69" fmla="*/ 2147483647 h 2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0"/>
              <a:gd name="T106" fmla="*/ 0 h 28"/>
              <a:gd name="T107" fmla="*/ 30 w 30"/>
              <a:gd name="T108" fmla="*/ 28 h 2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0" h="28">
                <a:moveTo>
                  <a:pt x="14" y="2"/>
                </a:moveTo>
                <a:lnTo>
                  <a:pt x="20" y="4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18"/>
                </a:lnTo>
                <a:lnTo>
                  <a:pt x="24" y="22"/>
                </a:lnTo>
                <a:lnTo>
                  <a:pt x="20" y="24"/>
                </a:lnTo>
                <a:lnTo>
                  <a:pt x="14" y="26"/>
                </a:lnTo>
                <a:lnTo>
                  <a:pt x="10" y="24"/>
                </a:lnTo>
                <a:lnTo>
                  <a:pt x="6" y="22"/>
                </a:lnTo>
                <a:lnTo>
                  <a:pt x="4" y="18"/>
                </a:lnTo>
                <a:lnTo>
                  <a:pt x="2" y="14"/>
                </a:lnTo>
                <a:lnTo>
                  <a:pt x="4" y="10"/>
                </a:lnTo>
                <a:lnTo>
                  <a:pt x="6" y="6"/>
                </a:lnTo>
                <a:lnTo>
                  <a:pt x="10" y="4"/>
                </a:lnTo>
                <a:lnTo>
                  <a:pt x="12" y="2"/>
                </a:lnTo>
                <a:lnTo>
                  <a:pt x="14" y="2"/>
                </a:lnTo>
                <a:lnTo>
                  <a:pt x="14" y="0"/>
                </a:lnTo>
                <a:lnTo>
                  <a:pt x="8" y="0"/>
                </a:lnTo>
                <a:lnTo>
                  <a:pt x="4" y="4"/>
                </a:lnTo>
                <a:lnTo>
                  <a:pt x="2" y="8"/>
                </a:lnTo>
                <a:lnTo>
                  <a:pt x="0" y="14"/>
                </a:lnTo>
                <a:lnTo>
                  <a:pt x="2" y="20"/>
                </a:lnTo>
                <a:lnTo>
                  <a:pt x="4" y="24"/>
                </a:lnTo>
                <a:lnTo>
                  <a:pt x="8" y="28"/>
                </a:lnTo>
                <a:lnTo>
                  <a:pt x="14" y="28"/>
                </a:lnTo>
                <a:lnTo>
                  <a:pt x="20" y="28"/>
                </a:lnTo>
                <a:lnTo>
                  <a:pt x="26" y="24"/>
                </a:lnTo>
                <a:lnTo>
                  <a:pt x="28" y="20"/>
                </a:lnTo>
                <a:lnTo>
                  <a:pt x="30" y="14"/>
                </a:lnTo>
                <a:lnTo>
                  <a:pt x="28" y="8"/>
                </a:lnTo>
                <a:lnTo>
                  <a:pt x="26" y="4"/>
                </a:lnTo>
                <a:lnTo>
                  <a:pt x="20" y="0"/>
                </a:lnTo>
                <a:lnTo>
                  <a:pt x="14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1" name="Freeform 12"/>
          <p:cNvSpPr>
            <a:spLocks/>
          </p:cNvSpPr>
          <p:nvPr/>
        </p:nvSpPr>
        <p:spPr bwMode="auto">
          <a:xfrm>
            <a:off x="3736975" y="2435225"/>
            <a:ext cx="44450" cy="44450"/>
          </a:xfrm>
          <a:custGeom>
            <a:avLst/>
            <a:gdLst>
              <a:gd name="T0" fmla="*/ 2147483647 w 28"/>
              <a:gd name="T1" fmla="*/ 2147483647 h 28"/>
              <a:gd name="T2" fmla="*/ 2147483647 w 28"/>
              <a:gd name="T3" fmla="*/ 2147483647 h 28"/>
              <a:gd name="T4" fmla="*/ 2147483647 w 28"/>
              <a:gd name="T5" fmla="*/ 2147483647 h 28"/>
              <a:gd name="T6" fmla="*/ 2147483647 w 28"/>
              <a:gd name="T7" fmla="*/ 2147483647 h 28"/>
              <a:gd name="T8" fmla="*/ 0 w 28"/>
              <a:gd name="T9" fmla="*/ 2147483647 h 28"/>
              <a:gd name="T10" fmla="*/ 2147483647 w 28"/>
              <a:gd name="T11" fmla="*/ 2147483647 h 28"/>
              <a:gd name="T12" fmla="*/ 2147483647 w 28"/>
              <a:gd name="T13" fmla="*/ 2147483647 h 28"/>
              <a:gd name="T14" fmla="*/ 2147483647 w 28"/>
              <a:gd name="T15" fmla="*/ 2147483647 h 28"/>
              <a:gd name="T16" fmla="*/ 2147483647 w 28"/>
              <a:gd name="T17" fmla="*/ 0 h 28"/>
              <a:gd name="T18" fmla="*/ 2147483647 w 28"/>
              <a:gd name="T19" fmla="*/ 2147483647 h 28"/>
              <a:gd name="T20" fmla="*/ 2147483647 w 28"/>
              <a:gd name="T21" fmla="*/ 2147483647 h 28"/>
              <a:gd name="T22" fmla="*/ 2147483647 w 28"/>
              <a:gd name="T23" fmla="*/ 2147483647 h 28"/>
              <a:gd name="T24" fmla="*/ 2147483647 w 28"/>
              <a:gd name="T25" fmla="*/ 2147483647 h 28"/>
              <a:gd name="T26" fmla="*/ 2147483647 w 28"/>
              <a:gd name="T27" fmla="*/ 2147483647 h 28"/>
              <a:gd name="T28" fmla="*/ 2147483647 w 28"/>
              <a:gd name="T29" fmla="*/ 2147483647 h 28"/>
              <a:gd name="T30" fmla="*/ 2147483647 w 28"/>
              <a:gd name="T31" fmla="*/ 2147483647 h 28"/>
              <a:gd name="T32" fmla="*/ 2147483647 w 28"/>
              <a:gd name="T33" fmla="*/ 2147483647 h 28"/>
              <a:gd name="T34" fmla="*/ 2147483647 w 28"/>
              <a:gd name="T35" fmla="*/ 2147483647 h 2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8"/>
              <a:gd name="T55" fmla="*/ 0 h 28"/>
              <a:gd name="T56" fmla="*/ 28 w 28"/>
              <a:gd name="T57" fmla="*/ 28 h 2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8" h="28">
                <a:moveTo>
                  <a:pt x="14" y="28"/>
                </a:moveTo>
                <a:lnTo>
                  <a:pt x="8" y="26"/>
                </a:lnTo>
                <a:lnTo>
                  <a:pt x="4" y="24"/>
                </a:lnTo>
                <a:lnTo>
                  <a:pt x="2" y="20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20" y="2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4" y="28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2" name="Freeform 13"/>
          <p:cNvSpPr>
            <a:spLocks/>
          </p:cNvSpPr>
          <p:nvPr/>
        </p:nvSpPr>
        <p:spPr bwMode="auto">
          <a:xfrm>
            <a:off x="3736975" y="2435225"/>
            <a:ext cx="44450" cy="44450"/>
          </a:xfrm>
          <a:custGeom>
            <a:avLst/>
            <a:gdLst>
              <a:gd name="T0" fmla="*/ 2147483647 w 28"/>
              <a:gd name="T1" fmla="*/ 2147483647 h 28"/>
              <a:gd name="T2" fmla="*/ 2147483647 w 28"/>
              <a:gd name="T3" fmla="*/ 2147483647 h 28"/>
              <a:gd name="T4" fmla="*/ 2147483647 w 28"/>
              <a:gd name="T5" fmla="*/ 2147483647 h 28"/>
              <a:gd name="T6" fmla="*/ 2147483647 w 28"/>
              <a:gd name="T7" fmla="*/ 2147483647 h 28"/>
              <a:gd name="T8" fmla="*/ 2147483647 w 28"/>
              <a:gd name="T9" fmla="*/ 2147483647 h 28"/>
              <a:gd name="T10" fmla="*/ 2147483647 w 28"/>
              <a:gd name="T11" fmla="*/ 2147483647 h 28"/>
              <a:gd name="T12" fmla="*/ 2147483647 w 28"/>
              <a:gd name="T13" fmla="*/ 2147483647 h 28"/>
              <a:gd name="T14" fmla="*/ 2147483647 w 28"/>
              <a:gd name="T15" fmla="*/ 2147483647 h 28"/>
              <a:gd name="T16" fmla="*/ 2147483647 w 28"/>
              <a:gd name="T17" fmla="*/ 2147483647 h 28"/>
              <a:gd name="T18" fmla="*/ 2147483647 w 28"/>
              <a:gd name="T19" fmla="*/ 2147483647 h 28"/>
              <a:gd name="T20" fmla="*/ 2147483647 w 28"/>
              <a:gd name="T21" fmla="*/ 2147483647 h 28"/>
              <a:gd name="T22" fmla="*/ 2147483647 w 28"/>
              <a:gd name="T23" fmla="*/ 2147483647 h 28"/>
              <a:gd name="T24" fmla="*/ 2147483647 w 28"/>
              <a:gd name="T25" fmla="*/ 2147483647 h 28"/>
              <a:gd name="T26" fmla="*/ 2147483647 w 28"/>
              <a:gd name="T27" fmla="*/ 2147483647 h 28"/>
              <a:gd name="T28" fmla="*/ 2147483647 w 28"/>
              <a:gd name="T29" fmla="*/ 2147483647 h 28"/>
              <a:gd name="T30" fmla="*/ 2147483647 w 28"/>
              <a:gd name="T31" fmla="*/ 2147483647 h 28"/>
              <a:gd name="T32" fmla="*/ 2147483647 w 28"/>
              <a:gd name="T33" fmla="*/ 2147483647 h 28"/>
              <a:gd name="T34" fmla="*/ 2147483647 w 28"/>
              <a:gd name="T35" fmla="*/ 2147483647 h 28"/>
              <a:gd name="T36" fmla="*/ 2147483647 w 28"/>
              <a:gd name="T37" fmla="*/ 0 h 28"/>
              <a:gd name="T38" fmla="*/ 2147483647 w 28"/>
              <a:gd name="T39" fmla="*/ 0 h 28"/>
              <a:gd name="T40" fmla="*/ 2147483647 w 28"/>
              <a:gd name="T41" fmla="*/ 2147483647 h 28"/>
              <a:gd name="T42" fmla="*/ 0 w 28"/>
              <a:gd name="T43" fmla="*/ 2147483647 h 28"/>
              <a:gd name="T44" fmla="*/ 0 w 28"/>
              <a:gd name="T45" fmla="*/ 2147483647 h 28"/>
              <a:gd name="T46" fmla="*/ 0 w 28"/>
              <a:gd name="T47" fmla="*/ 2147483647 h 28"/>
              <a:gd name="T48" fmla="*/ 2147483647 w 28"/>
              <a:gd name="T49" fmla="*/ 2147483647 h 28"/>
              <a:gd name="T50" fmla="*/ 2147483647 w 28"/>
              <a:gd name="T51" fmla="*/ 2147483647 h 28"/>
              <a:gd name="T52" fmla="*/ 2147483647 w 28"/>
              <a:gd name="T53" fmla="*/ 2147483647 h 28"/>
              <a:gd name="T54" fmla="*/ 2147483647 w 28"/>
              <a:gd name="T55" fmla="*/ 2147483647 h 28"/>
              <a:gd name="T56" fmla="*/ 2147483647 w 28"/>
              <a:gd name="T57" fmla="*/ 2147483647 h 28"/>
              <a:gd name="T58" fmla="*/ 2147483647 w 28"/>
              <a:gd name="T59" fmla="*/ 2147483647 h 28"/>
              <a:gd name="T60" fmla="*/ 2147483647 w 28"/>
              <a:gd name="T61" fmla="*/ 2147483647 h 28"/>
              <a:gd name="T62" fmla="*/ 2147483647 w 28"/>
              <a:gd name="T63" fmla="*/ 2147483647 h 28"/>
              <a:gd name="T64" fmla="*/ 2147483647 w 28"/>
              <a:gd name="T65" fmla="*/ 2147483647 h 28"/>
              <a:gd name="T66" fmla="*/ 2147483647 w 28"/>
              <a:gd name="T67" fmla="*/ 0 h 28"/>
              <a:gd name="T68" fmla="*/ 2147483647 w 28"/>
              <a:gd name="T69" fmla="*/ 2147483647 h 28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28"/>
              <a:gd name="T106" fmla="*/ 0 h 28"/>
              <a:gd name="T107" fmla="*/ 28 w 28"/>
              <a:gd name="T108" fmla="*/ 28 h 28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28" h="28">
                <a:moveTo>
                  <a:pt x="14" y="2"/>
                </a:moveTo>
                <a:lnTo>
                  <a:pt x="18" y="4"/>
                </a:lnTo>
                <a:lnTo>
                  <a:pt x="22" y="6"/>
                </a:lnTo>
                <a:lnTo>
                  <a:pt x="24" y="10"/>
                </a:lnTo>
                <a:lnTo>
                  <a:pt x="26" y="14"/>
                </a:lnTo>
                <a:lnTo>
                  <a:pt x="24" y="18"/>
                </a:lnTo>
                <a:lnTo>
                  <a:pt x="22" y="22"/>
                </a:lnTo>
                <a:lnTo>
                  <a:pt x="18" y="24"/>
                </a:lnTo>
                <a:lnTo>
                  <a:pt x="14" y="26"/>
                </a:lnTo>
                <a:lnTo>
                  <a:pt x="10" y="24"/>
                </a:lnTo>
                <a:lnTo>
                  <a:pt x="6" y="22"/>
                </a:lnTo>
                <a:lnTo>
                  <a:pt x="4" y="18"/>
                </a:lnTo>
                <a:lnTo>
                  <a:pt x="2" y="14"/>
                </a:lnTo>
                <a:lnTo>
                  <a:pt x="4" y="10"/>
                </a:lnTo>
                <a:lnTo>
                  <a:pt x="6" y="6"/>
                </a:lnTo>
                <a:lnTo>
                  <a:pt x="10" y="4"/>
                </a:lnTo>
                <a:lnTo>
                  <a:pt x="12" y="2"/>
                </a:lnTo>
                <a:lnTo>
                  <a:pt x="14" y="2"/>
                </a:lnTo>
                <a:lnTo>
                  <a:pt x="14" y="0"/>
                </a:lnTo>
                <a:lnTo>
                  <a:pt x="8" y="0"/>
                </a:lnTo>
                <a:lnTo>
                  <a:pt x="4" y="4"/>
                </a:lnTo>
                <a:lnTo>
                  <a:pt x="0" y="8"/>
                </a:lnTo>
                <a:lnTo>
                  <a:pt x="0" y="14"/>
                </a:lnTo>
                <a:lnTo>
                  <a:pt x="0" y="20"/>
                </a:lnTo>
                <a:lnTo>
                  <a:pt x="4" y="24"/>
                </a:lnTo>
                <a:lnTo>
                  <a:pt x="8" y="28"/>
                </a:lnTo>
                <a:lnTo>
                  <a:pt x="14" y="28"/>
                </a:lnTo>
                <a:lnTo>
                  <a:pt x="20" y="28"/>
                </a:lnTo>
                <a:lnTo>
                  <a:pt x="24" y="24"/>
                </a:lnTo>
                <a:lnTo>
                  <a:pt x="28" y="20"/>
                </a:lnTo>
                <a:lnTo>
                  <a:pt x="28" y="14"/>
                </a:lnTo>
                <a:lnTo>
                  <a:pt x="28" y="8"/>
                </a:lnTo>
                <a:lnTo>
                  <a:pt x="24" y="4"/>
                </a:lnTo>
                <a:lnTo>
                  <a:pt x="20" y="0"/>
                </a:lnTo>
                <a:lnTo>
                  <a:pt x="14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3" name="Line 14"/>
          <p:cNvSpPr>
            <a:spLocks noChangeShapeType="1"/>
          </p:cNvSpPr>
          <p:nvPr/>
        </p:nvSpPr>
        <p:spPr bwMode="auto">
          <a:xfrm flipH="1">
            <a:off x="3895725" y="4584700"/>
            <a:ext cx="622300" cy="339725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4" name="Line 15"/>
          <p:cNvSpPr>
            <a:spLocks noChangeShapeType="1"/>
          </p:cNvSpPr>
          <p:nvPr/>
        </p:nvSpPr>
        <p:spPr bwMode="auto">
          <a:xfrm flipH="1">
            <a:off x="3883025" y="4787900"/>
            <a:ext cx="723900" cy="146050"/>
          </a:xfrm>
          <a:prstGeom prst="line">
            <a:avLst/>
          </a:prstGeom>
          <a:noFill/>
          <a:ln w="222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Line 16"/>
          <p:cNvSpPr>
            <a:spLocks noChangeShapeType="1"/>
          </p:cNvSpPr>
          <p:nvPr/>
        </p:nvSpPr>
        <p:spPr bwMode="auto">
          <a:xfrm flipH="1">
            <a:off x="4819650" y="3940175"/>
            <a:ext cx="523875" cy="98425"/>
          </a:xfrm>
          <a:prstGeom prst="line">
            <a:avLst/>
          </a:prstGeom>
          <a:noFill/>
          <a:ln w="222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Freeform 17"/>
          <p:cNvSpPr>
            <a:spLocks/>
          </p:cNvSpPr>
          <p:nvPr/>
        </p:nvSpPr>
        <p:spPr bwMode="auto">
          <a:xfrm>
            <a:off x="2908300" y="1425575"/>
            <a:ext cx="850900" cy="1019175"/>
          </a:xfrm>
          <a:custGeom>
            <a:avLst/>
            <a:gdLst>
              <a:gd name="T0" fmla="*/ 2147483647 w 536"/>
              <a:gd name="T1" fmla="*/ 2147483647 h 642"/>
              <a:gd name="T2" fmla="*/ 2147483647 w 536"/>
              <a:gd name="T3" fmla="*/ 0 h 642"/>
              <a:gd name="T4" fmla="*/ 0 w 536"/>
              <a:gd name="T5" fmla="*/ 0 h 642"/>
              <a:gd name="T6" fmla="*/ 0 60000 65536"/>
              <a:gd name="T7" fmla="*/ 0 60000 65536"/>
              <a:gd name="T8" fmla="*/ 0 60000 65536"/>
              <a:gd name="T9" fmla="*/ 0 w 536"/>
              <a:gd name="T10" fmla="*/ 0 h 642"/>
              <a:gd name="T11" fmla="*/ 536 w 536"/>
              <a:gd name="T12" fmla="*/ 642 h 64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36" h="642">
                <a:moveTo>
                  <a:pt x="536" y="642"/>
                </a:moveTo>
                <a:lnTo>
                  <a:pt x="104" y="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Freeform 18"/>
          <p:cNvSpPr>
            <a:spLocks/>
          </p:cNvSpPr>
          <p:nvPr/>
        </p:nvSpPr>
        <p:spPr bwMode="auto">
          <a:xfrm>
            <a:off x="2530475" y="2765425"/>
            <a:ext cx="1562100" cy="285750"/>
          </a:xfrm>
          <a:custGeom>
            <a:avLst/>
            <a:gdLst>
              <a:gd name="T0" fmla="*/ 2147483647 w 984"/>
              <a:gd name="T1" fmla="*/ 2147483647 h 180"/>
              <a:gd name="T2" fmla="*/ 2147483647 w 984"/>
              <a:gd name="T3" fmla="*/ 0 h 180"/>
              <a:gd name="T4" fmla="*/ 0 w 984"/>
              <a:gd name="T5" fmla="*/ 0 h 180"/>
              <a:gd name="T6" fmla="*/ 0 60000 65536"/>
              <a:gd name="T7" fmla="*/ 0 60000 65536"/>
              <a:gd name="T8" fmla="*/ 0 60000 65536"/>
              <a:gd name="T9" fmla="*/ 0 w 984"/>
              <a:gd name="T10" fmla="*/ 0 h 180"/>
              <a:gd name="T11" fmla="*/ 984 w 984"/>
              <a:gd name="T12" fmla="*/ 180 h 1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84" h="180">
                <a:moveTo>
                  <a:pt x="984" y="180"/>
                </a:moveTo>
                <a:lnTo>
                  <a:pt x="68" y="0"/>
                </a:lnTo>
                <a:lnTo>
                  <a:pt x="0" y="0"/>
                </a:lnTo>
              </a:path>
            </a:pathLst>
          </a:custGeom>
          <a:noFill/>
          <a:ln w="22225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Freeform 19"/>
          <p:cNvSpPr>
            <a:spLocks/>
          </p:cNvSpPr>
          <p:nvPr/>
        </p:nvSpPr>
        <p:spPr bwMode="auto">
          <a:xfrm>
            <a:off x="2962275" y="2085975"/>
            <a:ext cx="885825" cy="508000"/>
          </a:xfrm>
          <a:custGeom>
            <a:avLst/>
            <a:gdLst>
              <a:gd name="T0" fmla="*/ 2147483647 w 558"/>
              <a:gd name="T1" fmla="*/ 2147483647 h 320"/>
              <a:gd name="T2" fmla="*/ 2147483647 w 558"/>
              <a:gd name="T3" fmla="*/ 0 h 320"/>
              <a:gd name="T4" fmla="*/ 0 w 558"/>
              <a:gd name="T5" fmla="*/ 0 h 320"/>
              <a:gd name="T6" fmla="*/ 0 60000 65536"/>
              <a:gd name="T7" fmla="*/ 0 60000 65536"/>
              <a:gd name="T8" fmla="*/ 0 60000 65536"/>
              <a:gd name="T9" fmla="*/ 0 w 558"/>
              <a:gd name="T10" fmla="*/ 0 h 320"/>
              <a:gd name="T11" fmla="*/ 558 w 558"/>
              <a:gd name="T12" fmla="*/ 320 h 3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58" h="320">
                <a:moveTo>
                  <a:pt x="558" y="320"/>
                </a:moveTo>
                <a:lnTo>
                  <a:pt x="164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20"/>
          <p:cNvSpPr>
            <a:spLocks noChangeShapeType="1"/>
          </p:cNvSpPr>
          <p:nvPr/>
        </p:nvSpPr>
        <p:spPr bwMode="auto">
          <a:xfrm>
            <a:off x="3889375" y="752475"/>
            <a:ext cx="1588" cy="790575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Freeform 21"/>
          <p:cNvSpPr>
            <a:spLocks/>
          </p:cNvSpPr>
          <p:nvPr/>
        </p:nvSpPr>
        <p:spPr bwMode="auto">
          <a:xfrm>
            <a:off x="3971925" y="869950"/>
            <a:ext cx="1060450" cy="1441450"/>
          </a:xfrm>
          <a:custGeom>
            <a:avLst/>
            <a:gdLst>
              <a:gd name="T0" fmla="*/ 2147483647 w 668"/>
              <a:gd name="T1" fmla="*/ 0 h 908"/>
              <a:gd name="T2" fmla="*/ 2147483647 w 668"/>
              <a:gd name="T3" fmla="*/ 0 h 908"/>
              <a:gd name="T4" fmla="*/ 0 w 668"/>
              <a:gd name="T5" fmla="*/ 2147483647 h 908"/>
              <a:gd name="T6" fmla="*/ 0 60000 65536"/>
              <a:gd name="T7" fmla="*/ 0 60000 65536"/>
              <a:gd name="T8" fmla="*/ 0 60000 65536"/>
              <a:gd name="T9" fmla="*/ 0 w 668"/>
              <a:gd name="T10" fmla="*/ 0 h 908"/>
              <a:gd name="T11" fmla="*/ 668 w 668"/>
              <a:gd name="T12" fmla="*/ 908 h 9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68" h="908">
                <a:moveTo>
                  <a:pt x="668" y="0"/>
                </a:moveTo>
                <a:lnTo>
                  <a:pt x="578" y="0"/>
                </a:lnTo>
                <a:lnTo>
                  <a:pt x="0" y="908"/>
                </a:lnTo>
              </a:path>
            </a:pathLst>
          </a:custGeom>
          <a:noFill/>
          <a:ln w="12700">
            <a:solidFill>
              <a:srgbClr val="231F2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Line 22"/>
          <p:cNvSpPr>
            <a:spLocks noChangeShapeType="1"/>
          </p:cNvSpPr>
          <p:nvPr/>
        </p:nvSpPr>
        <p:spPr bwMode="auto">
          <a:xfrm flipH="1">
            <a:off x="5997575" y="2489200"/>
            <a:ext cx="730250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2" name="Line 23"/>
          <p:cNvSpPr>
            <a:spLocks noChangeShapeType="1"/>
          </p:cNvSpPr>
          <p:nvPr/>
        </p:nvSpPr>
        <p:spPr bwMode="auto">
          <a:xfrm flipH="1">
            <a:off x="6397625" y="3406775"/>
            <a:ext cx="51117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3" name="Line 24"/>
          <p:cNvSpPr>
            <a:spLocks noChangeShapeType="1"/>
          </p:cNvSpPr>
          <p:nvPr/>
        </p:nvSpPr>
        <p:spPr bwMode="auto">
          <a:xfrm flipH="1">
            <a:off x="5476875" y="4543425"/>
            <a:ext cx="1457325" cy="1588"/>
          </a:xfrm>
          <a:prstGeom prst="line">
            <a:avLst/>
          </a:prstGeom>
          <a:noFill/>
          <a:ln w="12700">
            <a:solidFill>
              <a:srgbClr val="231F2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5" name="Line 25"/>
          <p:cNvSpPr>
            <a:spLocks noChangeShapeType="1"/>
          </p:cNvSpPr>
          <p:nvPr/>
        </p:nvSpPr>
        <p:spPr bwMode="auto">
          <a:xfrm flipV="1">
            <a:off x="2908300" y="1155700"/>
            <a:ext cx="1588" cy="6794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6" name="Freeform 26"/>
          <p:cNvSpPr>
            <a:spLocks/>
          </p:cNvSpPr>
          <p:nvPr/>
        </p:nvSpPr>
        <p:spPr bwMode="auto">
          <a:xfrm>
            <a:off x="2905125" y="1422400"/>
            <a:ext cx="854075" cy="1031875"/>
          </a:xfrm>
          <a:custGeom>
            <a:avLst/>
            <a:gdLst>
              <a:gd name="T0" fmla="*/ 2147483647 w 538"/>
              <a:gd name="T1" fmla="*/ 2147483647 h 650"/>
              <a:gd name="T2" fmla="*/ 2147483647 w 538"/>
              <a:gd name="T3" fmla="*/ 0 h 650"/>
              <a:gd name="T4" fmla="*/ 0 w 538"/>
              <a:gd name="T5" fmla="*/ 0 h 650"/>
              <a:gd name="T6" fmla="*/ 0 60000 65536"/>
              <a:gd name="T7" fmla="*/ 0 60000 65536"/>
              <a:gd name="T8" fmla="*/ 0 60000 65536"/>
              <a:gd name="T9" fmla="*/ 0 w 538"/>
              <a:gd name="T10" fmla="*/ 0 h 650"/>
              <a:gd name="T11" fmla="*/ 538 w 538"/>
              <a:gd name="T12" fmla="*/ 650 h 6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38" h="650">
                <a:moveTo>
                  <a:pt x="538" y="650"/>
                </a:moveTo>
                <a:lnTo>
                  <a:pt x="104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7" name="Line 27"/>
          <p:cNvSpPr>
            <a:spLocks noChangeShapeType="1"/>
          </p:cNvSpPr>
          <p:nvPr/>
        </p:nvSpPr>
        <p:spPr bwMode="auto">
          <a:xfrm flipV="1">
            <a:off x="2524125" y="2409825"/>
            <a:ext cx="1588" cy="6858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38" name="Freeform 28"/>
          <p:cNvSpPr>
            <a:spLocks/>
          </p:cNvSpPr>
          <p:nvPr/>
        </p:nvSpPr>
        <p:spPr bwMode="auto">
          <a:xfrm>
            <a:off x="2527300" y="2762250"/>
            <a:ext cx="1571625" cy="292100"/>
          </a:xfrm>
          <a:custGeom>
            <a:avLst/>
            <a:gdLst>
              <a:gd name="T0" fmla="*/ 2147483647 w 990"/>
              <a:gd name="T1" fmla="*/ 2147483647 h 184"/>
              <a:gd name="T2" fmla="*/ 2147483647 w 990"/>
              <a:gd name="T3" fmla="*/ 0 h 184"/>
              <a:gd name="T4" fmla="*/ 0 w 990"/>
              <a:gd name="T5" fmla="*/ 0 h 184"/>
              <a:gd name="T6" fmla="*/ 0 60000 65536"/>
              <a:gd name="T7" fmla="*/ 0 60000 65536"/>
              <a:gd name="T8" fmla="*/ 0 60000 65536"/>
              <a:gd name="T9" fmla="*/ 0 w 990"/>
              <a:gd name="T10" fmla="*/ 0 h 184"/>
              <a:gd name="T11" fmla="*/ 990 w 990"/>
              <a:gd name="T12" fmla="*/ 184 h 1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0" h="184">
                <a:moveTo>
                  <a:pt x="990" y="184"/>
                </a:moveTo>
                <a:lnTo>
                  <a:pt x="68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8" name="Freeform 29"/>
          <p:cNvSpPr>
            <a:spLocks/>
          </p:cNvSpPr>
          <p:nvPr/>
        </p:nvSpPr>
        <p:spPr bwMode="auto">
          <a:xfrm>
            <a:off x="5133975" y="3422650"/>
            <a:ext cx="41275" cy="41275"/>
          </a:xfrm>
          <a:custGeom>
            <a:avLst/>
            <a:gdLst>
              <a:gd name="T0" fmla="*/ 2147483647 w 26"/>
              <a:gd name="T1" fmla="*/ 2147483647 h 26"/>
              <a:gd name="T2" fmla="*/ 2147483647 w 26"/>
              <a:gd name="T3" fmla="*/ 2147483647 h 26"/>
              <a:gd name="T4" fmla="*/ 2147483647 w 26"/>
              <a:gd name="T5" fmla="*/ 2147483647 h 26"/>
              <a:gd name="T6" fmla="*/ 2147483647 w 26"/>
              <a:gd name="T7" fmla="*/ 2147483647 h 26"/>
              <a:gd name="T8" fmla="*/ 0 w 26"/>
              <a:gd name="T9" fmla="*/ 2147483647 h 26"/>
              <a:gd name="T10" fmla="*/ 2147483647 w 26"/>
              <a:gd name="T11" fmla="*/ 2147483647 h 26"/>
              <a:gd name="T12" fmla="*/ 2147483647 w 26"/>
              <a:gd name="T13" fmla="*/ 2147483647 h 26"/>
              <a:gd name="T14" fmla="*/ 2147483647 w 26"/>
              <a:gd name="T15" fmla="*/ 2147483647 h 26"/>
              <a:gd name="T16" fmla="*/ 2147483647 w 26"/>
              <a:gd name="T17" fmla="*/ 0 h 26"/>
              <a:gd name="T18" fmla="*/ 2147483647 w 26"/>
              <a:gd name="T19" fmla="*/ 2147483647 h 26"/>
              <a:gd name="T20" fmla="*/ 2147483647 w 26"/>
              <a:gd name="T21" fmla="*/ 2147483647 h 26"/>
              <a:gd name="T22" fmla="*/ 2147483647 w 26"/>
              <a:gd name="T23" fmla="*/ 2147483647 h 26"/>
              <a:gd name="T24" fmla="*/ 2147483647 w 26"/>
              <a:gd name="T25" fmla="*/ 2147483647 h 26"/>
              <a:gd name="T26" fmla="*/ 2147483647 w 26"/>
              <a:gd name="T27" fmla="*/ 2147483647 h 26"/>
              <a:gd name="T28" fmla="*/ 2147483647 w 26"/>
              <a:gd name="T29" fmla="*/ 2147483647 h 26"/>
              <a:gd name="T30" fmla="*/ 2147483647 w 26"/>
              <a:gd name="T31" fmla="*/ 2147483647 h 26"/>
              <a:gd name="T32" fmla="*/ 2147483647 w 26"/>
              <a:gd name="T33" fmla="*/ 2147483647 h 26"/>
              <a:gd name="T34" fmla="*/ 2147483647 w 26"/>
              <a:gd name="T35" fmla="*/ 2147483647 h 2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"/>
              <a:gd name="T55" fmla="*/ 0 h 26"/>
              <a:gd name="T56" fmla="*/ 26 w 26"/>
              <a:gd name="T57" fmla="*/ 26 h 2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" h="26">
                <a:moveTo>
                  <a:pt x="14" y="26"/>
                </a:moveTo>
                <a:lnTo>
                  <a:pt x="8" y="26"/>
                </a:lnTo>
                <a:lnTo>
                  <a:pt x="4" y="22"/>
                </a:lnTo>
                <a:lnTo>
                  <a:pt x="2" y="18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8" y="2"/>
                </a:lnTo>
                <a:lnTo>
                  <a:pt x="14" y="0"/>
                </a:lnTo>
                <a:lnTo>
                  <a:pt x="18" y="2"/>
                </a:lnTo>
                <a:lnTo>
                  <a:pt x="22" y="4"/>
                </a:lnTo>
                <a:lnTo>
                  <a:pt x="26" y="8"/>
                </a:lnTo>
                <a:lnTo>
                  <a:pt x="26" y="14"/>
                </a:lnTo>
                <a:lnTo>
                  <a:pt x="26" y="18"/>
                </a:lnTo>
                <a:lnTo>
                  <a:pt x="22" y="22"/>
                </a:lnTo>
                <a:lnTo>
                  <a:pt x="18" y="26"/>
                </a:lnTo>
                <a:lnTo>
                  <a:pt x="16" y="26"/>
                </a:lnTo>
                <a:lnTo>
                  <a:pt x="14" y="26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Freeform 30"/>
          <p:cNvSpPr>
            <a:spLocks/>
          </p:cNvSpPr>
          <p:nvPr/>
        </p:nvSpPr>
        <p:spPr bwMode="auto">
          <a:xfrm>
            <a:off x="5130800" y="3419475"/>
            <a:ext cx="47625" cy="47625"/>
          </a:xfrm>
          <a:custGeom>
            <a:avLst/>
            <a:gdLst>
              <a:gd name="T0" fmla="*/ 2147483647 w 30"/>
              <a:gd name="T1" fmla="*/ 2147483647 h 30"/>
              <a:gd name="T2" fmla="*/ 2147483647 w 30"/>
              <a:gd name="T3" fmla="*/ 2147483647 h 30"/>
              <a:gd name="T4" fmla="*/ 2147483647 w 30"/>
              <a:gd name="T5" fmla="*/ 2147483647 h 30"/>
              <a:gd name="T6" fmla="*/ 2147483647 w 30"/>
              <a:gd name="T7" fmla="*/ 2147483647 h 30"/>
              <a:gd name="T8" fmla="*/ 2147483647 w 30"/>
              <a:gd name="T9" fmla="*/ 2147483647 h 30"/>
              <a:gd name="T10" fmla="*/ 2147483647 w 30"/>
              <a:gd name="T11" fmla="*/ 2147483647 h 30"/>
              <a:gd name="T12" fmla="*/ 2147483647 w 30"/>
              <a:gd name="T13" fmla="*/ 2147483647 h 30"/>
              <a:gd name="T14" fmla="*/ 2147483647 w 30"/>
              <a:gd name="T15" fmla="*/ 2147483647 h 30"/>
              <a:gd name="T16" fmla="*/ 2147483647 w 30"/>
              <a:gd name="T17" fmla="*/ 2147483647 h 30"/>
              <a:gd name="T18" fmla="*/ 2147483647 w 30"/>
              <a:gd name="T19" fmla="*/ 2147483647 h 30"/>
              <a:gd name="T20" fmla="*/ 2147483647 w 30"/>
              <a:gd name="T21" fmla="*/ 2147483647 h 30"/>
              <a:gd name="T22" fmla="*/ 2147483647 w 30"/>
              <a:gd name="T23" fmla="*/ 2147483647 h 30"/>
              <a:gd name="T24" fmla="*/ 2147483647 w 30"/>
              <a:gd name="T25" fmla="*/ 2147483647 h 30"/>
              <a:gd name="T26" fmla="*/ 2147483647 w 30"/>
              <a:gd name="T27" fmla="*/ 2147483647 h 30"/>
              <a:gd name="T28" fmla="*/ 2147483647 w 30"/>
              <a:gd name="T29" fmla="*/ 2147483647 h 30"/>
              <a:gd name="T30" fmla="*/ 2147483647 w 30"/>
              <a:gd name="T31" fmla="*/ 2147483647 h 30"/>
              <a:gd name="T32" fmla="*/ 2147483647 w 30"/>
              <a:gd name="T33" fmla="*/ 2147483647 h 30"/>
              <a:gd name="T34" fmla="*/ 2147483647 w 30"/>
              <a:gd name="T35" fmla="*/ 2147483647 h 30"/>
              <a:gd name="T36" fmla="*/ 2147483647 w 30"/>
              <a:gd name="T37" fmla="*/ 0 h 30"/>
              <a:gd name="T38" fmla="*/ 2147483647 w 30"/>
              <a:gd name="T39" fmla="*/ 2147483647 h 30"/>
              <a:gd name="T40" fmla="*/ 2147483647 w 30"/>
              <a:gd name="T41" fmla="*/ 2147483647 h 30"/>
              <a:gd name="T42" fmla="*/ 2147483647 w 30"/>
              <a:gd name="T43" fmla="*/ 2147483647 h 30"/>
              <a:gd name="T44" fmla="*/ 0 w 30"/>
              <a:gd name="T45" fmla="*/ 2147483647 h 30"/>
              <a:gd name="T46" fmla="*/ 2147483647 w 30"/>
              <a:gd name="T47" fmla="*/ 2147483647 h 30"/>
              <a:gd name="T48" fmla="*/ 2147483647 w 30"/>
              <a:gd name="T49" fmla="*/ 2147483647 h 30"/>
              <a:gd name="T50" fmla="*/ 2147483647 w 30"/>
              <a:gd name="T51" fmla="*/ 2147483647 h 30"/>
              <a:gd name="T52" fmla="*/ 2147483647 w 30"/>
              <a:gd name="T53" fmla="*/ 2147483647 h 30"/>
              <a:gd name="T54" fmla="*/ 2147483647 w 30"/>
              <a:gd name="T55" fmla="*/ 2147483647 h 30"/>
              <a:gd name="T56" fmla="*/ 2147483647 w 30"/>
              <a:gd name="T57" fmla="*/ 2147483647 h 30"/>
              <a:gd name="T58" fmla="*/ 2147483647 w 30"/>
              <a:gd name="T59" fmla="*/ 2147483647 h 30"/>
              <a:gd name="T60" fmla="*/ 2147483647 w 30"/>
              <a:gd name="T61" fmla="*/ 2147483647 h 30"/>
              <a:gd name="T62" fmla="*/ 2147483647 w 30"/>
              <a:gd name="T63" fmla="*/ 2147483647 h 30"/>
              <a:gd name="T64" fmla="*/ 2147483647 w 30"/>
              <a:gd name="T65" fmla="*/ 2147483647 h 30"/>
              <a:gd name="T66" fmla="*/ 2147483647 w 30"/>
              <a:gd name="T67" fmla="*/ 2147483647 h 30"/>
              <a:gd name="T68" fmla="*/ 2147483647 w 30"/>
              <a:gd name="T69" fmla="*/ 0 h 30"/>
              <a:gd name="T70" fmla="*/ 2147483647 w 30"/>
              <a:gd name="T71" fmla="*/ 214748364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"/>
              <a:gd name="T109" fmla="*/ 0 h 30"/>
              <a:gd name="T110" fmla="*/ 30 w 30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" h="30">
                <a:moveTo>
                  <a:pt x="16" y="4"/>
                </a:moveTo>
                <a:lnTo>
                  <a:pt x="20" y="4"/>
                </a:lnTo>
                <a:lnTo>
                  <a:pt x="24" y="6"/>
                </a:lnTo>
                <a:lnTo>
                  <a:pt x="26" y="10"/>
                </a:lnTo>
                <a:lnTo>
                  <a:pt x="26" y="16"/>
                </a:lnTo>
                <a:lnTo>
                  <a:pt x="26" y="20"/>
                </a:lnTo>
                <a:lnTo>
                  <a:pt x="24" y="24"/>
                </a:lnTo>
                <a:lnTo>
                  <a:pt x="20" y="26"/>
                </a:lnTo>
                <a:lnTo>
                  <a:pt x="16" y="28"/>
                </a:lnTo>
                <a:lnTo>
                  <a:pt x="10" y="26"/>
                </a:lnTo>
                <a:lnTo>
                  <a:pt x="6" y="24"/>
                </a:lnTo>
                <a:lnTo>
                  <a:pt x="4" y="20"/>
                </a:lnTo>
                <a:lnTo>
                  <a:pt x="4" y="16"/>
                </a:lnTo>
                <a:lnTo>
                  <a:pt x="4" y="10"/>
                </a:lnTo>
                <a:lnTo>
                  <a:pt x="6" y="6"/>
                </a:lnTo>
                <a:lnTo>
                  <a:pt x="10" y="4"/>
                </a:lnTo>
                <a:lnTo>
                  <a:pt x="14" y="4"/>
                </a:lnTo>
                <a:lnTo>
                  <a:pt x="16" y="4"/>
                </a:lnTo>
                <a:lnTo>
                  <a:pt x="16" y="0"/>
                </a:lnTo>
                <a:lnTo>
                  <a:pt x="10" y="2"/>
                </a:lnTo>
                <a:lnTo>
                  <a:pt x="4" y="4"/>
                </a:lnTo>
                <a:lnTo>
                  <a:pt x="2" y="10"/>
                </a:lnTo>
                <a:lnTo>
                  <a:pt x="0" y="16"/>
                </a:lnTo>
                <a:lnTo>
                  <a:pt x="2" y="22"/>
                </a:lnTo>
                <a:lnTo>
                  <a:pt x="4" y="26"/>
                </a:lnTo>
                <a:lnTo>
                  <a:pt x="10" y="28"/>
                </a:lnTo>
                <a:lnTo>
                  <a:pt x="16" y="30"/>
                </a:lnTo>
                <a:lnTo>
                  <a:pt x="20" y="28"/>
                </a:lnTo>
                <a:lnTo>
                  <a:pt x="26" y="26"/>
                </a:lnTo>
                <a:lnTo>
                  <a:pt x="28" y="22"/>
                </a:lnTo>
                <a:lnTo>
                  <a:pt x="30" y="16"/>
                </a:lnTo>
                <a:lnTo>
                  <a:pt x="28" y="10"/>
                </a:lnTo>
                <a:lnTo>
                  <a:pt x="26" y="4"/>
                </a:lnTo>
                <a:lnTo>
                  <a:pt x="20" y="2"/>
                </a:lnTo>
                <a:lnTo>
                  <a:pt x="16" y="0"/>
                </a:lnTo>
                <a:lnTo>
                  <a:pt x="16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0" name="Freeform 31"/>
          <p:cNvSpPr>
            <a:spLocks/>
          </p:cNvSpPr>
          <p:nvPr/>
        </p:nvSpPr>
        <p:spPr bwMode="auto">
          <a:xfrm>
            <a:off x="3089275" y="3457575"/>
            <a:ext cx="2057400" cy="282575"/>
          </a:xfrm>
          <a:custGeom>
            <a:avLst/>
            <a:gdLst>
              <a:gd name="T0" fmla="*/ 2147483647 w 1296"/>
              <a:gd name="T1" fmla="*/ 0 h 178"/>
              <a:gd name="T2" fmla="*/ 2147483647 w 1296"/>
              <a:gd name="T3" fmla="*/ 2147483647 h 178"/>
              <a:gd name="T4" fmla="*/ 0 w 1296"/>
              <a:gd name="T5" fmla="*/ 2147483647 h 178"/>
              <a:gd name="T6" fmla="*/ 0 60000 65536"/>
              <a:gd name="T7" fmla="*/ 0 60000 65536"/>
              <a:gd name="T8" fmla="*/ 0 60000 65536"/>
              <a:gd name="T9" fmla="*/ 0 w 1296"/>
              <a:gd name="T10" fmla="*/ 0 h 178"/>
              <a:gd name="T11" fmla="*/ 1296 w 1296"/>
              <a:gd name="T12" fmla="*/ 178 h 1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178">
                <a:moveTo>
                  <a:pt x="1296" y="0"/>
                </a:moveTo>
                <a:lnTo>
                  <a:pt x="68" y="178"/>
                </a:lnTo>
                <a:lnTo>
                  <a:pt x="0" y="178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2" name="Line 32"/>
          <p:cNvSpPr>
            <a:spLocks noChangeShapeType="1"/>
          </p:cNvSpPr>
          <p:nvPr/>
        </p:nvSpPr>
        <p:spPr bwMode="auto">
          <a:xfrm flipV="1">
            <a:off x="3089275" y="3330575"/>
            <a:ext cx="1588" cy="76835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3" name="Freeform 33"/>
          <p:cNvSpPr>
            <a:spLocks/>
          </p:cNvSpPr>
          <p:nvPr/>
        </p:nvSpPr>
        <p:spPr bwMode="auto">
          <a:xfrm>
            <a:off x="3086100" y="3454400"/>
            <a:ext cx="2066925" cy="282575"/>
          </a:xfrm>
          <a:custGeom>
            <a:avLst/>
            <a:gdLst>
              <a:gd name="T0" fmla="*/ 2147483647 w 1302"/>
              <a:gd name="T1" fmla="*/ 0 h 178"/>
              <a:gd name="T2" fmla="*/ 2147483647 w 1302"/>
              <a:gd name="T3" fmla="*/ 2147483647 h 178"/>
              <a:gd name="T4" fmla="*/ 0 w 1302"/>
              <a:gd name="T5" fmla="*/ 2147483647 h 178"/>
              <a:gd name="T6" fmla="*/ 0 60000 65536"/>
              <a:gd name="T7" fmla="*/ 0 60000 65536"/>
              <a:gd name="T8" fmla="*/ 0 60000 65536"/>
              <a:gd name="T9" fmla="*/ 0 w 1302"/>
              <a:gd name="T10" fmla="*/ 0 h 178"/>
              <a:gd name="T11" fmla="*/ 1302 w 1302"/>
              <a:gd name="T12" fmla="*/ 178 h 17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02" h="178">
                <a:moveTo>
                  <a:pt x="1302" y="0"/>
                </a:moveTo>
                <a:lnTo>
                  <a:pt x="68" y="178"/>
                </a:lnTo>
                <a:lnTo>
                  <a:pt x="0" y="178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Freeform 34"/>
          <p:cNvSpPr>
            <a:spLocks/>
          </p:cNvSpPr>
          <p:nvPr/>
        </p:nvSpPr>
        <p:spPr bwMode="auto">
          <a:xfrm>
            <a:off x="5143500" y="3870325"/>
            <a:ext cx="41275" cy="41275"/>
          </a:xfrm>
          <a:custGeom>
            <a:avLst/>
            <a:gdLst>
              <a:gd name="T0" fmla="*/ 2147483647 w 26"/>
              <a:gd name="T1" fmla="*/ 2147483647 h 26"/>
              <a:gd name="T2" fmla="*/ 2147483647 w 26"/>
              <a:gd name="T3" fmla="*/ 2147483647 h 26"/>
              <a:gd name="T4" fmla="*/ 2147483647 w 26"/>
              <a:gd name="T5" fmla="*/ 2147483647 h 26"/>
              <a:gd name="T6" fmla="*/ 0 w 26"/>
              <a:gd name="T7" fmla="*/ 2147483647 h 26"/>
              <a:gd name="T8" fmla="*/ 0 w 26"/>
              <a:gd name="T9" fmla="*/ 2147483647 h 26"/>
              <a:gd name="T10" fmla="*/ 0 w 26"/>
              <a:gd name="T11" fmla="*/ 2147483647 h 26"/>
              <a:gd name="T12" fmla="*/ 2147483647 w 26"/>
              <a:gd name="T13" fmla="*/ 2147483647 h 26"/>
              <a:gd name="T14" fmla="*/ 2147483647 w 26"/>
              <a:gd name="T15" fmla="*/ 0 h 26"/>
              <a:gd name="T16" fmla="*/ 2147483647 w 26"/>
              <a:gd name="T17" fmla="*/ 0 h 26"/>
              <a:gd name="T18" fmla="*/ 2147483647 w 26"/>
              <a:gd name="T19" fmla="*/ 0 h 26"/>
              <a:gd name="T20" fmla="*/ 2147483647 w 26"/>
              <a:gd name="T21" fmla="*/ 2147483647 h 26"/>
              <a:gd name="T22" fmla="*/ 2147483647 w 26"/>
              <a:gd name="T23" fmla="*/ 2147483647 h 26"/>
              <a:gd name="T24" fmla="*/ 2147483647 w 26"/>
              <a:gd name="T25" fmla="*/ 2147483647 h 26"/>
              <a:gd name="T26" fmla="*/ 2147483647 w 26"/>
              <a:gd name="T27" fmla="*/ 2147483647 h 26"/>
              <a:gd name="T28" fmla="*/ 2147483647 w 26"/>
              <a:gd name="T29" fmla="*/ 2147483647 h 26"/>
              <a:gd name="T30" fmla="*/ 2147483647 w 26"/>
              <a:gd name="T31" fmla="*/ 2147483647 h 26"/>
              <a:gd name="T32" fmla="*/ 2147483647 w 26"/>
              <a:gd name="T33" fmla="*/ 2147483647 h 26"/>
              <a:gd name="T34" fmla="*/ 2147483647 w 26"/>
              <a:gd name="T35" fmla="*/ 2147483647 h 2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"/>
              <a:gd name="T55" fmla="*/ 0 h 26"/>
              <a:gd name="T56" fmla="*/ 26 w 26"/>
              <a:gd name="T57" fmla="*/ 26 h 2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" h="26">
                <a:moveTo>
                  <a:pt x="14" y="26"/>
                </a:moveTo>
                <a:lnTo>
                  <a:pt x="8" y="24"/>
                </a:lnTo>
                <a:lnTo>
                  <a:pt x="4" y="22"/>
                </a:lnTo>
                <a:lnTo>
                  <a:pt x="0" y="18"/>
                </a:lnTo>
                <a:lnTo>
                  <a:pt x="0" y="12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18" y="0"/>
                </a:lnTo>
                <a:lnTo>
                  <a:pt x="22" y="4"/>
                </a:lnTo>
                <a:lnTo>
                  <a:pt x="26" y="8"/>
                </a:lnTo>
                <a:lnTo>
                  <a:pt x="26" y="12"/>
                </a:lnTo>
                <a:lnTo>
                  <a:pt x="26" y="18"/>
                </a:lnTo>
                <a:lnTo>
                  <a:pt x="22" y="22"/>
                </a:lnTo>
                <a:lnTo>
                  <a:pt x="18" y="24"/>
                </a:lnTo>
                <a:lnTo>
                  <a:pt x="16" y="26"/>
                </a:lnTo>
                <a:lnTo>
                  <a:pt x="14" y="26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4" name="Freeform 35"/>
          <p:cNvSpPr>
            <a:spLocks/>
          </p:cNvSpPr>
          <p:nvPr/>
        </p:nvSpPr>
        <p:spPr bwMode="auto">
          <a:xfrm>
            <a:off x="5140325" y="3867150"/>
            <a:ext cx="47625" cy="47625"/>
          </a:xfrm>
          <a:custGeom>
            <a:avLst/>
            <a:gdLst>
              <a:gd name="T0" fmla="*/ 2147483647 w 30"/>
              <a:gd name="T1" fmla="*/ 2147483647 h 30"/>
              <a:gd name="T2" fmla="*/ 2147483647 w 30"/>
              <a:gd name="T3" fmla="*/ 2147483647 h 30"/>
              <a:gd name="T4" fmla="*/ 2147483647 w 30"/>
              <a:gd name="T5" fmla="*/ 2147483647 h 30"/>
              <a:gd name="T6" fmla="*/ 2147483647 w 30"/>
              <a:gd name="T7" fmla="*/ 2147483647 h 30"/>
              <a:gd name="T8" fmla="*/ 2147483647 w 30"/>
              <a:gd name="T9" fmla="*/ 2147483647 h 30"/>
              <a:gd name="T10" fmla="*/ 2147483647 w 30"/>
              <a:gd name="T11" fmla="*/ 2147483647 h 30"/>
              <a:gd name="T12" fmla="*/ 2147483647 w 30"/>
              <a:gd name="T13" fmla="*/ 2147483647 h 30"/>
              <a:gd name="T14" fmla="*/ 2147483647 w 30"/>
              <a:gd name="T15" fmla="*/ 2147483647 h 30"/>
              <a:gd name="T16" fmla="*/ 2147483647 w 30"/>
              <a:gd name="T17" fmla="*/ 2147483647 h 30"/>
              <a:gd name="T18" fmla="*/ 2147483647 w 30"/>
              <a:gd name="T19" fmla="*/ 2147483647 h 30"/>
              <a:gd name="T20" fmla="*/ 2147483647 w 30"/>
              <a:gd name="T21" fmla="*/ 2147483647 h 30"/>
              <a:gd name="T22" fmla="*/ 2147483647 w 30"/>
              <a:gd name="T23" fmla="*/ 2147483647 h 30"/>
              <a:gd name="T24" fmla="*/ 2147483647 w 30"/>
              <a:gd name="T25" fmla="*/ 2147483647 h 30"/>
              <a:gd name="T26" fmla="*/ 2147483647 w 30"/>
              <a:gd name="T27" fmla="*/ 2147483647 h 30"/>
              <a:gd name="T28" fmla="*/ 2147483647 w 30"/>
              <a:gd name="T29" fmla="*/ 2147483647 h 30"/>
              <a:gd name="T30" fmla="*/ 2147483647 w 30"/>
              <a:gd name="T31" fmla="*/ 2147483647 h 30"/>
              <a:gd name="T32" fmla="*/ 2147483647 w 30"/>
              <a:gd name="T33" fmla="*/ 2147483647 h 30"/>
              <a:gd name="T34" fmla="*/ 2147483647 w 30"/>
              <a:gd name="T35" fmla="*/ 2147483647 h 30"/>
              <a:gd name="T36" fmla="*/ 2147483647 w 30"/>
              <a:gd name="T37" fmla="*/ 0 h 30"/>
              <a:gd name="T38" fmla="*/ 2147483647 w 30"/>
              <a:gd name="T39" fmla="*/ 0 h 30"/>
              <a:gd name="T40" fmla="*/ 2147483647 w 30"/>
              <a:gd name="T41" fmla="*/ 2147483647 h 30"/>
              <a:gd name="T42" fmla="*/ 2147483647 w 30"/>
              <a:gd name="T43" fmla="*/ 2147483647 h 30"/>
              <a:gd name="T44" fmla="*/ 0 w 30"/>
              <a:gd name="T45" fmla="*/ 2147483647 h 30"/>
              <a:gd name="T46" fmla="*/ 2147483647 w 30"/>
              <a:gd name="T47" fmla="*/ 2147483647 h 30"/>
              <a:gd name="T48" fmla="*/ 2147483647 w 30"/>
              <a:gd name="T49" fmla="*/ 2147483647 h 30"/>
              <a:gd name="T50" fmla="*/ 2147483647 w 30"/>
              <a:gd name="T51" fmla="*/ 2147483647 h 30"/>
              <a:gd name="T52" fmla="*/ 2147483647 w 30"/>
              <a:gd name="T53" fmla="*/ 2147483647 h 30"/>
              <a:gd name="T54" fmla="*/ 2147483647 w 30"/>
              <a:gd name="T55" fmla="*/ 2147483647 h 30"/>
              <a:gd name="T56" fmla="*/ 2147483647 w 30"/>
              <a:gd name="T57" fmla="*/ 2147483647 h 30"/>
              <a:gd name="T58" fmla="*/ 2147483647 w 30"/>
              <a:gd name="T59" fmla="*/ 2147483647 h 30"/>
              <a:gd name="T60" fmla="*/ 2147483647 w 30"/>
              <a:gd name="T61" fmla="*/ 2147483647 h 30"/>
              <a:gd name="T62" fmla="*/ 2147483647 w 30"/>
              <a:gd name="T63" fmla="*/ 2147483647 h 30"/>
              <a:gd name="T64" fmla="*/ 2147483647 w 30"/>
              <a:gd name="T65" fmla="*/ 2147483647 h 30"/>
              <a:gd name="T66" fmla="*/ 2147483647 w 30"/>
              <a:gd name="T67" fmla="*/ 0 h 30"/>
              <a:gd name="T68" fmla="*/ 2147483647 w 30"/>
              <a:gd name="T69" fmla="*/ 2147483647 h 3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0"/>
              <a:gd name="T106" fmla="*/ 0 h 30"/>
              <a:gd name="T107" fmla="*/ 30 w 30"/>
              <a:gd name="T108" fmla="*/ 30 h 3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0" h="30">
                <a:moveTo>
                  <a:pt x="16" y="2"/>
                </a:moveTo>
                <a:lnTo>
                  <a:pt x="20" y="4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20"/>
                </a:lnTo>
                <a:lnTo>
                  <a:pt x="24" y="22"/>
                </a:lnTo>
                <a:lnTo>
                  <a:pt x="20" y="26"/>
                </a:lnTo>
                <a:lnTo>
                  <a:pt x="16" y="26"/>
                </a:lnTo>
                <a:lnTo>
                  <a:pt x="10" y="26"/>
                </a:lnTo>
                <a:lnTo>
                  <a:pt x="6" y="22"/>
                </a:lnTo>
                <a:lnTo>
                  <a:pt x="4" y="20"/>
                </a:lnTo>
                <a:lnTo>
                  <a:pt x="4" y="14"/>
                </a:lnTo>
                <a:lnTo>
                  <a:pt x="4" y="10"/>
                </a:lnTo>
                <a:lnTo>
                  <a:pt x="6" y="6"/>
                </a:lnTo>
                <a:lnTo>
                  <a:pt x="10" y="4"/>
                </a:lnTo>
                <a:lnTo>
                  <a:pt x="14" y="2"/>
                </a:lnTo>
                <a:lnTo>
                  <a:pt x="16" y="2"/>
                </a:lnTo>
                <a:lnTo>
                  <a:pt x="16" y="0"/>
                </a:lnTo>
                <a:lnTo>
                  <a:pt x="10" y="0"/>
                </a:lnTo>
                <a:lnTo>
                  <a:pt x="4" y="4"/>
                </a:lnTo>
                <a:lnTo>
                  <a:pt x="2" y="8"/>
                </a:lnTo>
                <a:lnTo>
                  <a:pt x="0" y="14"/>
                </a:lnTo>
                <a:lnTo>
                  <a:pt x="2" y="20"/>
                </a:lnTo>
                <a:lnTo>
                  <a:pt x="4" y="24"/>
                </a:lnTo>
                <a:lnTo>
                  <a:pt x="10" y="28"/>
                </a:lnTo>
                <a:lnTo>
                  <a:pt x="16" y="30"/>
                </a:lnTo>
                <a:lnTo>
                  <a:pt x="20" y="28"/>
                </a:lnTo>
                <a:lnTo>
                  <a:pt x="26" y="24"/>
                </a:lnTo>
                <a:lnTo>
                  <a:pt x="28" y="20"/>
                </a:lnTo>
                <a:lnTo>
                  <a:pt x="30" y="14"/>
                </a:lnTo>
                <a:lnTo>
                  <a:pt x="28" y="8"/>
                </a:lnTo>
                <a:lnTo>
                  <a:pt x="26" y="4"/>
                </a:lnTo>
                <a:lnTo>
                  <a:pt x="20" y="0"/>
                </a:lnTo>
                <a:lnTo>
                  <a:pt x="16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5" name="Freeform 36"/>
          <p:cNvSpPr>
            <a:spLocks/>
          </p:cNvSpPr>
          <p:nvPr/>
        </p:nvSpPr>
        <p:spPr bwMode="auto">
          <a:xfrm>
            <a:off x="3171825" y="3911600"/>
            <a:ext cx="1984375" cy="698500"/>
          </a:xfrm>
          <a:custGeom>
            <a:avLst/>
            <a:gdLst>
              <a:gd name="T0" fmla="*/ 2147483647 w 1250"/>
              <a:gd name="T1" fmla="*/ 0 h 440"/>
              <a:gd name="T2" fmla="*/ 2147483647 w 1250"/>
              <a:gd name="T3" fmla="*/ 2147483647 h 440"/>
              <a:gd name="T4" fmla="*/ 0 w 1250"/>
              <a:gd name="T5" fmla="*/ 2147483647 h 440"/>
              <a:gd name="T6" fmla="*/ 0 60000 65536"/>
              <a:gd name="T7" fmla="*/ 0 60000 65536"/>
              <a:gd name="T8" fmla="*/ 0 60000 65536"/>
              <a:gd name="T9" fmla="*/ 0 w 1250"/>
              <a:gd name="T10" fmla="*/ 0 h 440"/>
              <a:gd name="T11" fmla="*/ 1250 w 1250"/>
              <a:gd name="T12" fmla="*/ 440 h 4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50" h="440">
                <a:moveTo>
                  <a:pt x="1250" y="0"/>
                </a:moveTo>
                <a:lnTo>
                  <a:pt x="68" y="440"/>
                </a:lnTo>
                <a:lnTo>
                  <a:pt x="0" y="44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7" name="Line 37"/>
          <p:cNvSpPr>
            <a:spLocks noChangeShapeType="1"/>
          </p:cNvSpPr>
          <p:nvPr/>
        </p:nvSpPr>
        <p:spPr bwMode="auto">
          <a:xfrm flipV="1">
            <a:off x="3171825" y="4251325"/>
            <a:ext cx="1588" cy="71437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48" name="Freeform 38"/>
          <p:cNvSpPr>
            <a:spLocks/>
          </p:cNvSpPr>
          <p:nvPr/>
        </p:nvSpPr>
        <p:spPr bwMode="auto">
          <a:xfrm>
            <a:off x="3168650" y="3902075"/>
            <a:ext cx="1997075" cy="704850"/>
          </a:xfrm>
          <a:custGeom>
            <a:avLst/>
            <a:gdLst>
              <a:gd name="T0" fmla="*/ 2147483647 w 1258"/>
              <a:gd name="T1" fmla="*/ 0 h 444"/>
              <a:gd name="T2" fmla="*/ 2147483647 w 1258"/>
              <a:gd name="T3" fmla="*/ 2147483647 h 444"/>
              <a:gd name="T4" fmla="*/ 0 w 1258"/>
              <a:gd name="T5" fmla="*/ 2147483647 h 444"/>
              <a:gd name="T6" fmla="*/ 0 60000 65536"/>
              <a:gd name="T7" fmla="*/ 0 60000 65536"/>
              <a:gd name="T8" fmla="*/ 0 60000 65536"/>
              <a:gd name="T9" fmla="*/ 0 w 1258"/>
              <a:gd name="T10" fmla="*/ 0 h 444"/>
              <a:gd name="T11" fmla="*/ 1258 w 1258"/>
              <a:gd name="T12" fmla="*/ 444 h 4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58" h="444">
                <a:moveTo>
                  <a:pt x="1258" y="0"/>
                </a:moveTo>
                <a:lnTo>
                  <a:pt x="68" y="444"/>
                </a:lnTo>
                <a:lnTo>
                  <a:pt x="0" y="444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8" name="Freeform 39"/>
          <p:cNvSpPr>
            <a:spLocks/>
          </p:cNvSpPr>
          <p:nvPr/>
        </p:nvSpPr>
        <p:spPr bwMode="auto">
          <a:xfrm>
            <a:off x="5330825" y="3902075"/>
            <a:ext cx="44450" cy="41275"/>
          </a:xfrm>
          <a:custGeom>
            <a:avLst/>
            <a:gdLst>
              <a:gd name="T0" fmla="*/ 2147483647 w 28"/>
              <a:gd name="T1" fmla="*/ 2147483647 h 26"/>
              <a:gd name="T2" fmla="*/ 2147483647 w 28"/>
              <a:gd name="T3" fmla="*/ 2147483647 h 26"/>
              <a:gd name="T4" fmla="*/ 2147483647 w 28"/>
              <a:gd name="T5" fmla="*/ 2147483647 h 26"/>
              <a:gd name="T6" fmla="*/ 2147483647 w 28"/>
              <a:gd name="T7" fmla="*/ 2147483647 h 26"/>
              <a:gd name="T8" fmla="*/ 0 w 28"/>
              <a:gd name="T9" fmla="*/ 2147483647 h 26"/>
              <a:gd name="T10" fmla="*/ 2147483647 w 28"/>
              <a:gd name="T11" fmla="*/ 2147483647 h 26"/>
              <a:gd name="T12" fmla="*/ 2147483647 w 28"/>
              <a:gd name="T13" fmla="*/ 2147483647 h 26"/>
              <a:gd name="T14" fmla="*/ 2147483647 w 28"/>
              <a:gd name="T15" fmla="*/ 0 h 26"/>
              <a:gd name="T16" fmla="*/ 2147483647 w 28"/>
              <a:gd name="T17" fmla="*/ 0 h 26"/>
              <a:gd name="T18" fmla="*/ 2147483647 w 28"/>
              <a:gd name="T19" fmla="*/ 0 h 26"/>
              <a:gd name="T20" fmla="*/ 2147483647 w 28"/>
              <a:gd name="T21" fmla="*/ 2147483647 h 26"/>
              <a:gd name="T22" fmla="*/ 2147483647 w 28"/>
              <a:gd name="T23" fmla="*/ 2147483647 h 26"/>
              <a:gd name="T24" fmla="*/ 2147483647 w 28"/>
              <a:gd name="T25" fmla="*/ 2147483647 h 26"/>
              <a:gd name="T26" fmla="*/ 2147483647 w 28"/>
              <a:gd name="T27" fmla="*/ 2147483647 h 26"/>
              <a:gd name="T28" fmla="*/ 2147483647 w 28"/>
              <a:gd name="T29" fmla="*/ 2147483647 h 26"/>
              <a:gd name="T30" fmla="*/ 2147483647 w 28"/>
              <a:gd name="T31" fmla="*/ 2147483647 h 26"/>
              <a:gd name="T32" fmla="*/ 2147483647 w 28"/>
              <a:gd name="T33" fmla="*/ 2147483647 h 26"/>
              <a:gd name="T34" fmla="*/ 2147483647 w 28"/>
              <a:gd name="T35" fmla="*/ 2147483647 h 2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8"/>
              <a:gd name="T55" fmla="*/ 0 h 26"/>
              <a:gd name="T56" fmla="*/ 28 w 28"/>
              <a:gd name="T57" fmla="*/ 26 h 2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8" h="26">
                <a:moveTo>
                  <a:pt x="14" y="26"/>
                </a:moveTo>
                <a:lnTo>
                  <a:pt x="8" y="26"/>
                </a:lnTo>
                <a:lnTo>
                  <a:pt x="4" y="22"/>
                </a:lnTo>
                <a:lnTo>
                  <a:pt x="2" y="18"/>
                </a:lnTo>
                <a:lnTo>
                  <a:pt x="0" y="14"/>
                </a:lnTo>
                <a:lnTo>
                  <a:pt x="2" y="8"/>
                </a:lnTo>
                <a:lnTo>
                  <a:pt x="4" y="4"/>
                </a:lnTo>
                <a:lnTo>
                  <a:pt x="8" y="0"/>
                </a:lnTo>
                <a:lnTo>
                  <a:pt x="14" y="0"/>
                </a:lnTo>
                <a:lnTo>
                  <a:pt x="20" y="0"/>
                </a:lnTo>
                <a:lnTo>
                  <a:pt x="24" y="4"/>
                </a:lnTo>
                <a:lnTo>
                  <a:pt x="26" y="8"/>
                </a:lnTo>
                <a:lnTo>
                  <a:pt x="28" y="14"/>
                </a:lnTo>
                <a:lnTo>
                  <a:pt x="26" y="18"/>
                </a:lnTo>
                <a:lnTo>
                  <a:pt x="24" y="22"/>
                </a:lnTo>
                <a:lnTo>
                  <a:pt x="20" y="26"/>
                </a:lnTo>
                <a:lnTo>
                  <a:pt x="16" y="26"/>
                </a:lnTo>
                <a:lnTo>
                  <a:pt x="14" y="26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Freeform 40"/>
          <p:cNvSpPr>
            <a:spLocks/>
          </p:cNvSpPr>
          <p:nvPr/>
        </p:nvSpPr>
        <p:spPr bwMode="auto">
          <a:xfrm>
            <a:off x="5330825" y="3898900"/>
            <a:ext cx="44450" cy="47625"/>
          </a:xfrm>
          <a:custGeom>
            <a:avLst/>
            <a:gdLst>
              <a:gd name="T0" fmla="*/ 2147483647 w 28"/>
              <a:gd name="T1" fmla="*/ 2147483647 h 30"/>
              <a:gd name="T2" fmla="*/ 2147483647 w 28"/>
              <a:gd name="T3" fmla="*/ 2147483647 h 30"/>
              <a:gd name="T4" fmla="*/ 2147483647 w 28"/>
              <a:gd name="T5" fmla="*/ 2147483647 h 30"/>
              <a:gd name="T6" fmla="*/ 2147483647 w 28"/>
              <a:gd name="T7" fmla="*/ 2147483647 h 30"/>
              <a:gd name="T8" fmla="*/ 2147483647 w 28"/>
              <a:gd name="T9" fmla="*/ 2147483647 h 30"/>
              <a:gd name="T10" fmla="*/ 2147483647 w 28"/>
              <a:gd name="T11" fmla="*/ 2147483647 h 30"/>
              <a:gd name="T12" fmla="*/ 2147483647 w 28"/>
              <a:gd name="T13" fmla="*/ 2147483647 h 30"/>
              <a:gd name="T14" fmla="*/ 2147483647 w 28"/>
              <a:gd name="T15" fmla="*/ 2147483647 h 30"/>
              <a:gd name="T16" fmla="*/ 2147483647 w 28"/>
              <a:gd name="T17" fmla="*/ 2147483647 h 30"/>
              <a:gd name="T18" fmla="*/ 2147483647 w 28"/>
              <a:gd name="T19" fmla="*/ 2147483647 h 30"/>
              <a:gd name="T20" fmla="*/ 2147483647 w 28"/>
              <a:gd name="T21" fmla="*/ 2147483647 h 30"/>
              <a:gd name="T22" fmla="*/ 2147483647 w 28"/>
              <a:gd name="T23" fmla="*/ 2147483647 h 30"/>
              <a:gd name="T24" fmla="*/ 2147483647 w 28"/>
              <a:gd name="T25" fmla="*/ 2147483647 h 30"/>
              <a:gd name="T26" fmla="*/ 2147483647 w 28"/>
              <a:gd name="T27" fmla="*/ 2147483647 h 30"/>
              <a:gd name="T28" fmla="*/ 2147483647 w 28"/>
              <a:gd name="T29" fmla="*/ 2147483647 h 30"/>
              <a:gd name="T30" fmla="*/ 2147483647 w 28"/>
              <a:gd name="T31" fmla="*/ 2147483647 h 30"/>
              <a:gd name="T32" fmla="*/ 2147483647 w 28"/>
              <a:gd name="T33" fmla="*/ 2147483647 h 30"/>
              <a:gd name="T34" fmla="*/ 2147483647 w 28"/>
              <a:gd name="T35" fmla="*/ 2147483647 h 30"/>
              <a:gd name="T36" fmla="*/ 2147483647 w 28"/>
              <a:gd name="T37" fmla="*/ 0 h 30"/>
              <a:gd name="T38" fmla="*/ 2147483647 w 28"/>
              <a:gd name="T39" fmla="*/ 2147483647 h 30"/>
              <a:gd name="T40" fmla="*/ 2147483647 w 28"/>
              <a:gd name="T41" fmla="*/ 2147483647 h 30"/>
              <a:gd name="T42" fmla="*/ 0 w 28"/>
              <a:gd name="T43" fmla="*/ 2147483647 h 30"/>
              <a:gd name="T44" fmla="*/ 0 w 28"/>
              <a:gd name="T45" fmla="*/ 2147483647 h 30"/>
              <a:gd name="T46" fmla="*/ 0 w 28"/>
              <a:gd name="T47" fmla="*/ 2147483647 h 30"/>
              <a:gd name="T48" fmla="*/ 2147483647 w 28"/>
              <a:gd name="T49" fmla="*/ 2147483647 h 30"/>
              <a:gd name="T50" fmla="*/ 2147483647 w 28"/>
              <a:gd name="T51" fmla="*/ 2147483647 h 30"/>
              <a:gd name="T52" fmla="*/ 2147483647 w 28"/>
              <a:gd name="T53" fmla="*/ 2147483647 h 30"/>
              <a:gd name="T54" fmla="*/ 2147483647 w 28"/>
              <a:gd name="T55" fmla="*/ 2147483647 h 30"/>
              <a:gd name="T56" fmla="*/ 2147483647 w 28"/>
              <a:gd name="T57" fmla="*/ 2147483647 h 30"/>
              <a:gd name="T58" fmla="*/ 2147483647 w 28"/>
              <a:gd name="T59" fmla="*/ 2147483647 h 30"/>
              <a:gd name="T60" fmla="*/ 2147483647 w 28"/>
              <a:gd name="T61" fmla="*/ 2147483647 h 30"/>
              <a:gd name="T62" fmla="*/ 2147483647 w 28"/>
              <a:gd name="T63" fmla="*/ 2147483647 h 30"/>
              <a:gd name="T64" fmla="*/ 2147483647 w 28"/>
              <a:gd name="T65" fmla="*/ 2147483647 h 30"/>
              <a:gd name="T66" fmla="*/ 2147483647 w 28"/>
              <a:gd name="T67" fmla="*/ 2147483647 h 30"/>
              <a:gd name="T68" fmla="*/ 2147483647 w 28"/>
              <a:gd name="T69" fmla="*/ 0 h 30"/>
              <a:gd name="T70" fmla="*/ 2147483647 w 28"/>
              <a:gd name="T71" fmla="*/ 214748364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8"/>
              <a:gd name="T109" fmla="*/ 0 h 30"/>
              <a:gd name="T110" fmla="*/ 28 w 28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8" h="30">
                <a:moveTo>
                  <a:pt x="14" y="4"/>
                </a:moveTo>
                <a:lnTo>
                  <a:pt x="18" y="4"/>
                </a:lnTo>
                <a:lnTo>
                  <a:pt x="22" y="6"/>
                </a:lnTo>
                <a:lnTo>
                  <a:pt x="24" y="10"/>
                </a:lnTo>
                <a:lnTo>
                  <a:pt x="26" y="16"/>
                </a:lnTo>
                <a:lnTo>
                  <a:pt x="24" y="20"/>
                </a:lnTo>
                <a:lnTo>
                  <a:pt x="22" y="24"/>
                </a:lnTo>
                <a:lnTo>
                  <a:pt x="18" y="26"/>
                </a:lnTo>
                <a:lnTo>
                  <a:pt x="14" y="26"/>
                </a:lnTo>
                <a:lnTo>
                  <a:pt x="10" y="26"/>
                </a:lnTo>
                <a:lnTo>
                  <a:pt x="6" y="24"/>
                </a:lnTo>
                <a:lnTo>
                  <a:pt x="4" y="20"/>
                </a:lnTo>
                <a:lnTo>
                  <a:pt x="2" y="16"/>
                </a:lnTo>
                <a:lnTo>
                  <a:pt x="4" y="10"/>
                </a:lnTo>
                <a:lnTo>
                  <a:pt x="6" y="6"/>
                </a:lnTo>
                <a:lnTo>
                  <a:pt x="10" y="4"/>
                </a:lnTo>
                <a:lnTo>
                  <a:pt x="12" y="4"/>
                </a:lnTo>
                <a:lnTo>
                  <a:pt x="14" y="4"/>
                </a:lnTo>
                <a:lnTo>
                  <a:pt x="14" y="0"/>
                </a:lnTo>
                <a:lnTo>
                  <a:pt x="8" y="2"/>
                </a:lnTo>
                <a:lnTo>
                  <a:pt x="4" y="4"/>
                </a:lnTo>
                <a:lnTo>
                  <a:pt x="0" y="10"/>
                </a:lnTo>
                <a:lnTo>
                  <a:pt x="0" y="16"/>
                </a:lnTo>
                <a:lnTo>
                  <a:pt x="0" y="20"/>
                </a:lnTo>
                <a:lnTo>
                  <a:pt x="4" y="26"/>
                </a:lnTo>
                <a:lnTo>
                  <a:pt x="8" y="28"/>
                </a:lnTo>
                <a:lnTo>
                  <a:pt x="14" y="30"/>
                </a:lnTo>
                <a:lnTo>
                  <a:pt x="20" y="28"/>
                </a:lnTo>
                <a:lnTo>
                  <a:pt x="24" y="26"/>
                </a:lnTo>
                <a:lnTo>
                  <a:pt x="28" y="20"/>
                </a:lnTo>
                <a:lnTo>
                  <a:pt x="28" y="16"/>
                </a:lnTo>
                <a:lnTo>
                  <a:pt x="28" y="10"/>
                </a:lnTo>
                <a:lnTo>
                  <a:pt x="24" y="4"/>
                </a:lnTo>
                <a:lnTo>
                  <a:pt x="20" y="2"/>
                </a:lnTo>
                <a:lnTo>
                  <a:pt x="14" y="0"/>
                </a:lnTo>
                <a:lnTo>
                  <a:pt x="14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1" name="Line 41"/>
          <p:cNvSpPr>
            <a:spLocks noChangeShapeType="1"/>
          </p:cNvSpPr>
          <p:nvPr/>
        </p:nvSpPr>
        <p:spPr bwMode="auto">
          <a:xfrm flipH="1">
            <a:off x="4816475" y="3933825"/>
            <a:ext cx="536575" cy="101600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Freeform 42"/>
          <p:cNvSpPr>
            <a:spLocks/>
          </p:cNvSpPr>
          <p:nvPr/>
        </p:nvSpPr>
        <p:spPr bwMode="auto">
          <a:xfrm>
            <a:off x="4178300" y="4625975"/>
            <a:ext cx="41275" cy="41275"/>
          </a:xfrm>
          <a:custGeom>
            <a:avLst/>
            <a:gdLst>
              <a:gd name="T0" fmla="*/ 2147483647 w 26"/>
              <a:gd name="T1" fmla="*/ 2147483647 h 26"/>
              <a:gd name="T2" fmla="*/ 2147483647 w 26"/>
              <a:gd name="T3" fmla="*/ 2147483647 h 26"/>
              <a:gd name="T4" fmla="*/ 2147483647 w 26"/>
              <a:gd name="T5" fmla="*/ 2147483647 h 26"/>
              <a:gd name="T6" fmla="*/ 0 w 26"/>
              <a:gd name="T7" fmla="*/ 2147483647 h 26"/>
              <a:gd name="T8" fmla="*/ 0 w 26"/>
              <a:gd name="T9" fmla="*/ 2147483647 h 26"/>
              <a:gd name="T10" fmla="*/ 0 w 26"/>
              <a:gd name="T11" fmla="*/ 2147483647 h 26"/>
              <a:gd name="T12" fmla="*/ 2147483647 w 26"/>
              <a:gd name="T13" fmla="*/ 2147483647 h 26"/>
              <a:gd name="T14" fmla="*/ 2147483647 w 26"/>
              <a:gd name="T15" fmla="*/ 2147483647 h 26"/>
              <a:gd name="T16" fmla="*/ 2147483647 w 26"/>
              <a:gd name="T17" fmla="*/ 0 h 26"/>
              <a:gd name="T18" fmla="*/ 2147483647 w 26"/>
              <a:gd name="T19" fmla="*/ 2147483647 h 26"/>
              <a:gd name="T20" fmla="*/ 2147483647 w 26"/>
              <a:gd name="T21" fmla="*/ 2147483647 h 26"/>
              <a:gd name="T22" fmla="*/ 2147483647 w 26"/>
              <a:gd name="T23" fmla="*/ 2147483647 h 26"/>
              <a:gd name="T24" fmla="*/ 2147483647 w 26"/>
              <a:gd name="T25" fmla="*/ 2147483647 h 26"/>
              <a:gd name="T26" fmla="*/ 2147483647 w 26"/>
              <a:gd name="T27" fmla="*/ 2147483647 h 26"/>
              <a:gd name="T28" fmla="*/ 2147483647 w 26"/>
              <a:gd name="T29" fmla="*/ 2147483647 h 26"/>
              <a:gd name="T30" fmla="*/ 2147483647 w 26"/>
              <a:gd name="T31" fmla="*/ 2147483647 h 26"/>
              <a:gd name="T32" fmla="*/ 2147483647 w 26"/>
              <a:gd name="T33" fmla="*/ 2147483647 h 26"/>
              <a:gd name="T34" fmla="*/ 2147483647 w 26"/>
              <a:gd name="T35" fmla="*/ 2147483647 h 2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6"/>
              <a:gd name="T55" fmla="*/ 0 h 26"/>
              <a:gd name="T56" fmla="*/ 26 w 26"/>
              <a:gd name="T57" fmla="*/ 26 h 2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6" h="26">
                <a:moveTo>
                  <a:pt x="12" y="26"/>
                </a:moveTo>
                <a:lnTo>
                  <a:pt x="8" y="26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0" y="8"/>
                </a:lnTo>
                <a:lnTo>
                  <a:pt x="4" y="4"/>
                </a:lnTo>
                <a:lnTo>
                  <a:pt x="8" y="2"/>
                </a:lnTo>
                <a:lnTo>
                  <a:pt x="12" y="0"/>
                </a:lnTo>
                <a:lnTo>
                  <a:pt x="18" y="2"/>
                </a:lnTo>
                <a:lnTo>
                  <a:pt x="22" y="4"/>
                </a:lnTo>
                <a:lnTo>
                  <a:pt x="24" y="8"/>
                </a:lnTo>
                <a:lnTo>
                  <a:pt x="26" y="14"/>
                </a:lnTo>
                <a:lnTo>
                  <a:pt x="24" y="18"/>
                </a:lnTo>
                <a:lnTo>
                  <a:pt x="22" y="22"/>
                </a:lnTo>
                <a:lnTo>
                  <a:pt x="18" y="26"/>
                </a:lnTo>
                <a:lnTo>
                  <a:pt x="14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Freeform 43"/>
          <p:cNvSpPr>
            <a:spLocks/>
          </p:cNvSpPr>
          <p:nvPr/>
        </p:nvSpPr>
        <p:spPr bwMode="auto">
          <a:xfrm>
            <a:off x="4175125" y="4622800"/>
            <a:ext cx="47625" cy="47625"/>
          </a:xfrm>
          <a:custGeom>
            <a:avLst/>
            <a:gdLst>
              <a:gd name="T0" fmla="*/ 2147483647 w 30"/>
              <a:gd name="T1" fmla="*/ 2147483647 h 30"/>
              <a:gd name="T2" fmla="*/ 2147483647 w 30"/>
              <a:gd name="T3" fmla="*/ 2147483647 h 30"/>
              <a:gd name="T4" fmla="*/ 2147483647 w 30"/>
              <a:gd name="T5" fmla="*/ 2147483647 h 30"/>
              <a:gd name="T6" fmla="*/ 2147483647 w 30"/>
              <a:gd name="T7" fmla="*/ 2147483647 h 30"/>
              <a:gd name="T8" fmla="*/ 2147483647 w 30"/>
              <a:gd name="T9" fmla="*/ 2147483647 h 30"/>
              <a:gd name="T10" fmla="*/ 2147483647 w 30"/>
              <a:gd name="T11" fmla="*/ 2147483647 h 30"/>
              <a:gd name="T12" fmla="*/ 2147483647 w 30"/>
              <a:gd name="T13" fmla="*/ 2147483647 h 30"/>
              <a:gd name="T14" fmla="*/ 2147483647 w 30"/>
              <a:gd name="T15" fmla="*/ 2147483647 h 30"/>
              <a:gd name="T16" fmla="*/ 2147483647 w 30"/>
              <a:gd name="T17" fmla="*/ 2147483647 h 30"/>
              <a:gd name="T18" fmla="*/ 2147483647 w 30"/>
              <a:gd name="T19" fmla="*/ 2147483647 h 30"/>
              <a:gd name="T20" fmla="*/ 2147483647 w 30"/>
              <a:gd name="T21" fmla="*/ 2147483647 h 30"/>
              <a:gd name="T22" fmla="*/ 2147483647 w 30"/>
              <a:gd name="T23" fmla="*/ 2147483647 h 30"/>
              <a:gd name="T24" fmla="*/ 2147483647 w 30"/>
              <a:gd name="T25" fmla="*/ 2147483647 h 30"/>
              <a:gd name="T26" fmla="*/ 2147483647 w 30"/>
              <a:gd name="T27" fmla="*/ 2147483647 h 30"/>
              <a:gd name="T28" fmla="*/ 2147483647 w 30"/>
              <a:gd name="T29" fmla="*/ 2147483647 h 30"/>
              <a:gd name="T30" fmla="*/ 2147483647 w 30"/>
              <a:gd name="T31" fmla="*/ 2147483647 h 30"/>
              <a:gd name="T32" fmla="*/ 2147483647 w 30"/>
              <a:gd name="T33" fmla="*/ 2147483647 h 30"/>
              <a:gd name="T34" fmla="*/ 2147483647 w 30"/>
              <a:gd name="T35" fmla="*/ 2147483647 h 30"/>
              <a:gd name="T36" fmla="*/ 2147483647 w 30"/>
              <a:gd name="T37" fmla="*/ 0 h 30"/>
              <a:gd name="T38" fmla="*/ 2147483647 w 30"/>
              <a:gd name="T39" fmla="*/ 2147483647 h 30"/>
              <a:gd name="T40" fmla="*/ 2147483647 w 30"/>
              <a:gd name="T41" fmla="*/ 2147483647 h 30"/>
              <a:gd name="T42" fmla="*/ 0 w 30"/>
              <a:gd name="T43" fmla="*/ 2147483647 h 30"/>
              <a:gd name="T44" fmla="*/ 0 w 30"/>
              <a:gd name="T45" fmla="*/ 2147483647 h 30"/>
              <a:gd name="T46" fmla="*/ 0 w 30"/>
              <a:gd name="T47" fmla="*/ 2147483647 h 30"/>
              <a:gd name="T48" fmla="*/ 2147483647 w 30"/>
              <a:gd name="T49" fmla="*/ 2147483647 h 30"/>
              <a:gd name="T50" fmla="*/ 2147483647 w 30"/>
              <a:gd name="T51" fmla="*/ 2147483647 h 30"/>
              <a:gd name="T52" fmla="*/ 2147483647 w 30"/>
              <a:gd name="T53" fmla="*/ 2147483647 h 30"/>
              <a:gd name="T54" fmla="*/ 2147483647 w 30"/>
              <a:gd name="T55" fmla="*/ 2147483647 h 30"/>
              <a:gd name="T56" fmla="*/ 2147483647 w 30"/>
              <a:gd name="T57" fmla="*/ 2147483647 h 30"/>
              <a:gd name="T58" fmla="*/ 2147483647 w 30"/>
              <a:gd name="T59" fmla="*/ 2147483647 h 30"/>
              <a:gd name="T60" fmla="*/ 2147483647 w 30"/>
              <a:gd name="T61" fmla="*/ 2147483647 h 30"/>
              <a:gd name="T62" fmla="*/ 2147483647 w 30"/>
              <a:gd name="T63" fmla="*/ 2147483647 h 30"/>
              <a:gd name="T64" fmla="*/ 2147483647 w 30"/>
              <a:gd name="T65" fmla="*/ 2147483647 h 30"/>
              <a:gd name="T66" fmla="*/ 2147483647 w 30"/>
              <a:gd name="T67" fmla="*/ 2147483647 h 30"/>
              <a:gd name="T68" fmla="*/ 2147483647 w 30"/>
              <a:gd name="T69" fmla="*/ 0 h 30"/>
              <a:gd name="T70" fmla="*/ 2147483647 w 30"/>
              <a:gd name="T71" fmla="*/ 2147483647 h 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0"/>
              <a:gd name="T109" fmla="*/ 0 h 30"/>
              <a:gd name="T110" fmla="*/ 30 w 30"/>
              <a:gd name="T111" fmla="*/ 30 h 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0" h="30">
                <a:moveTo>
                  <a:pt x="14" y="4"/>
                </a:moveTo>
                <a:lnTo>
                  <a:pt x="20" y="4"/>
                </a:lnTo>
                <a:lnTo>
                  <a:pt x="22" y="8"/>
                </a:lnTo>
                <a:lnTo>
                  <a:pt x="26" y="10"/>
                </a:lnTo>
                <a:lnTo>
                  <a:pt x="26" y="16"/>
                </a:lnTo>
                <a:lnTo>
                  <a:pt x="26" y="20"/>
                </a:lnTo>
                <a:lnTo>
                  <a:pt x="22" y="24"/>
                </a:lnTo>
                <a:lnTo>
                  <a:pt x="20" y="26"/>
                </a:lnTo>
                <a:lnTo>
                  <a:pt x="14" y="28"/>
                </a:lnTo>
                <a:lnTo>
                  <a:pt x="10" y="26"/>
                </a:lnTo>
                <a:lnTo>
                  <a:pt x="6" y="24"/>
                </a:lnTo>
                <a:lnTo>
                  <a:pt x="4" y="20"/>
                </a:lnTo>
                <a:lnTo>
                  <a:pt x="2" y="16"/>
                </a:lnTo>
                <a:lnTo>
                  <a:pt x="4" y="10"/>
                </a:lnTo>
                <a:lnTo>
                  <a:pt x="6" y="8"/>
                </a:lnTo>
                <a:lnTo>
                  <a:pt x="10" y="4"/>
                </a:lnTo>
                <a:lnTo>
                  <a:pt x="12" y="4"/>
                </a:lnTo>
                <a:lnTo>
                  <a:pt x="14" y="4"/>
                </a:lnTo>
                <a:lnTo>
                  <a:pt x="14" y="0"/>
                </a:lnTo>
                <a:lnTo>
                  <a:pt x="8" y="2"/>
                </a:lnTo>
                <a:lnTo>
                  <a:pt x="4" y="4"/>
                </a:lnTo>
                <a:lnTo>
                  <a:pt x="0" y="10"/>
                </a:lnTo>
                <a:lnTo>
                  <a:pt x="0" y="16"/>
                </a:lnTo>
                <a:lnTo>
                  <a:pt x="0" y="22"/>
                </a:lnTo>
                <a:lnTo>
                  <a:pt x="4" y="26"/>
                </a:lnTo>
                <a:lnTo>
                  <a:pt x="8" y="28"/>
                </a:lnTo>
                <a:lnTo>
                  <a:pt x="14" y="30"/>
                </a:lnTo>
                <a:lnTo>
                  <a:pt x="20" y="28"/>
                </a:lnTo>
                <a:lnTo>
                  <a:pt x="24" y="26"/>
                </a:lnTo>
                <a:lnTo>
                  <a:pt x="28" y="22"/>
                </a:lnTo>
                <a:lnTo>
                  <a:pt x="30" y="16"/>
                </a:lnTo>
                <a:lnTo>
                  <a:pt x="28" y="10"/>
                </a:lnTo>
                <a:lnTo>
                  <a:pt x="24" y="4"/>
                </a:lnTo>
                <a:lnTo>
                  <a:pt x="20" y="2"/>
                </a:lnTo>
                <a:lnTo>
                  <a:pt x="14" y="0"/>
                </a:lnTo>
                <a:lnTo>
                  <a:pt x="14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3" name="Freeform 44"/>
          <p:cNvSpPr>
            <a:spLocks/>
          </p:cNvSpPr>
          <p:nvPr/>
        </p:nvSpPr>
        <p:spPr bwMode="auto">
          <a:xfrm>
            <a:off x="3165475" y="4673600"/>
            <a:ext cx="1031875" cy="771525"/>
          </a:xfrm>
          <a:custGeom>
            <a:avLst/>
            <a:gdLst>
              <a:gd name="T0" fmla="*/ 2147483647 w 650"/>
              <a:gd name="T1" fmla="*/ 0 h 486"/>
              <a:gd name="T2" fmla="*/ 2147483647 w 650"/>
              <a:gd name="T3" fmla="*/ 2147483647 h 486"/>
              <a:gd name="T4" fmla="*/ 0 w 650"/>
              <a:gd name="T5" fmla="*/ 2147483647 h 486"/>
              <a:gd name="T6" fmla="*/ 0 60000 65536"/>
              <a:gd name="T7" fmla="*/ 0 60000 65536"/>
              <a:gd name="T8" fmla="*/ 0 60000 65536"/>
              <a:gd name="T9" fmla="*/ 0 w 650"/>
              <a:gd name="T10" fmla="*/ 0 h 486"/>
              <a:gd name="T11" fmla="*/ 650 w 650"/>
              <a:gd name="T12" fmla="*/ 486 h 48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50" h="486">
                <a:moveTo>
                  <a:pt x="650" y="0"/>
                </a:moveTo>
                <a:lnTo>
                  <a:pt x="66" y="486"/>
                </a:lnTo>
                <a:lnTo>
                  <a:pt x="0" y="486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5" name="Line 45"/>
          <p:cNvSpPr>
            <a:spLocks noChangeShapeType="1"/>
          </p:cNvSpPr>
          <p:nvPr/>
        </p:nvSpPr>
        <p:spPr bwMode="auto">
          <a:xfrm flipV="1">
            <a:off x="3162300" y="5175250"/>
            <a:ext cx="1588" cy="5175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6" name="Freeform 46"/>
          <p:cNvSpPr>
            <a:spLocks/>
          </p:cNvSpPr>
          <p:nvPr/>
        </p:nvSpPr>
        <p:spPr bwMode="auto">
          <a:xfrm>
            <a:off x="3162300" y="4657725"/>
            <a:ext cx="1038225" cy="784225"/>
          </a:xfrm>
          <a:custGeom>
            <a:avLst/>
            <a:gdLst>
              <a:gd name="T0" fmla="*/ 2147483647 w 654"/>
              <a:gd name="T1" fmla="*/ 0 h 494"/>
              <a:gd name="T2" fmla="*/ 2147483647 w 654"/>
              <a:gd name="T3" fmla="*/ 2147483647 h 494"/>
              <a:gd name="T4" fmla="*/ 0 w 654"/>
              <a:gd name="T5" fmla="*/ 2147483647 h 494"/>
              <a:gd name="T6" fmla="*/ 0 60000 65536"/>
              <a:gd name="T7" fmla="*/ 0 60000 65536"/>
              <a:gd name="T8" fmla="*/ 0 60000 65536"/>
              <a:gd name="T9" fmla="*/ 0 w 654"/>
              <a:gd name="T10" fmla="*/ 0 h 494"/>
              <a:gd name="T11" fmla="*/ 654 w 654"/>
              <a:gd name="T12" fmla="*/ 494 h 4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54" h="494">
                <a:moveTo>
                  <a:pt x="654" y="0"/>
                </a:moveTo>
                <a:lnTo>
                  <a:pt x="66" y="494"/>
                </a:lnTo>
                <a:lnTo>
                  <a:pt x="0" y="494"/>
                </a:lnTo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Freeform 47"/>
          <p:cNvSpPr>
            <a:spLocks/>
          </p:cNvSpPr>
          <p:nvPr/>
        </p:nvSpPr>
        <p:spPr bwMode="auto">
          <a:xfrm>
            <a:off x="4505325" y="4546600"/>
            <a:ext cx="41275" cy="41275"/>
          </a:xfrm>
          <a:custGeom>
            <a:avLst/>
            <a:gdLst>
              <a:gd name="T0" fmla="*/ 2147483647 w 26"/>
              <a:gd name="T1" fmla="*/ 2147483647 h 26"/>
              <a:gd name="T2" fmla="*/ 2147483647 w 26"/>
              <a:gd name="T3" fmla="*/ 2147483647 h 26"/>
              <a:gd name="T4" fmla="*/ 2147483647 w 26"/>
              <a:gd name="T5" fmla="*/ 2147483647 h 26"/>
              <a:gd name="T6" fmla="*/ 0 w 26"/>
              <a:gd name="T7" fmla="*/ 2147483647 h 26"/>
              <a:gd name="T8" fmla="*/ 0 w 26"/>
              <a:gd name="T9" fmla="*/ 2147483647 h 26"/>
              <a:gd name="T10" fmla="*/ 0 w 26"/>
              <a:gd name="T11" fmla="*/ 2147483647 h 26"/>
              <a:gd name="T12" fmla="*/ 2147483647 w 26"/>
              <a:gd name="T13" fmla="*/ 2147483647 h 26"/>
              <a:gd name="T14" fmla="*/ 2147483647 w 26"/>
              <a:gd name="T15" fmla="*/ 0 h 26"/>
              <a:gd name="T16" fmla="*/ 2147483647 w 26"/>
              <a:gd name="T17" fmla="*/ 0 h 26"/>
              <a:gd name="T18" fmla="*/ 2147483647 w 26"/>
              <a:gd name="T19" fmla="*/ 2147483647 h 26"/>
              <a:gd name="T20" fmla="*/ 2147483647 w 26"/>
              <a:gd name="T21" fmla="*/ 2147483647 h 26"/>
              <a:gd name="T22" fmla="*/ 2147483647 w 26"/>
              <a:gd name="T23" fmla="*/ 2147483647 h 26"/>
              <a:gd name="T24" fmla="*/ 2147483647 w 26"/>
              <a:gd name="T25" fmla="*/ 2147483647 h 26"/>
              <a:gd name="T26" fmla="*/ 2147483647 w 26"/>
              <a:gd name="T27" fmla="*/ 2147483647 h 26"/>
              <a:gd name="T28" fmla="*/ 2147483647 w 26"/>
              <a:gd name="T29" fmla="*/ 2147483647 h 26"/>
              <a:gd name="T30" fmla="*/ 2147483647 w 26"/>
              <a:gd name="T31" fmla="*/ 2147483647 h 2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6"/>
              <a:gd name="T49" fmla="*/ 0 h 26"/>
              <a:gd name="T50" fmla="*/ 26 w 26"/>
              <a:gd name="T51" fmla="*/ 26 h 2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6" h="26">
                <a:moveTo>
                  <a:pt x="12" y="26"/>
                </a:moveTo>
                <a:lnTo>
                  <a:pt x="6" y="24"/>
                </a:lnTo>
                <a:lnTo>
                  <a:pt x="2" y="22"/>
                </a:lnTo>
                <a:lnTo>
                  <a:pt x="0" y="18"/>
                </a:lnTo>
                <a:lnTo>
                  <a:pt x="0" y="12"/>
                </a:lnTo>
                <a:lnTo>
                  <a:pt x="0" y="8"/>
                </a:lnTo>
                <a:lnTo>
                  <a:pt x="6" y="2"/>
                </a:lnTo>
                <a:lnTo>
                  <a:pt x="12" y="0"/>
                </a:lnTo>
                <a:lnTo>
                  <a:pt x="18" y="0"/>
                </a:lnTo>
                <a:lnTo>
                  <a:pt x="22" y="4"/>
                </a:lnTo>
                <a:lnTo>
                  <a:pt x="24" y="8"/>
                </a:lnTo>
                <a:lnTo>
                  <a:pt x="26" y="12"/>
                </a:lnTo>
                <a:lnTo>
                  <a:pt x="24" y="18"/>
                </a:lnTo>
                <a:lnTo>
                  <a:pt x="20" y="24"/>
                </a:lnTo>
                <a:lnTo>
                  <a:pt x="14" y="26"/>
                </a:lnTo>
                <a:lnTo>
                  <a:pt x="12" y="26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7" name="Freeform 48"/>
          <p:cNvSpPr>
            <a:spLocks/>
          </p:cNvSpPr>
          <p:nvPr/>
        </p:nvSpPr>
        <p:spPr bwMode="auto">
          <a:xfrm>
            <a:off x="4502150" y="4543425"/>
            <a:ext cx="47625" cy="47625"/>
          </a:xfrm>
          <a:custGeom>
            <a:avLst/>
            <a:gdLst>
              <a:gd name="T0" fmla="*/ 2147483647 w 30"/>
              <a:gd name="T1" fmla="*/ 2147483647 h 30"/>
              <a:gd name="T2" fmla="*/ 2147483647 w 30"/>
              <a:gd name="T3" fmla="*/ 2147483647 h 30"/>
              <a:gd name="T4" fmla="*/ 2147483647 w 30"/>
              <a:gd name="T5" fmla="*/ 2147483647 h 30"/>
              <a:gd name="T6" fmla="*/ 2147483647 w 30"/>
              <a:gd name="T7" fmla="*/ 2147483647 h 30"/>
              <a:gd name="T8" fmla="*/ 2147483647 w 30"/>
              <a:gd name="T9" fmla="*/ 2147483647 h 30"/>
              <a:gd name="T10" fmla="*/ 2147483647 w 30"/>
              <a:gd name="T11" fmla="*/ 2147483647 h 30"/>
              <a:gd name="T12" fmla="*/ 2147483647 w 30"/>
              <a:gd name="T13" fmla="*/ 2147483647 h 30"/>
              <a:gd name="T14" fmla="*/ 2147483647 w 30"/>
              <a:gd name="T15" fmla="*/ 2147483647 h 30"/>
              <a:gd name="T16" fmla="*/ 2147483647 w 30"/>
              <a:gd name="T17" fmla="*/ 2147483647 h 30"/>
              <a:gd name="T18" fmla="*/ 2147483647 w 30"/>
              <a:gd name="T19" fmla="*/ 2147483647 h 30"/>
              <a:gd name="T20" fmla="*/ 2147483647 w 30"/>
              <a:gd name="T21" fmla="*/ 2147483647 h 30"/>
              <a:gd name="T22" fmla="*/ 2147483647 w 30"/>
              <a:gd name="T23" fmla="*/ 2147483647 h 30"/>
              <a:gd name="T24" fmla="*/ 2147483647 w 30"/>
              <a:gd name="T25" fmla="*/ 2147483647 h 30"/>
              <a:gd name="T26" fmla="*/ 2147483647 w 30"/>
              <a:gd name="T27" fmla="*/ 2147483647 h 30"/>
              <a:gd name="T28" fmla="*/ 2147483647 w 30"/>
              <a:gd name="T29" fmla="*/ 2147483647 h 30"/>
              <a:gd name="T30" fmla="*/ 2147483647 w 30"/>
              <a:gd name="T31" fmla="*/ 2147483647 h 30"/>
              <a:gd name="T32" fmla="*/ 2147483647 w 30"/>
              <a:gd name="T33" fmla="*/ 0 h 30"/>
              <a:gd name="T34" fmla="*/ 2147483647 w 30"/>
              <a:gd name="T35" fmla="*/ 0 h 30"/>
              <a:gd name="T36" fmla="*/ 2147483647 w 30"/>
              <a:gd name="T37" fmla="*/ 2147483647 h 30"/>
              <a:gd name="T38" fmla="*/ 2147483647 w 30"/>
              <a:gd name="T39" fmla="*/ 2147483647 h 30"/>
              <a:gd name="T40" fmla="*/ 0 w 30"/>
              <a:gd name="T41" fmla="*/ 2147483647 h 30"/>
              <a:gd name="T42" fmla="*/ 0 w 30"/>
              <a:gd name="T43" fmla="*/ 2147483647 h 30"/>
              <a:gd name="T44" fmla="*/ 0 w 30"/>
              <a:gd name="T45" fmla="*/ 2147483647 h 30"/>
              <a:gd name="T46" fmla="*/ 2147483647 w 30"/>
              <a:gd name="T47" fmla="*/ 2147483647 h 30"/>
              <a:gd name="T48" fmla="*/ 2147483647 w 30"/>
              <a:gd name="T49" fmla="*/ 2147483647 h 30"/>
              <a:gd name="T50" fmla="*/ 2147483647 w 30"/>
              <a:gd name="T51" fmla="*/ 2147483647 h 30"/>
              <a:gd name="T52" fmla="*/ 2147483647 w 30"/>
              <a:gd name="T53" fmla="*/ 2147483647 h 30"/>
              <a:gd name="T54" fmla="*/ 2147483647 w 30"/>
              <a:gd name="T55" fmla="*/ 2147483647 h 30"/>
              <a:gd name="T56" fmla="*/ 2147483647 w 30"/>
              <a:gd name="T57" fmla="*/ 2147483647 h 30"/>
              <a:gd name="T58" fmla="*/ 2147483647 w 30"/>
              <a:gd name="T59" fmla="*/ 2147483647 h 30"/>
              <a:gd name="T60" fmla="*/ 2147483647 w 30"/>
              <a:gd name="T61" fmla="*/ 2147483647 h 30"/>
              <a:gd name="T62" fmla="*/ 2147483647 w 30"/>
              <a:gd name="T63" fmla="*/ 2147483647 h 30"/>
              <a:gd name="T64" fmla="*/ 2147483647 w 30"/>
              <a:gd name="T65" fmla="*/ 2147483647 h 30"/>
              <a:gd name="T66" fmla="*/ 2147483647 w 30"/>
              <a:gd name="T67" fmla="*/ 2147483647 h 30"/>
              <a:gd name="T68" fmla="*/ 2147483647 w 30"/>
              <a:gd name="T69" fmla="*/ 2147483647 h 3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0"/>
              <a:gd name="T106" fmla="*/ 0 h 30"/>
              <a:gd name="T107" fmla="*/ 30 w 30"/>
              <a:gd name="T108" fmla="*/ 30 h 3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0" h="30">
                <a:moveTo>
                  <a:pt x="14" y="2"/>
                </a:moveTo>
                <a:lnTo>
                  <a:pt x="20" y="4"/>
                </a:lnTo>
                <a:lnTo>
                  <a:pt x="24" y="6"/>
                </a:lnTo>
                <a:lnTo>
                  <a:pt x="26" y="10"/>
                </a:lnTo>
                <a:lnTo>
                  <a:pt x="26" y="14"/>
                </a:lnTo>
                <a:lnTo>
                  <a:pt x="26" y="20"/>
                </a:lnTo>
                <a:lnTo>
                  <a:pt x="20" y="24"/>
                </a:lnTo>
                <a:lnTo>
                  <a:pt x="14" y="26"/>
                </a:lnTo>
                <a:lnTo>
                  <a:pt x="10" y="26"/>
                </a:lnTo>
                <a:lnTo>
                  <a:pt x="6" y="22"/>
                </a:lnTo>
                <a:lnTo>
                  <a:pt x="4" y="18"/>
                </a:lnTo>
                <a:lnTo>
                  <a:pt x="2" y="14"/>
                </a:lnTo>
                <a:lnTo>
                  <a:pt x="4" y="10"/>
                </a:lnTo>
                <a:lnTo>
                  <a:pt x="8" y="4"/>
                </a:lnTo>
                <a:lnTo>
                  <a:pt x="12" y="2"/>
                </a:lnTo>
                <a:lnTo>
                  <a:pt x="14" y="2"/>
                </a:lnTo>
                <a:lnTo>
                  <a:pt x="14" y="0"/>
                </a:lnTo>
                <a:lnTo>
                  <a:pt x="10" y="0"/>
                </a:lnTo>
                <a:lnTo>
                  <a:pt x="6" y="2"/>
                </a:lnTo>
                <a:lnTo>
                  <a:pt x="4" y="4"/>
                </a:lnTo>
                <a:lnTo>
                  <a:pt x="0" y="8"/>
                </a:lnTo>
                <a:lnTo>
                  <a:pt x="0" y="14"/>
                </a:lnTo>
                <a:lnTo>
                  <a:pt x="0" y="20"/>
                </a:lnTo>
                <a:lnTo>
                  <a:pt x="4" y="24"/>
                </a:lnTo>
                <a:lnTo>
                  <a:pt x="8" y="28"/>
                </a:lnTo>
                <a:lnTo>
                  <a:pt x="14" y="30"/>
                </a:lnTo>
                <a:lnTo>
                  <a:pt x="18" y="28"/>
                </a:lnTo>
                <a:lnTo>
                  <a:pt x="22" y="26"/>
                </a:lnTo>
                <a:lnTo>
                  <a:pt x="26" y="24"/>
                </a:lnTo>
                <a:lnTo>
                  <a:pt x="28" y="20"/>
                </a:lnTo>
                <a:lnTo>
                  <a:pt x="30" y="16"/>
                </a:lnTo>
                <a:lnTo>
                  <a:pt x="28" y="10"/>
                </a:lnTo>
                <a:lnTo>
                  <a:pt x="26" y="4"/>
                </a:lnTo>
                <a:lnTo>
                  <a:pt x="20" y="2"/>
                </a:lnTo>
                <a:lnTo>
                  <a:pt x="14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59" name="Line 49"/>
          <p:cNvSpPr>
            <a:spLocks noChangeShapeType="1"/>
          </p:cNvSpPr>
          <p:nvPr/>
        </p:nvSpPr>
        <p:spPr bwMode="auto">
          <a:xfrm flipH="1">
            <a:off x="3876675" y="4575175"/>
            <a:ext cx="647700" cy="355600"/>
          </a:xfrm>
          <a:prstGeom prst="line">
            <a:avLst/>
          </a:prstGeom>
          <a:noFill/>
          <a:ln w="15875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9" name="Freeform 50"/>
          <p:cNvSpPr>
            <a:spLocks/>
          </p:cNvSpPr>
          <p:nvPr/>
        </p:nvSpPr>
        <p:spPr bwMode="auto">
          <a:xfrm>
            <a:off x="4594225" y="4749800"/>
            <a:ext cx="41275" cy="41275"/>
          </a:xfrm>
          <a:custGeom>
            <a:avLst/>
            <a:gdLst>
              <a:gd name="T0" fmla="*/ 2147483647 w 26"/>
              <a:gd name="T1" fmla="*/ 2147483647 h 26"/>
              <a:gd name="T2" fmla="*/ 2147483647 w 26"/>
              <a:gd name="T3" fmla="*/ 2147483647 h 26"/>
              <a:gd name="T4" fmla="*/ 2147483647 w 26"/>
              <a:gd name="T5" fmla="*/ 2147483647 h 26"/>
              <a:gd name="T6" fmla="*/ 0 w 26"/>
              <a:gd name="T7" fmla="*/ 2147483647 h 26"/>
              <a:gd name="T8" fmla="*/ 0 w 26"/>
              <a:gd name="T9" fmla="*/ 2147483647 h 26"/>
              <a:gd name="T10" fmla="*/ 2147483647 w 26"/>
              <a:gd name="T11" fmla="*/ 2147483647 h 26"/>
              <a:gd name="T12" fmla="*/ 2147483647 w 26"/>
              <a:gd name="T13" fmla="*/ 2147483647 h 26"/>
              <a:gd name="T14" fmla="*/ 2147483647 w 26"/>
              <a:gd name="T15" fmla="*/ 0 h 26"/>
              <a:gd name="T16" fmla="*/ 2147483647 w 26"/>
              <a:gd name="T17" fmla="*/ 2147483647 h 26"/>
              <a:gd name="T18" fmla="*/ 2147483647 w 26"/>
              <a:gd name="T19" fmla="*/ 2147483647 h 26"/>
              <a:gd name="T20" fmla="*/ 2147483647 w 26"/>
              <a:gd name="T21" fmla="*/ 2147483647 h 26"/>
              <a:gd name="T22" fmla="*/ 2147483647 w 26"/>
              <a:gd name="T23" fmla="*/ 2147483647 h 26"/>
              <a:gd name="T24" fmla="*/ 2147483647 w 26"/>
              <a:gd name="T25" fmla="*/ 2147483647 h 26"/>
              <a:gd name="T26" fmla="*/ 2147483647 w 26"/>
              <a:gd name="T27" fmla="*/ 2147483647 h 26"/>
              <a:gd name="T28" fmla="*/ 2147483647 w 26"/>
              <a:gd name="T29" fmla="*/ 2147483647 h 26"/>
              <a:gd name="T30" fmla="*/ 2147483647 w 26"/>
              <a:gd name="T31" fmla="*/ 2147483647 h 2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6"/>
              <a:gd name="T49" fmla="*/ 0 h 26"/>
              <a:gd name="T50" fmla="*/ 26 w 26"/>
              <a:gd name="T51" fmla="*/ 26 h 2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6" h="26">
                <a:moveTo>
                  <a:pt x="14" y="26"/>
                </a:moveTo>
                <a:lnTo>
                  <a:pt x="6" y="24"/>
                </a:lnTo>
                <a:lnTo>
                  <a:pt x="2" y="20"/>
                </a:lnTo>
                <a:lnTo>
                  <a:pt x="0" y="16"/>
                </a:lnTo>
                <a:lnTo>
                  <a:pt x="0" y="10"/>
                </a:lnTo>
                <a:lnTo>
                  <a:pt x="2" y="6"/>
                </a:lnTo>
                <a:lnTo>
                  <a:pt x="8" y="2"/>
                </a:lnTo>
                <a:lnTo>
                  <a:pt x="14" y="0"/>
                </a:lnTo>
                <a:lnTo>
                  <a:pt x="22" y="2"/>
                </a:lnTo>
                <a:lnTo>
                  <a:pt x="24" y="6"/>
                </a:lnTo>
                <a:lnTo>
                  <a:pt x="26" y="10"/>
                </a:lnTo>
                <a:lnTo>
                  <a:pt x="26" y="16"/>
                </a:lnTo>
                <a:lnTo>
                  <a:pt x="26" y="20"/>
                </a:lnTo>
                <a:lnTo>
                  <a:pt x="20" y="24"/>
                </a:lnTo>
                <a:lnTo>
                  <a:pt x="16" y="26"/>
                </a:lnTo>
                <a:lnTo>
                  <a:pt x="14" y="26"/>
                </a:lnTo>
                <a:close/>
              </a:path>
            </a:pathLst>
          </a:custGeom>
          <a:solidFill>
            <a:srgbClr val="0092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60" name="Freeform 51"/>
          <p:cNvSpPr>
            <a:spLocks/>
          </p:cNvSpPr>
          <p:nvPr/>
        </p:nvSpPr>
        <p:spPr bwMode="auto">
          <a:xfrm>
            <a:off x="4594225" y="4746625"/>
            <a:ext cx="44450" cy="47625"/>
          </a:xfrm>
          <a:custGeom>
            <a:avLst/>
            <a:gdLst>
              <a:gd name="T0" fmla="*/ 2147483647 w 28"/>
              <a:gd name="T1" fmla="*/ 2147483647 h 30"/>
              <a:gd name="T2" fmla="*/ 2147483647 w 28"/>
              <a:gd name="T3" fmla="*/ 2147483647 h 30"/>
              <a:gd name="T4" fmla="*/ 2147483647 w 28"/>
              <a:gd name="T5" fmla="*/ 2147483647 h 30"/>
              <a:gd name="T6" fmla="*/ 2147483647 w 28"/>
              <a:gd name="T7" fmla="*/ 2147483647 h 30"/>
              <a:gd name="T8" fmla="*/ 2147483647 w 28"/>
              <a:gd name="T9" fmla="*/ 2147483647 h 30"/>
              <a:gd name="T10" fmla="*/ 2147483647 w 28"/>
              <a:gd name="T11" fmla="*/ 2147483647 h 30"/>
              <a:gd name="T12" fmla="*/ 2147483647 w 28"/>
              <a:gd name="T13" fmla="*/ 2147483647 h 30"/>
              <a:gd name="T14" fmla="*/ 2147483647 w 28"/>
              <a:gd name="T15" fmla="*/ 2147483647 h 30"/>
              <a:gd name="T16" fmla="*/ 2147483647 w 28"/>
              <a:gd name="T17" fmla="*/ 2147483647 h 30"/>
              <a:gd name="T18" fmla="*/ 2147483647 w 28"/>
              <a:gd name="T19" fmla="*/ 2147483647 h 30"/>
              <a:gd name="T20" fmla="*/ 2147483647 w 28"/>
              <a:gd name="T21" fmla="*/ 2147483647 h 30"/>
              <a:gd name="T22" fmla="*/ 2147483647 w 28"/>
              <a:gd name="T23" fmla="*/ 2147483647 h 30"/>
              <a:gd name="T24" fmla="*/ 2147483647 w 28"/>
              <a:gd name="T25" fmla="*/ 2147483647 h 30"/>
              <a:gd name="T26" fmla="*/ 2147483647 w 28"/>
              <a:gd name="T27" fmla="*/ 2147483647 h 30"/>
              <a:gd name="T28" fmla="*/ 2147483647 w 28"/>
              <a:gd name="T29" fmla="*/ 2147483647 h 30"/>
              <a:gd name="T30" fmla="*/ 2147483647 w 28"/>
              <a:gd name="T31" fmla="*/ 2147483647 h 30"/>
              <a:gd name="T32" fmla="*/ 2147483647 w 28"/>
              <a:gd name="T33" fmla="*/ 0 h 30"/>
              <a:gd name="T34" fmla="*/ 2147483647 w 28"/>
              <a:gd name="T35" fmla="*/ 2147483647 h 30"/>
              <a:gd name="T36" fmla="*/ 2147483647 w 28"/>
              <a:gd name="T37" fmla="*/ 2147483647 h 30"/>
              <a:gd name="T38" fmla="*/ 0 w 28"/>
              <a:gd name="T39" fmla="*/ 2147483647 h 30"/>
              <a:gd name="T40" fmla="*/ 0 w 28"/>
              <a:gd name="T41" fmla="*/ 2147483647 h 30"/>
              <a:gd name="T42" fmla="*/ 2147483647 w 28"/>
              <a:gd name="T43" fmla="*/ 2147483647 h 30"/>
              <a:gd name="T44" fmla="*/ 2147483647 w 28"/>
              <a:gd name="T45" fmla="*/ 2147483647 h 30"/>
              <a:gd name="T46" fmla="*/ 2147483647 w 28"/>
              <a:gd name="T47" fmla="*/ 2147483647 h 30"/>
              <a:gd name="T48" fmla="*/ 2147483647 w 28"/>
              <a:gd name="T49" fmla="*/ 2147483647 h 30"/>
              <a:gd name="T50" fmla="*/ 2147483647 w 28"/>
              <a:gd name="T51" fmla="*/ 2147483647 h 30"/>
              <a:gd name="T52" fmla="*/ 2147483647 w 28"/>
              <a:gd name="T53" fmla="*/ 2147483647 h 30"/>
              <a:gd name="T54" fmla="*/ 2147483647 w 28"/>
              <a:gd name="T55" fmla="*/ 2147483647 h 30"/>
              <a:gd name="T56" fmla="*/ 2147483647 w 28"/>
              <a:gd name="T57" fmla="*/ 2147483647 h 30"/>
              <a:gd name="T58" fmla="*/ 2147483647 w 28"/>
              <a:gd name="T59" fmla="*/ 2147483647 h 30"/>
              <a:gd name="T60" fmla="*/ 2147483647 w 28"/>
              <a:gd name="T61" fmla="*/ 2147483647 h 30"/>
              <a:gd name="T62" fmla="*/ 2147483647 w 28"/>
              <a:gd name="T63" fmla="*/ 2147483647 h 30"/>
              <a:gd name="T64" fmla="*/ 2147483647 w 28"/>
              <a:gd name="T65" fmla="*/ 0 h 30"/>
              <a:gd name="T66" fmla="*/ 2147483647 w 28"/>
              <a:gd name="T67" fmla="*/ 2147483647 h 3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8"/>
              <a:gd name="T103" fmla="*/ 0 h 30"/>
              <a:gd name="T104" fmla="*/ 28 w 28"/>
              <a:gd name="T105" fmla="*/ 30 h 3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8" h="30">
                <a:moveTo>
                  <a:pt x="14" y="4"/>
                </a:moveTo>
                <a:lnTo>
                  <a:pt x="20" y="6"/>
                </a:lnTo>
                <a:lnTo>
                  <a:pt x="24" y="8"/>
                </a:lnTo>
                <a:lnTo>
                  <a:pt x="26" y="12"/>
                </a:lnTo>
                <a:lnTo>
                  <a:pt x="26" y="18"/>
                </a:lnTo>
                <a:lnTo>
                  <a:pt x="24" y="22"/>
                </a:lnTo>
                <a:lnTo>
                  <a:pt x="20" y="26"/>
                </a:lnTo>
                <a:lnTo>
                  <a:pt x="14" y="26"/>
                </a:lnTo>
                <a:lnTo>
                  <a:pt x="8" y="26"/>
                </a:lnTo>
                <a:lnTo>
                  <a:pt x="4" y="22"/>
                </a:lnTo>
                <a:lnTo>
                  <a:pt x="2" y="18"/>
                </a:lnTo>
                <a:lnTo>
                  <a:pt x="2" y="14"/>
                </a:lnTo>
                <a:lnTo>
                  <a:pt x="4" y="8"/>
                </a:lnTo>
                <a:lnTo>
                  <a:pt x="8" y="4"/>
                </a:lnTo>
                <a:lnTo>
                  <a:pt x="12" y="4"/>
                </a:lnTo>
                <a:lnTo>
                  <a:pt x="14" y="4"/>
                </a:lnTo>
                <a:lnTo>
                  <a:pt x="14" y="0"/>
                </a:lnTo>
                <a:lnTo>
                  <a:pt x="6" y="2"/>
                </a:lnTo>
                <a:lnTo>
                  <a:pt x="2" y="8"/>
                </a:lnTo>
                <a:lnTo>
                  <a:pt x="0" y="12"/>
                </a:lnTo>
                <a:lnTo>
                  <a:pt x="0" y="18"/>
                </a:lnTo>
                <a:lnTo>
                  <a:pt x="2" y="24"/>
                </a:lnTo>
                <a:lnTo>
                  <a:pt x="6" y="28"/>
                </a:lnTo>
                <a:lnTo>
                  <a:pt x="10" y="30"/>
                </a:lnTo>
                <a:lnTo>
                  <a:pt x="14" y="30"/>
                </a:lnTo>
                <a:lnTo>
                  <a:pt x="20" y="28"/>
                </a:lnTo>
                <a:lnTo>
                  <a:pt x="26" y="24"/>
                </a:lnTo>
                <a:lnTo>
                  <a:pt x="28" y="18"/>
                </a:lnTo>
                <a:lnTo>
                  <a:pt x="28" y="12"/>
                </a:lnTo>
                <a:lnTo>
                  <a:pt x="26" y="6"/>
                </a:lnTo>
                <a:lnTo>
                  <a:pt x="22" y="2"/>
                </a:lnTo>
                <a:lnTo>
                  <a:pt x="18" y="2"/>
                </a:lnTo>
                <a:lnTo>
                  <a:pt x="14" y="0"/>
                </a:lnTo>
                <a:lnTo>
                  <a:pt x="14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2" name="Line 52"/>
          <p:cNvSpPr>
            <a:spLocks noChangeShapeType="1"/>
          </p:cNvSpPr>
          <p:nvPr/>
        </p:nvSpPr>
        <p:spPr bwMode="auto">
          <a:xfrm flipH="1">
            <a:off x="3876675" y="4778375"/>
            <a:ext cx="739775" cy="149225"/>
          </a:xfrm>
          <a:prstGeom prst="line">
            <a:avLst/>
          </a:prstGeom>
          <a:noFill/>
          <a:ln w="12700">
            <a:solidFill>
              <a:srgbClr val="0092C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3" name="Freeform 53"/>
          <p:cNvSpPr>
            <a:spLocks/>
          </p:cNvSpPr>
          <p:nvPr/>
        </p:nvSpPr>
        <p:spPr bwMode="auto">
          <a:xfrm>
            <a:off x="847725" y="1152525"/>
            <a:ext cx="206375" cy="206375"/>
          </a:xfrm>
          <a:custGeom>
            <a:avLst/>
            <a:gdLst>
              <a:gd name="T0" fmla="*/ 2147483647 w 130"/>
              <a:gd name="T1" fmla="*/ 2147483647 h 130"/>
              <a:gd name="T2" fmla="*/ 2147483647 w 130"/>
              <a:gd name="T3" fmla="*/ 2147483647 h 130"/>
              <a:gd name="T4" fmla="*/ 2147483647 w 130"/>
              <a:gd name="T5" fmla="*/ 2147483647 h 130"/>
              <a:gd name="T6" fmla="*/ 2147483647 w 130"/>
              <a:gd name="T7" fmla="*/ 2147483647 h 130"/>
              <a:gd name="T8" fmla="*/ 2147483647 w 130"/>
              <a:gd name="T9" fmla="*/ 2147483647 h 130"/>
              <a:gd name="T10" fmla="*/ 2147483647 w 130"/>
              <a:gd name="T11" fmla="*/ 2147483647 h 130"/>
              <a:gd name="T12" fmla="*/ 2147483647 w 130"/>
              <a:gd name="T13" fmla="*/ 2147483647 h 130"/>
              <a:gd name="T14" fmla="*/ 2147483647 w 130"/>
              <a:gd name="T15" fmla="*/ 2147483647 h 130"/>
              <a:gd name="T16" fmla="*/ 2147483647 w 130"/>
              <a:gd name="T17" fmla="*/ 2147483647 h 130"/>
              <a:gd name="T18" fmla="*/ 2147483647 w 130"/>
              <a:gd name="T19" fmla="*/ 2147483647 h 130"/>
              <a:gd name="T20" fmla="*/ 2147483647 w 130"/>
              <a:gd name="T21" fmla="*/ 2147483647 h 130"/>
              <a:gd name="T22" fmla="*/ 2147483647 w 130"/>
              <a:gd name="T23" fmla="*/ 2147483647 h 130"/>
              <a:gd name="T24" fmla="*/ 2147483647 w 130"/>
              <a:gd name="T25" fmla="*/ 2147483647 h 130"/>
              <a:gd name="T26" fmla="*/ 2147483647 w 130"/>
              <a:gd name="T27" fmla="*/ 2147483647 h 130"/>
              <a:gd name="T28" fmla="*/ 2147483647 w 130"/>
              <a:gd name="T29" fmla="*/ 2147483647 h 130"/>
              <a:gd name="T30" fmla="*/ 2147483647 w 130"/>
              <a:gd name="T31" fmla="*/ 2147483647 h 130"/>
              <a:gd name="T32" fmla="*/ 0 w 130"/>
              <a:gd name="T33" fmla="*/ 2147483647 h 130"/>
              <a:gd name="T34" fmla="*/ 2147483647 w 130"/>
              <a:gd name="T35" fmla="*/ 2147483647 h 130"/>
              <a:gd name="T36" fmla="*/ 2147483647 w 130"/>
              <a:gd name="T37" fmla="*/ 2147483647 h 130"/>
              <a:gd name="T38" fmla="*/ 2147483647 w 130"/>
              <a:gd name="T39" fmla="*/ 2147483647 h 130"/>
              <a:gd name="T40" fmla="*/ 2147483647 w 130"/>
              <a:gd name="T41" fmla="*/ 2147483647 h 130"/>
              <a:gd name="T42" fmla="*/ 2147483647 w 130"/>
              <a:gd name="T43" fmla="*/ 2147483647 h 130"/>
              <a:gd name="T44" fmla="*/ 2147483647 w 130"/>
              <a:gd name="T45" fmla="*/ 2147483647 h 130"/>
              <a:gd name="T46" fmla="*/ 2147483647 w 130"/>
              <a:gd name="T47" fmla="*/ 2147483647 h 130"/>
              <a:gd name="T48" fmla="*/ 2147483647 w 130"/>
              <a:gd name="T49" fmla="*/ 0 h 130"/>
              <a:gd name="T50" fmla="*/ 2147483647 w 130"/>
              <a:gd name="T51" fmla="*/ 2147483647 h 130"/>
              <a:gd name="T52" fmla="*/ 2147483647 w 130"/>
              <a:gd name="T53" fmla="*/ 2147483647 h 130"/>
              <a:gd name="T54" fmla="*/ 2147483647 w 130"/>
              <a:gd name="T55" fmla="*/ 2147483647 h 130"/>
              <a:gd name="T56" fmla="*/ 2147483647 w 130"/>
              <a:gd name="T57" fmla="*/ 2147483647 h 130"/>
              <a:gd name="T58" fmla="*/ 2147483647 w 130"/>
              <a:gd name="T59" fmla="*/ 2147483647 h 130"/>
              <a:gd name="T60" fmla="*/ 2147483647 w 130"/>
              <a:gd name="T61" fmla="*/ 2147483647 h 130"/>
              <a:gd name="T62" fmla="*/ 2147483647 w 130"/>
              <a:gd name="T63" fmla="*/ 2147483647 h 130"/>
              <a:gd name="T64" fmla="*/ 2147483647 w 130"/>
              <a:gd name="T65" fmla="*/ 2147483647 h 130"/>
              <a:gd name="T66" fmla="*/ 2147483647 w 130"/>
              <a:gd name="T67" fmla="*/ 2147483647 h 13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30"/>
              <a:gd name="T103" fmla="*/ 0 h 130"/>
              <a:gd name="T104" fmla="*/ 130 w 130"/>
              <a:gd name="T105" fmla="*/ 130 h 13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30" h="130">
                <a:moveTo>
                  <a:pt x="130" y="64"/>
                </a:moveTo>
                <a:lnTo>
                  <a:pt x="128" y="78"/>
                </a:lnTo>
                <a:lnTo>
                  <a:pt x="124" y="90"/>
                </a:lnTo>
                <a:lnTo>
                  <a:pt x="118" y="100"/>
                </a:lnTo>
                <a:lnTo>
                  <a:pt x="110" y="110"/>
                </a:lnTo>
                <a:lnTo>
                  <a:pt x="100" y="118"/>
                </a:lnTo>
                <a:lnTo>
                  <a:pt x="90" y="124"/>
                </a:lnTo>
                <a:lnTo>
                  <a:pt x="78" y="128"/>
                </a:lnTo>
                <a:lnTo>
                  <a:pt x="64" y="130"/>
                </a:lnTo>
                <a:lnTo>
                  <a:pt x="52" y="128"/>
                </a:lnTo>
                <a:lnTo>
                  <a:pt x="40" y="124"/>
                </a:lnTo>
                <a:lnTo>
                  <a:pt x="28" y="118"/>
                </a:lnTo>
                <a:lnTo>
                  <a:pt x="20" y="110"/>
                </a:lnTo>
                <a:lnTo>
                  <a:pt x="12" y="100"/>
                </a:lnTo>
                <a:lnTo>
                  <a:pt x="6" y="90"/>
                </a:lnTo>
                <a:lnTo>
                  <a:pt x="2" y="78"/>
                </a:lnTo>
                <a:lnTo>
                  <a:pt x="0" y="64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20"/>
                </a:lnTo>
                <a:lnTo>
                  <a:pt x="28" y="12"/>
                </a:lnTo>
                <a:lnTo>
                  <a:pt x="40" y="6"/>
                </a:lnTo>
                <a:lnTo>
                  <a:pt x="52" y="2"/>
                </a:lnTo>
                <a:lnTo>
                  <a:pt x="64" y="0"/>
                </a:lnTo>
                <a:lnTo>
                  <a:pt x="78" y="2"/>
                </a:lnTo>
                <a:lnTo>
                  <a:pt x="90" y="6"/>
                </a:lnTo>
                <a:lnTo>
                  <a:pt x="100" y="12"/>
                </a:lnTo>
                <a:lnTo>
                  <a:pt x="110" y="20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28" y="64"/>
                </a:lnTo>
                <a:lnTo>
                  <a:pt x="130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4" name="Freeform 54"/>
          <p:cNvSpPr>
            <a:spLocks/>
          </p:cNvSpPr>
          <p:nvPr/>
        </p:nvSpPr>
        <p:spPr bwMode="auto">
          <a:xfrm>
            <a:off x="854075" y="1158875"/>
            <a:ext cx="206375" cy="206375"/>
          </a:xfrm>
          <a:custGeom>
            <a:avLst/>
            <a:gdLst>
              <a:gd name="T0" fmla="*/ 2147483647 w 130"/>
              <a:gd name="T1" fmla="*/ 2147483647 h 130"/>
              <a:gd name="T2" fmla="*/ 2147483647 w 130"/>
              <a:gd name="T3" fmla="*/ 2147483647 h 130"/>
              <a:gd name="T4" fmla="*/ 2147483647 w 130"/>
              <a:gd name="T5" fmla="*/ 2147483647 h 130"/>
              <a:gd name="T6" fmla="*/ 2147483647 w 130"/>
              <a:gd name="T7" fmla="*/ 2147483647 h 130"/>
              <a:gd name="T8" fmla="*/ 2147483647 w 130"/>
              <a:gd name="T9" fmla="*/ 2147483647 h 130"/>
              <a:gd name="T10" fmla="*/ 2147483647 w 130"/>
              <a:gd name="T11" fmla="*/ 2147483647 h 130"/>
              <a:gd name="T12" fmla="*/ 2147483647 w 130"/>
              <a:gd name="T13" fmla="*/ 2147483647 h 130"/>
              <a:gd name="T14" fmla="*/ 2147483647 w 130"/>
              <a:gd name="T15" fmla="*/ 2147483647 h 130"/>
              <a:gd name="T16" fmla="*/ 2147483647 w 130"/>
              <a:gd name="T17" fmla="*/ 2147483647 h 130"/>
              <a:gd name="T18" fmla="*/ 2147483647 w 130"/>
              <a:gd name="T19" fmla="*/ 2147483647 h 130"/>
              <a:gd name="T20" fmla="*/ 2147483647 w 130"/>
              <a:gd name="T21" fmla="*/ 2147483647 h 130"/>
              <a:gd name="T22" fmla="*/ 2147483647 w 130"/>
              <a:gd name="T23" fmla="*/ 2147483647 h 130"/>
              <a:gd name="T24" fmla="*/ 2147483647 w 130"/>
              <a:gd name="T25" fmla="*/ 2147483647 h 130"/>
              <a:gd name="T26" fmla="*/ 2147483647 w 130"/>
              <a:gd name="T27" fmla="*/ 2147483647 h 130"/>
              <a:gd name="T28" fmla="*/ 2147483647 w 130"/>
              <a:gd name="T29" fmla="*/ 2147483647 h 130"/>
              <a:gd name="T30" fmla="*/ 2147483647 w 130"/>
              <a:gd name="T31" fmla="*/ 2147483647 h 130"/>
              <a:gd name="T32" fmla="*/ 0 w 130"/>
              <a:gd name="T33" fmla="*/ 2147483647 h 130"/>
              <a:gd name="T34" fmla="*/ 2147483647 w 130"/>
              <a:gd name="T35" fmla="*/ 2147483647 h 130"/>
              <a:gd name="T36" fmla="*/ 2147483647 w 130"/>
              <a:gd name="T37" fmla="*/ 2147483647 h 130"/>
              <a:gd name="T38" fmla="*/ 2147483647 w 130"/>
              <a:gd name="T39" fmla="*/ 2147483647 h 130"/>
              <a:gd name="T40" fmla="*/ 2147483647 w 130"/>
              <a:gd name="T41" fmla="*/ 2147483647 h 130"/>
              <a:gd name="T42" fmla="*/ 2147483647 w 130"/>
              <a:gd name="T43" fmla="*/ 2147483647 h 130"/>
              <a:gd name="T44" fmla="*/ 2147483647 w 130"/>
              <a:gd name="T45" fmla="*/ 2147483647 h 130"/>
              <a:gd name="T46" fmla="*/ 2147483647 w 130"/>
              <a:gd name="T47" fmla="*/ 2147483647 h 130"/>
              <a:gd name="T48" fmla="*/ 2147483647 w 130"/>
              <a:gd name="T49" fmla="*/ 0 h 130"/>
              <a:gd name="T50" fmla="*/ 2147483647 w 130"/>
              <a:gd name="T51" fmla="*/ 2147483647 h 130"/>
              <a:gd name="T52" fmla="*/ 2147483647 w 130"/>
              <a:gd name="T53" fmla="*/ 2147483647 h 130"/>
              <a:gd name="T54" fmla="*/ 2147483647 w 130"/>
              <a:gd name="T55" fmla="*/ 2147483647 h 130"/>
              <a:gd name="T56" fmla="*/ 2147483647 w 130"/>
              <a:gd name="T57" fmla="*/ 2147483647 h 130"/>
              <a:gd name="T58" fmla="*/ 2147483647 w 130"/>
              <a:gd name="T59" fmla="*/ 2147483647 h 130"/>
              <a:gd name="T60" fmla="*/ 2147483647 w 130"/>
              <a:gd name="T61" fmla="*/ 2147483647 h 130"/>
              <a:gd name="T62" fmla="*/ 2147483647 w 130"/>
              <a:gd name="T63" fmla="*/ 2147483647 h 130"/>
              <a:gd name="T64" fmla="*/ 2147483647 w 130"/>
              <a:gd name="T65" fmla="*/ 2147483647 h 13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0"/>
              <a:gd name="T100" fmla="*/ 0 h 130"/>
              <a:gd name="T101" fmla="*/ 130 w 130"/>
              <a:gd name="T102" fmla="*/ 130 h 13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0" h="130">
                <a:moveTo>
                  <a:pt x="130" y="64"/>
                </a:moveTo>
                <a:lnTo>
                  <a:pt x="128" y="78"/>
                </a:lnTo>
                <a:lnTo>
                  <a:pt x="124" y="90"/>
                </a:lnTo>
                <a:lnTo>
                  <a:pt x="118" y="100"/>
                </a:lnTo>
                <a:lnTo>
                  <a:pt x="110" y="110"/>
                </a:lnTo>
                <a:lnTo>
                  <a:pt x="100" y="118"/>
                </a:lnTo>
                <a:lnTo>
                  <a:pt x="90" y="124"/>
                </a:lnTo>
                <a:lnTo>
                  <a:pt x="78" y="128"/>
                </a:lnTo>
                <a:lnTo>
                  <a:pt x="64" y="130"/>
                </a:lnTo>
                <a:lnTo>
                  <a:pt x="52" y="128"/>
                </a:lnTo>
                <a:lnTo>
                  <a:pt x="40" y="124"/>
                </a:lnTo>
                <a:lnTo>
                  <a:pt x="28" y="118"/>
                </a:lnTo>
                <a:lnTo>
                  <a:pt x="20" y="110"/>
                </a:lnTo>
                <a:lnTo>
                  <a:pt x="12" y="100"/>
                </a:lnTo>
                <a:lnTo>
                  <a:pt x="6" y="90"/>
                </a:lnTo>
                <a:lnTo>
                  <a:pt x="2" y="78"/>
                </a:lnTo>
                <a:lnTo>
                  <a:pt x="0" y="64"/>
                </a:lnTo>
                <a:lnTo>
                  <a:pt x="2" y="52"/>
                </a:lnTo>
                <a:lnTo>
                  <a:pt x="6" y="40"/>
                </a:lnTo>
                <a:lnTo>
                  <a:pt x="12" y="28"/>
                </a:lnTo>
                <a:lnTo>
                  <a:pt x="20" y="20"/>
                </a:lnTo>
                <a:lnTo>
                  <a:pt x="28" y="12"/>
                </a:lnTo>
                <a:lnTo>
                  <a:pt x="40" y="6"/>
                </a:lnTo>
                <a:lnTo>
                  <a:pt x="52" y="2"/>
                </a:lnTo>
                <a:lnTo>
                  <a:pt x="64" y="0"/>
                </a:lnTo>
                <a:lnTo>
                  <a:pt x="78" y="2"/>
                </a:lnTo>
                <a:lnTo>
                  <a:pt x="90" y="6"/>
                </a:lnTo>
                <a:lnTo>
                  <a:pt x="100" y="12"/>
                </a:lnTo>
                <a:lnTo>
                  <a:pt x="110" y="20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30" y="64"/>
                </a:lnTo>
                <a:close/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5" name="Freeform 55"/>
          <p:cNvSpPr>
            <a:spLocks/>
          </p:cNvSpPr>
          <p:nvPr/>
        </p:nvSpPr>
        <p:spPr bwMode="auto">
          <a:xfrm>
            <a:off x="847725" y="2413000"/>
            <a:ext cx="203200" cy="203200"/>
          </a:xfrm>
          <a:custGeom>
            <a:avLst/>
            <a:gdLst>
              <a:gd name="T0" fmla="*/ 2147483647 w 128"/>
              <a:gd name="T1" fmla="*/ 2147483647 h 128"/>
              <a:gd name="T2" fmla="*/ 2147483647 w 128"/>
              <a:gd name="T3" fmla="*/ 2147483647 h 128"/>
              <a:gd name="T4" fmla="*/ 2147483647 w 128"/>
              <a:gd name="T5" fmla="*/ 2147483647 h 128"/>
              <a:gd name="T6" fmla="*/ 2147483647 w 128"/>
              <a:gd name="T7" fmla="*/ 2147483647 h 128"/>
              <a:gd name="T8" fmla="*/ 2147483647 w 128"/>
              <a:gd name="T9" fmla="*/ 2147483647 h 128"/>
              <a:gd name="T10" fmla="*/ 2147483647 w 128"/>
              <a:gd name="T11" fmla="*/ 2147483647 h 128"/>
              <a:gd name="T12" fmla="*/ 2147483647 w 128"/>
              <a:gd name="T13" fmla="*/ 2147483647 h 128"/>
              <a:gd name="T14" fmla="*/ 2147483647 w 128"/>
              <a:gd name="T15" fmla="*/ 2147483647 h 128"/>
              <a:gd name="T16" fmla="*/ 2147483647 w 128"/>
              <a:gd name="T17" fmla="*/ 2147483647 h 128"/>
              <a:gd name="T18" fmla="*/ 2147483647 w 128"/>
              <a:gd name="T19" fmla="*/ 2147483647 h 128"/>
              <a:gd name="T20" fmla="*/ 2147483647 w 128"/>
              <a:gd name="T21" fmla="*/ 2147483647 h 128"/>
              <a:gd name="T22" fmla="*/ 2147483647 w 128"/>
              <a:gd name="T23" fmla="*/ 2147483647 h 128"/>
              <a:gd name="T24" fmla="*/ 2147483647 w 128"/>
              <a:gd name="T25" fmla="*/ 2147483647 h 128"/>
              <a:gd name="T26" fmla="*/ 2147483647 w 128"/>
              <a:gd name="T27" fmla="*/ 2147483647 h 128"/>
              <a:gd name="T28" fmla="*/ 2147483647 w 128"/>
              <a:gd name="T29" fmla="*/ 2147483647 h 128"/>
              <a:gd name="T30" fmla="*/ 0 w 128"/>
              <a:gd name="T31" fmla="*/ 2147483647 h 128"/>
              <a:gd name="T32" fmla="*/ 0 w 128"/>
              <a:gd name="T33" fmla="*/ 2147483647 h 128"/>
              <a:gd name="T34" fmla="*/ 0 w 128"/>
              <a:gd name="T35" fmla="*/ 2147483647 h 128"/>
              <a:gd name="T36" fmla="*/ 2147483647 w 128"/>
              <a:gd name="T37" fmla="*/ 2147483647 h 128"/>
              <a:gd name="T38" fmla="*/ 2147483647 w 128"/>
              <a:gd name="T39" fmla="*/ 2147483647 h 128"/>
              <a:gd name="T40" fmla="*/ 2147483647 w 128"/>
              <a:gd name="T41" fmla="*/ 2147483647 h 128"/>
              <a:gd name="T42" fmla="*/ 2147483647 w 128"/>
              <a:gd name="T43" fmla="*/ 2147483647 h 128"/>
              <a:gd name="T44" fmla="*/ 2147483647 w 128"/>
              <a:gd name="T45" fmla="*/ 2147483647 h 128"/>
              <a:gd name="T46" fmla="*/ 2147483647 w 128"/>
              <a:gd name="T47" fmla="*/ 2147483647 h 128"/>
              <a:gd name="T48" fmla="*/ 2147483647 w 128"/>
              <a:gd name="T49" fmla="*/ 0 h 128"/>
              <a:gd name="T50" fmla="*/ 2147483647 w 128"/>
              <a:gd name="T51" fmla="*/ 2147483647 h 128"/>
              <a:gd name="T52" fmla="*/ 2147483647 w 128"/>
              <a:gd name="T53" fmla="*/ 2147483647 h 128"/>
              <a:gd name="T54" fmla="*/ 2147483647 w 128"/>
              <a:gd name="T55" fmla="*/ 2147483647 h 128"/>
              <a:gd name="T56" fmla="*/ 2147483647 w 128"/>
              <a:gd name="T57" fmla="*/ 2147483647 h 128"/>
              <a:gd name="T58" fmla="*/ 2147483647 w 128"/>
              <a:gd name="T59" fmla="*/ 2147483647 h 128"/>
              <a:gd name="T60" fmla="*/ 2147483647 w 128"/>
              <a:gd name="T61" fmla="*/ 2147483647 h 128"/>
              <a:gd name="T62" fmla="*/ 2147483647 w 128"/>
              <a:gd name="T63" fmla="*/ 2147483647 h 128"/>
              <a:gd name="T64" fmla="*/ 2147483647 w 128"/>
              <a:gd name="T65" fmla="*/ 2147483647 h 128"/>
              <a:gd name="T66" fmla="*/ 2147483647 w 128"/>
              <a:gd name="T67" fmla="*/ 2147483647 h 12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28"/>
              <a:gd name="T103" fmla="*/ 0 h 128"/>
              <a:gd name="T104" fmla="*/ 128 w 128"/>
              <a:gd name="T105" fmla="*/ 128 h 12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28" h="128">
                <a:moveTo>
                  <a:pt x="128" y="64"/>
                </a:moveTo>
                <a:lnTo>
                  <a:pt x="126" y="78"/>
                </a:lnTo>
                <a:lnTo>
                  <a:pt x="124" y="90"/>
                </a:lnTo>
                <a:lnTo>
                  <a:pt x="118" y="100"/>
                </a:lnTo>
                <a:lnTo>
                  <a:pt x="110" y="110"/>
                </a:lnTo>
                <a:lnTo>
                  <a:pt x="100" y="118"/>
                </a:lnTo>
                <a:lnTo>
                  <a:pt x="88" y="124"/>
                </a:lnTo>
                <a:lnTo>
                  <a:pt x="76" y="128"/>
                </a:lnTo>
                <a:lnTo>
                  <a:pt x="64" y="128"/>
                </a:lnTo>
                <a:lnTo>
                  <a:pt x="50" y="128"/>
                </a:lnTo>
                <a:lnTo>
                  <a:pt x="38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0"/>
                </a:lnTo>
                <a:lnTo>
                  <a:pt x="4" y="90"/>
                </a:lnTo>
                <a:lnTo>
                  <a:pt x="0" y="78"/>
                </a:lnTo>
                <a:lnTo>
                  <a:pt x="0" y="64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38" y="4"/>
                </a:lnTo>
                <a:lnTo>
                  <a:pt x="50" y="2"/>
                </a:lnTo>
                <a:lnTo>
                  <a:pt x="64" y="0"/>
                </a:lnTo>
                <a:lnTo>
                  <a:pt x="76" y="2"/>
                </a:lnTo>
                <a:lnTo>
                  <a:pt x="88" y="4"/>
                </a:lnTo>
                <a:lnTo>
                  <a:pt x="100" y="10"/>
                </a:lnTo>
                <a:lnTo>
                  <a:pt x="110" y="18"/>
                </a:lnTo>
                <a:lnTo>
                  <a:pt x="118" y="28"/>
                </a:lnTo>
                <a:lnTo>
                  <a:pt x="124" y="40"/>
                </a:lnTo>
                <a:lnTo>
                  <a:pt x="126" y="52"/>
                </a:lnTo>
                <a:lnTo>
                  <a:pt x="126" y="64"/>
                </a:lnTo>
                <a:lnTo>
                  <a:pt x="128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6" name="Freeform 56"/>
          <p:cNvSpPr>
            <a:spLocks/>
          </p:cNvSpPr>
          <p:nvPr/>
        </p:nvSpPr>
        <p:spPr bwMode="auto">
          <a:xfrm>
            <a:off x="854075" y="2419350"/>
            <a:ext cx="203200" cy="203200"/>
          </a:xfrm>
          <a:custGeom>
            <a:avLst/>
            <a:gdLst>
              <a:gd name="T0" fmla="*/ 2147483647 w 128"/>
              <a:gd name="T1" fmla="*/ 2147483647 h 128"/>
              <a:gd name="T2" fmla="*/ 2147483647 w 128"/>
              <a:gd name="T3" fmla="*/ 2147483647 h 128"/>
              <a:gd name="T4" fmla="*/ 2147483647 w 128"/>
              <a:gd name="T5" fmla="*/ 2147483647 h 128"/>
              <a:gd name="T6" fmla="*/ 2147483647 w 128"/>
              <a:gd name="T7" fmla="*/ 2147483647 h 128"/>
              <a:gd name="T8" fmla="*/ 2147483647 w 128"/>
              <a:gd name="T9" fmla="*/ 2147483647 h 128"/>
              <a:gd name="T10" fmla="*/ 2147483647 w 128"/>
              <a:gd name="T11" fmla="*/ 2147483647 h 128"/>
              <a:gd name="T12" fmla="*/ 2147483647 w 128"/>
              <a:gd name="T13" fmla="*/ 2147483647 h 128"/>
              <a:gd name="T14" fmla="*/ 2147483647 w 128"/>
              <a:gd name="T15" fmla="*/ 2147483647 h 128"/>
              <a:gd name="T16" fmla="*/ 2147483647 w 128"/>
              <a:gd name="T17" fmla="*/ 2147483647 h 128"/>
              <a:gd name="T18" fmla="*/ 2147483647 w 128"/>
              <a:gd name="T19" fmla="*/ 2147483647 h 128"/>
              <a:gd name="T20" fmla="*/ 2147483647 w 128"/>
              <a:gd name="T21" fmla="*/ 2147483647 h 128"/>
              <a:gd name="T22" fmla="*/ 2147483647 w 128"/>
              <a:gd name="T23" fmla="*/ 2147483647 h 128"/>
              <a:gd name="T24" fmla="*/ 2147483647 w 128"/>
              <a:gd name="T25" fmla="*/ 2147483647 h 128"/>
              <a:gd name="T26" fmla="*/ 2147483647 w 128"/>
              <a:gd name="T27" fmla="*/ 2147483647 h 128"/>
              <a:gd name="T28" fmla="*/ 2147483647 w 128"/>
              <a:gd name="T29" fmla="*/ 2147483647 h 128"/>
              <a:gd name="T30" fmla="*/ 0 w 128"/>
              <a:gd name="T31" fmla="*/ 2147483647 h 128"/>
              <a:gd name="T32" fmla="*/ 0 w 128"/>
              <a:gd name="T33" fmla="*/ 2147483647 h 128"/>
              <a:gd name="T34" fmla="*/ 0 w 128"/>
              <a:gd name="T35" fmla="*/ 2147483647 h 128"/>
              <a:gd name="T36" fmla="*/ 2147483647 w 128"/>
              <a:gd name="T37" fmla="*/ 2147483647 h 128"/>
              <a:gd name="T38" fmla="*/ 2147483647 w 128"/>
              <a:gd name="T39" fmla="*/ 2147483647 h 128"/>
              <a:gd name="T40" fmla="*/ 2147483647 w 128"/>
              <a:gd name="T41" fmla="*/ 2147483647 h 128"/>
              <a:gd name="T42" fmla="*/ 2147483647 w 128"/>
              <a:gd name="T43" fmla="*/ 2147483647 h 128"/>
              <a:gd name="T44" fmla="*/ 2147483647 w 128"/>
              <a:gd name="T45" fmla="*/ 2147483647 h 128"/>
              <a:gd name="T46" fmla="*/ 2147483647 w 128"/>
              <a:gd name="T47" fmla="*/ 2147483647 h 128"/>
              <a:gd name="T48" fmla="*/ 2147483647 w 128"/>
              <a:gd name="T49" fmla="*/ 0 h 128"/>
              <a:gd name="T50" fmla="*/ 2147483647 w 128"/>
              <a:gd name="T51" fmla="*/ 2147483647 h 128"/>
              <a:gd name="T52" fmla="*/ 2147483647 w 128"/>
              <a:gd name="T53" fmla="*/ 2147483647 h 128"/>
              <a:gd name="T54" fmla="*/ 2147483647 w 128"/>
              <a:gd name="T55" fmla="*/ 2147483647 h 128"/>
              <a:gd name="T56" fmla="*/ 2147483647 w 128"/>
              <a:gd name="T57" fmla="*/ 2147483647 h 128"/>
              <a:gd name="T58" fmla="*/ 2147483647 w 128"/>
              <a:gd name="T59" fmla="*/ 2147483647 h 128"/>
              <a:gd name="T60" fmla="*/ 2147483647 w 128"/>
              <a:gd name="T61" fmla="*/ 2147483647 h 128"/>
              <a:gd name="T62" fmla="*/ 2147483647 w 128"/>
              <a:gd name="T63" fmla="*/ 2147483647 h 128"/>
              <a:gd name="T64" fmla="*/ 2147483647 w 128"/>
              <a:gd name="T65" fmla="*/ 2147483647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8"/>
              <a:gd name="T100" fmla="*/ 0 h 128"/>
              <a:gd name="T101" fmla="*/ 128 w 128"/>
              <a:gd name="T102" fmla="*/ 128 h 12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8" h="128">
                <a:moveTo>
                  <a:pt x="128" y="64"/>
                </a:moveTo>
                <a:lnTo>
                  <a:pt x="126" y="78"/>
                </a:lnTo>
                <a:lnTo>
                  <a:pt x="124" y="90"/>
                </a:lnTo>
                <a:lnTo>
                  <a:pt x="118" y="100"/>
                </a:lnTo>
                <a:lnTo>
                  <a:pt x="110" y="110"/>
                </a:lnTo>
                <a:lnTo>
                  <a:pt x="100" y="118"/>
                </a:lnTo>
                <a:lnTo>
                  <a:pt x="88" y="124"/>
                </a:lnTo>
                <a:lnTo>
                  <a:pt x="76" y="128"/>
                </a:lnTo>
                <a:lnTo>
                  <a:pt x="64" y="128"/>
                </a:lnTo>
                <a:lnTo>
                  <a:pt x="50" y="128"/>
                </a:lnTo>
                <a:lnTo>
                  <a:pt x="38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0"/>
                </a:lnTo>
                <a:lnTo>
                  <a:pt x="4" y="90"/>
                </a:lnTo>
                <a:lnTo>
                  <a:pt x="0" y="78"/>
                </a:lnTo>
                <a:lnTo>
                  <a:pt x="0" y="64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38" y="4"/>
                </a:lnTo>
                <a:lnTo>
                  <a:pt x="50" y="2"/>
                </a:lnTo>
                <a:lnTo>
                  <a:pt x="64" y="0"/>
                </a:lnTo>
                <a:lnTo>
                  <a:pt x="76" y="2"/>
                </a:lnTo>
                <a:lnTo>
                  <a:pt x="88" y="4"/>
                </a:lnTo>
                <a:lnTo>
                  <a:pt x="100" y="10"/>
                </a:lnTo>
                <a:lnTo>
                  <a:pt x="110" y="18"/>
                </a:lnTo>
                <a:lnTo>
                  <a:pt x="118" y="28"/>
                </a:lnTo>
                <a:lnTo>
                  <a:pt x="124" y="40"/>
                </a:lnTo>
                <a:lnTo>
                  <a:pt x="126" y="52"/>
                </a:lnTo>
                <a:lnTo>
                  <a:pt x="128" y="64"/>
                </a:lnTo>
                <a:close/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7" name="Freeform 57"/>
          <p:cNvSpPr>
            <a:spLocks/>
          </p:cNvSpPr>
          <p:nvPr/>
        </p:nvSpPr>
        <p:spPr bwMode="auto">
          <a:xfrm>
            <a:off x="844550" y="3321050"/>
            <a:ext cx="206375" cy="206375"/>
          </a:xfrm>
          <a:custGeom>
            <a:avLst/>
            <a:gdLst>
              <a:gd name="T0" fmla="*/ 2147483647 w 130"/>
              <a:gd name="T1" fmla="*/ 2147483647 h 130"/>
              <a:gd name="T2" fmla="*/ 2147483647 w 130"/>
              <a:gd name="T3" fmla="*/ 2147483647 h 130"/>
              <a:gd name="T4" fmla="*/ 2147483647 w 130"/>
              <a:gd name="T5" fmla="*/ 2147483647 h 130"/>
              <a:gd name="T6" fmla="*/ 2147483647 w 130"/>
              <a:gd name="T7" fmla="*/ 2147483647 h 130"/>
              <a:gd name="T8" fmla="*/ 2147483647 w 130"/>
              <a:gd name="T9" fmla="*/ 2147483647 h 130"/>
              <a:gd name="T10" fmla="*/ 2147483647 w 130"/>
              <a:gd name="T11" fmla="*/ 2147483647 h 130"/>
              <a:gd name="T12" fmla="*/ 2147483647 w 130"/>
              <a:gd name="T13" fmla="*/ 2147483647 h 130"/>
              <a:gd name="T14" fmla="*/ 2147483647 w 130"/>
              <a:gd name="T15" fmla="*/ 2147483647 h 130"/>
              <a:gd name="T16" fmla="*/ 2147483647 w 130"/>
              <a:gd name="T17" fmla="*/ 2147483647 h 130"/>
              <a:gd name="T18" fmla="*/ 2147483647 w 130"/>
              <a:gd name="T19" fmla="*/ 2147483647 h 130"/>
              <a:gd name="T20" fmla="*/ 2147483647 w 130"/>
              <a:gd name="T21" fmla="*/ 2147483647 h 130"/>
              <a:gd name="T22" fmla="*/ 2147483647 w 130"/>
              <a:gd name="T23" fmla="*/ 2147483647 h 130"/>
              <a:gd name="T24" fmla="*/ 2147483647 w 130"/>
              <a:gd name="T25" fmla="*/ 2147483647 h 130"/>
              <a:gd name="T26" fmla="*/ 2147483647 w 130"/>
              <a:gd name="T27" fmla="*/ 2147483647 h 130"/>
              <a:gd name="T28" fmla="*/ 2147483647 w 130"/>
              <a:gd name="T29" fmla="*/ 2147483647 h 130"/>
              <a:gd name="T30" fmla="*/ 2147483647 w 130"/>
              <a:gd name="T31" fmla="*/ 2147483647 h 130"/>
              <a:gd name="T32" fmla="*/ 0 w 130"/>
              <a:gd name="T33" fmla="*/ 2147483647 h 130"/>
              <a:gd name="T34" fmla="*/ 2147483647 w 130"/>
              <a:gd name="T35" fmla="*/ 2147483647 h 130"/>
              <a:gd name="T36" fmla="*/ 2147483647 w 130"/>
              <a:gd name="T37" fmla="*/ 2147483647 h 130"/>
              <a:gd name="T38" fmla="*/ 2147483647 w 130"/>
              <a:gd name="T39" fmla="*/ 2147483647 h 130"/>
              <a:gd name="T40" fmla="*/ 2147483647 w 130"/>
              <a:gd name="T41" fmla="*/ 2147483647 h 130"/>
              <a:gd name="T42" fmla="*/ 2147483647 w 130"/>
              <a:gd name="T43" fmla="*/ 2147483647 h 130"/>
              <a:gd name="T44" fmla="*/ 2147483647 w 130"/>
              <a:gd name="T45" fmla="*/ 2147483647 h 130"/>
              <a:gd name="T46" fmla="*/ 2147483647 w 130"/>
              <a:gd name="T47" fmla="*/ 2147483647 h 130"/>
              <a:gd name="T48" fmla="*/ 2147483647 w 130"/>
              <a:gd name="T49" fmla="*/ 0 h 130"/>
              <a:gd name="T50" fmla="*/ 2147483647 w 130"/>
              <a:gd name="T51" fmla="*/ 2147483647 h 130"/>
              <a:gd name="T52" fmla="*/ 2147483647 w 130"/>
              <a:gd name="T53" fmla="*/ 2147483647 h 130"/>
              <a:gd name="T54" fmla="*/ 2147483647 w 130"/>
              <a:gd name="T55" fmla="*/ 2147483647 h 130"/>
              <a:gd name="T56" fmla="*/ 2147483647 w 130"/>
              <a:gd name="T57" fmla="*/ 2147483647 h 130"/>
              <a:gd name="T58" fmla="*/ 2147483647 w 130"/>
              <a:gd name="T59" fmla="*/ 2147483647 h 130"/>
              <a:gd name="T60" fmla="*/ 2147483647 w 130"/>
              <a:gd name="T61" fmla="*/ 2147483647 h 130"/>
              <a:gd name="T62" fmla="*/ 2147483647 w 130"/>
              <a:gd name="T63" fmla="*/ 2147483647 h 130"/>
              <a:gd name="T64" fmla="*/ 2147483647 w 130"/>
              <a:gd name="T65" fmla="*/ 2147483647 h 130"/>
              <a:gd name="T66" fmla="*/ 2147483647 w 130"/>
              <a:gd name="T67" fmla="*/ 2147483647 h 13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30"/>
              <a:gd name="T103" fmla="*/ 0 h 130"/>
              <a:gd name="T104" fmla="*/ 130 w 130"/>
              <a:gd name="T105" fmla="*/ 130 h 13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30" h="130">
                <a:moveTo>
                  <a:pt x="130" y="64"/>
                </a:moveTo>
                <a:lnTo>
                  <a:pt x="128" y="78"/>
                </a:lnTo>
                <a:lnTo>
                  <a:pt x="124" y="90"/>
                </a:lnTo>
                <a:lnTo>
                  <a:pt x="118" y="100"/>
                </a:lnTo>
                <a:lnTo>
                  <a:pt x="110" y="110"/>
                </a:lnTo>
                <a:lnTo>
                  <a:pt x="100" y="118"/>
                </a:lnTo>
                <a:lnTo>
                  <a:pt x="90" y="124"/>
                </a:lnTo>
                <a:lnTo>
                  <a:pt x="78" y="128"/>
                </a:lnTo>
                <a:lnTo>
                  <a:pt x="64" y="130"/>
                </a:lnTo>
                <a:lnTo>
                  <a:pt x="52" y="128"/>
                </a:lnTo>
                <a:lnTo>
                  <a:pt x="40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0"/>
                </a:lnTo>
                <a:lnTo>
                  <a:pt x="6" y="90"/>
                </a:lnTo>
                <a:lnTo>
                  <a:pt x="2" y="78"/>
                </a:lnTo>
                <a:lnTo>
                  <a:pt x="0" y="64"/>
                </a:lnTo>
                <a:lnTo>
                  <a:pt x="2" y="52"/>
                </a:lnTo>
                <a:lnTo>
                  <a:pt x="6" y="40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40" y="6"/>
                </a:lnTo>
                <a:lnTo>
                  <a:pt x="52" y="2"/>
                </a:lnTo>
                <a:lnTo>
                  <a:pt x="64" y="0"/>
                </a:lnTo>
                <a:lnTo>
                  <a:pt x="78" y="2"/>
                </a:lnTo>
                <a:lnTo>
                  <a:pt x="90" y="6"/>
                </a:lnTo>
                <a:lnTo>
                  <a:pt x="100" y="10"/>
                </a:lnTo>
                <a:lnTo>
                  <a:pt x="110" y="18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28" y="64"/>
                </a:lnTo>
                <a:lnTo>
                  <a:pt x="130" y="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8" name="Freeform 58"/>
          <p:cNvSpPr>
            <a:spLocks/>
          </p:cNvSpPr>
          <p:nvPr/>
        </p:nvSpPr>
        <p:spPr bwMode="auto">
          <a:xfrm>
            <a:off x="850900" y="3327400"/>
            <a:ext cx="206375" cy="206375"/>
          </a:xfrm>
          <a:custGeom>
            <a:avLst/>
            <a:gdLst>
              <a:gd name="T0" fmla="*/ 2147483647 w 130"/>
              <a:gd name="T1" fmla="*/ 2147483647 h 130"/>
              <a:gd name="T2" fmla="*/ 2147483647 w 130"/>
              <a:gd name="T3" fmla="*/ 2147483647 h 130"/>
              <a:gd name="T4" fmla="*/ 2147483647 w 130"/>
              <a:gd name="T5" fmla="*/ 2147483647 h 130"/>
              <a:gd name="T6" fmla="*/ 2147483647 w 130"/>
              <a:gd name="T7" fmla="*/ 2147483647 h 130"/>
              <a:gd name="T8" fmla="*/ 2147483647 w 130"/>
              <a:gd name="T9" fmla="*/ 2147483647 h 130"/>
              <a:gd name="T10" fmla="*/ 2147483647 w 130"/>
              <a:gd name="T11" fmla="*/ 2147483647 h 130"/>
              <a:gd name="T12" fmla="*/ 2147483647 w 130"/>
              <a:gd name="T13" fmla="*/ 2147483647 h 130"/>
              <a:gd name="T14" fmla="*/ 2147483647 w 130"/>
              <a:gd name="T15" fmla="*/ 2147483647 h 130"/>
              <a:gd name="T16" fmla="*/ 2147483647 w 130"/>
              <a:gd name="T17" fmla="*/ 2147483647 h 130"/>
              <a:gd name="T18" fmla="*/ 2147483647 w 130"/>
              <a:gd name="T19" fmla="*/ 2147483647 h 130"/>
              <a:gd name="T20" fmla="*/ 2147483647 w 130"/>
              <a:gd name="T21" fmla="*/ 2147483647 h 130"/>
              <a:gd name="T22" fmla="*/ 2147483647 w 130"/>
              <a:gd name="T23" fmla="*/ 2147483647 h 130"/>
              <a:gd name="T24" fmla="*/ 2147483647 w 130"/>
              <a:gd name="T25" fmla="*/ 2147483647 h 130"/>
              <a:gd name="T26" fmla="*/ 2147483647 w 130"/>
              <a:gd name="T27" fmla="*/ 2147483647 h 130"/>
              <a:gd name="T28" fmla="*/ 2147483647 w 130"/>
              <a:gd name="T29" fmla="*/ 2147483647 h 130"/>
              <a:gd name="T30" fmla="*/ 2147483647 w 130"/>
              <a:gd name="T31" fmla="*/ 2147483647 h 130"/>
              <a:gd name="T32" fmla="*/ 0 w 130"/>
              <a:gd name="T33" fmla="*/ 2147483647 h 130"/>
              <a:gd name="T34" fmla="*/ 2147483647 w 130"/>
              <a:gd name="T35" fmla="*/ 2147483647 h 130"/>
              <a:gd name="T36" fmla="*/ 2147483647 w 130"/>
              <a:gd name="T37" fmla="*/ 2147483647 h 130"/>
              <a:gd name="T38" fmla="*/ 2147483647 w 130"/>
              <a:gd name="T39" fmla="*/ 2147483647 h 130"/>
              <a:gd name="T40" fmla="*/ 2147483647 w 130"/>
              <a:gd name="T41" fmla="*/ 2147483647 h 130"/>
              <a:gd name="T42" fmla="*/ 2147483647 w 130"/>
              <a:gd name="T43" fmla="*/ 2147483647 h 130"/>
              <a:gd name="T44" fmla="*/ 2147483647 w 130"/>
              <a:gd name="T45" fmla="*/ 2147483647 h 130"/>
              <a:gd name="T46" fmla="*/ 2147483647 w 130"/>
              <a:gd name="T47" fmla="*/ 2147483647 h 130"/>
              <a:gd name="T48" fmla="*/ 2147483647 w 130"/>
              <a:gd name="T49" fmla="*/ 0 h 130"/>
              <a:gd name="T50" fmla="*/ 2147483647 w 130"/>
              <a:gd name="T51" fmla="*/ 2147483647 h 130"/>
              <a:gd name="T52" fmla="*/ 2147483647 w 130"/>
              <a:gd name="T53" fmla="*/ 2147483647 h 130"/>
              <a:gd name="T54" fmla="*/ 2147483647 w 130"/>
              <a:gd name="T55" fmla="*/ 2147483647 h 130"/>
              <a:gd name="T56" fmla="*/ 2147483647 w 130"/>
              <a:gd name="T57" fmla="*/ 2147483647 h 130"/>
              <a:gd name="T58" fmla="*/ 2147483647 w 130"/>
              <a:gd name="T59" fmla="*/ 2147483647 h 130"/>
              <a:gd name="T60" fmla="*/ 2147483647 w 130"/>
              <a:gd name="T61" fmla="*/ 2147483647 h 130"/>
              <a:gd name="T62" fmla="*/ 2147483647 w 130"/>
              <a:gd name="T63" fmla="*/ 2147483647 h 130"/>
              <a:gd name="T64" fmla="*/ 2147483647 w 130"/>
              <a:gd name="T65" fmla="*/ 2147483647 h 13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30"/>
              <a:gd name="T100" fmla="*/ 0 h 130"/>
              <a:gd name="T101" fmla="*/ 130 w 130"/>
              <a:gd name="T102" fmla="*/ 130 h 13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30" h="130">
                <a:moveTo>
                  <a:pt x="130" y="64"/>
                </a:moveTo>
                <a:lnTo>
                  <a:pt x="128" y="78"/>
                </a:lnTo>
                <a:lnTo>
                  <a:pt x="124" y="90"/>
                </a:lnTo>
                <a:lnTo>
                  <a:pt x="118" y="100"/>
                </a:lnTo>
                <a:lnTo>
                  <a:pt x="110" y="110"/>
                </a:lnTo>
                <a:lnTo>
                  <a:pt x="100" y="118"/>
                </a:lnTo>
                <a:lnTo>
                  <a:pt x="90" y="124"/>
                </a:lnTo>
                <a:lnTo>
                  <a:pt x="78" y="128"/>
                </a:lnTo>
                <a:lnTo>
                  <a:pt x="64" y="130"/>
                </a:lnTo>
                <a:lnTo>
                  <a:pt x="52" y="128"/>
                </a:lnTo>
                <a:lnTo>
                  <a:pt x="40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0"/>
                </a:lnTo>
                <a:lnTo>
                  <a:pt x="6" y="90"/>
                </a:lnTo>
                <a:lnTo>
                  <a:pt x="2" y="78"/>
                </a:lnTo>
                <a:lnTo>
                  <a:pt x="0" y="64"/>
                </a:lnTo>
                <a:lnTo>
                  <a:pt x="2" y="52"/>
                </a:lnTo>
                <a:lnTo>
                  <a:pt x="6" y="40"/>
                </a:lnTo>
                <a:lnTo>
                  <a:pt x="10" y="28"/>
                </a:lnTo>
                <a:lnTo>
                  <a:pt x="18" y="18"/>
                </a:lnTo>
                <a:lnTo>
                  <a:pt x="28" y="10"/>
                </a:lnTo>
                <a:lnTo>
                  <a:pt x="40" y="6"/>
                </a:lnTo>
                <a:lnTo>
                  <a:pt x="52" y="2"/>
                </a:lnTo>
                <a:lnTo>
                  <a:pt x="64" y="0"/>
                </a:lnTo>
                <a:lnTo>
                  <a:pt x="78" y="2"/>
                </a:lnTo>
                <a:lnTo>
                  <a:pt x="90" y="6"/>
                </a:lnTo>
                <a:lnTo>
                  <a:pt x="100" y="10"/>
                </a:lnTo>
                <a:lnTo>
                  <a:pt x="110" y="18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30" y="64"/>
                </a:lnTo>
                <a:close/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69" name="Freeform 59"/>
          <p:cNvSpPr>
            <a:spLocks/>
          </p:cNvSpPr>
          <p:nvPr/>
        </p:nvSpPr>
        <p:spPr bwMode="auto">
          <a:xfrm>
            <a:off x="844550" y="4200525"/>
            <a:ext cx="203200" cy="206375"/>
          </a:xfrm>
          <a:custGeom>
            <a:avLst/>
            <a:gdLst>
              <a:gd name="T0" fmla="*/ 2147483647 w 128"/>
              <a:gd name="T1" fmla="*/ 2147483647 h 130"/>
              <a:gd name="T2" fmla="*/ 2147483647 w 128"/>
              <a:gd name="T3" fmla="*/ 2147483647 h 130"/>
              <a:gd name="T4" fmla="*/ 2147483647 w 128"/>
              <a:gd name="T5" fmla="*/ 2147483647 h 130"/>
              <a:gd name="T6" fmla="*/ 2147483647 w 128"/>
              <a:gd name="T7" fmla="*/ 2147483647 h 130"/>
              <a:gd name="T8" fmla="*/ 2147483647 w 128"/>
              <a:gd name="T9" fmla="*/ 2147483647 h 130"/>
              <a:gd name="T10" fmla="*/ 2147483647 w 128"/>
              <a:gd name="T11" fmla="*/ 2147483647 h 130"/>
              <a:gd name="T12" fmla="*/ 2147483647 w 128"/>
              <a:gd name="T13" fmla="*/ 2147483647 h 130"/>
              <a:gd name="T14" fmla="*/ 2147483647 w 128"/>
              <a:gd name="T15" fmla="*/ 2147483647 h 130"/>
              <a:gd name="T16" fmla="*/ 2147483647 w 128"/>
              <a:gd name="T17" fmla="*/ 2147483647 h 130"/>
              <a:gd name="T18" fmla="*/ 2147483647 w 128"/>
              <a:gd name="T19" fmla="*/ 2147483647 h 130"/>
              <a:gd name="T20" fmla="*/ 2147483647 w 128"/>
              <a:gd name="T21" fmla="*/ 2147483647 h 130"/>
              <a:gd name="T22" fmla="*/ 2147483647 w 128"/>
              <a:gd name="T23" fmla="*/ 2147483647 h 130"/>
              <a:gd name="T24" fmla="*/ 2147483647 w 128"/>
              <a:gd name="T25" fmla="*/ 2147483647 h 130"/>
              <a:gd name="T26" fmla="*/ 2147483647 w 128"/>
              <a:gd name="T27" fmla="*/ 2147483647 h 130"/>
              <a:gd name="T28" fmla="*/ 2147483647 w 128"/>
              <a:gd name="T29" fmla="*/ 2147483647 h 130"/>
              <a:gd name="T30" fmla="*/ 0 w 128"/>
              <a:gd name="T31" fmla="*/ 2147483647 h 130"/>
              <a:gd name="T32" fmla="*/ 0 w 128"/>
              <a:gd name="T33" fmla="*/ 2147483647 h 130"/>
              <a:gd name="T34" fmla="*/ 0 w 128"/>
              <a:gd name="T35" fmla="*/ 2147483647 h 130"/>
              <a:gd name="T36" fmla="*/ 2147483647 w 128"/>
              <a:gd name="T37" fmla="*/ 2147483647 h 130"/>
              <a:gd name="T38" fmla="*/ 2147483647 w 128"/>
              <a:gd name="T39" fmla="*/ 2147483647 h 130"/>
              <a:gd name="T40" fmla="*/ 2147483647 w 128"/>
              <a:gd name="T41" fmla="*/ 2147483647 h 130"/>
              <a:gd name="T42" fmla="*/ 2147483647 w 128"/>
              <a:gd name="T43" fmla="*/ 2147483647 h 130"/>
              <a:gd name="T44" fmla="*/ 2147483647 w 128"/>
              <a:gd name="T45" fmla="*/ 2147483647 h 130"/>
              <a:gd name="T46" fmla="*/ 2147483647 w 128"/>
              <a:gd name="T47" fmla="*/ 2147483647 h 130"/>
              <a:gd name="T48" fmla="*/ 2147483647 w 128"/>
              <a:gd name="T49" fmla="*/ 0 h 130"/>
              <a:gd name="T50" fmla="*/ 2147483647 w 128"/>
              <a:gd name="T51" fmla="*/ 2147483647 h 130"/>
              <a:gd name="T52" fmla="*/ 2147483647 w 128"/>
              <a:gd name="T53" fmla="*/ 2147483647 h 130"/>
              <a:gd name="T54" fmla="*/ 2147483647 w 128"/>
              <a:gd name="T55" fmla="*/ 2147483647 h 130"/>
              <a:gd name="T56" fmla="*/ 2147483647 w 128"/>
              <a:gd name="T57" fmla="*/ 2147483647 h 130"/>
              <a:gd name="T58" fmla="*/ 2147483647 w 128"/>
              <a:gd name="T59" fmla="*/ 2147483647 h 130"/>
              <a:gd name="T60" fmla="*/ 2147483647 w 128"/>
              <a:gd name="T61" fmla="*/ 2147483647 h 130"/>
              <a:gd name="T62" fmla="*/ 2147483647 w 128"/>
              <a:gd name="T63" fmla="*/ 2147483647 h 130"/>
              <a:gd name="T64" fmla="*/ 2147483647 w 128"/>
              <a:gd name="T65" fmla="*/ 2147483647 h 130"/>
              <a:gd name="T66" fmla="*/ 2147483647 w 128"/>
              <a:gd name="T67" fmla="*/ 2147483647 h 13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28"/>
              <a:gd name="T103" fmla="*/ 0 h 130"/>
              <a:gd name="T104" fmla="*/ 128 w 128"/>
              <a:gd name="T105" fmla="*/ 130 h 13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28" h="130">
                <a:moveTo>
                  <a:pt x="128" y="66"/>
                </a:moveTo>
                <a:lnTo>
                  <a:pt x="128" y="78"/>
                </a:lnTo>
                <a:lnTo>
                  <a:pt x="124" y="90"/>
                </a:lnTo>
                <a:lnTo>
                  <a:pt x="118" y="102"/>
                </a:lnTo>
                <a:lnTo>
                  <a:pt x="110" y="110"/>
                </a:lnTo>
                <a:lnTo>
                  <a:pt x="100" y="118"/>
                </a:lnTo>
                <a:lnTo>
                  <a:pt x="90" y="124"/>
                </a:lnTo>
                <a:lnTo>
                  <a:pt x="78" y="128"/>
                </a:lnTo>
                <a:lnTo>
                  <a:pt x="64" y="130"/>
                </a:lnTo>
                <a:lnTo>
                  <a:pt x="52" y="128"/>
                </a:lnTo>
                <a:lnTo>
                  <a:pt x="40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2"/>
                </a:lnTo>
                <a:lnTo>
                  <a:pt x="4" y="90"/>
                </a:lnTo>
                <a:lnTo>
                  <a:pt x="0" y="78"/>
                </a:lnTo>
                <a:lnTo>
                  <a:pt x="0" y="66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20"/>
                </a:lnTo>
                <a:lnTo>
                  <a:pt x="28" y="12"/>
                </a:lnTo>
                <a:lnTo>
                  <a:pt x="40" y="6"/>
                </a:lnTo>
                <a:lnTo>
                  <a:pt x="52" y="2"/>
                </a:lnTo>
                <a:lnTo>
                  <a:pt x="64" y="0"/>
                </a:lnTo>
                <a:lnTo>
                  <a:pt x="78" y="2"/>
                </a:lnTo>
                <a:lnTo>
                  <a:pt x="90" y="6"/>
                </a:lnTo>
                <a:lnTo>
                  <a:pt x="100" y="12"/>
                </a:lnTo>
                <a:lnTo>
                  <a:pt x="110" y="20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28" y="64"/>
                </a:lnTo>
                <a:lnTo>
                  <a:pt x="128" y="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0" name="Freeform 60"/>
          <p:cNvSpPr>
            <a:spLocks/>
          </p:cNvSpPr>
          <p:nvPr/>
        </p:nvSpPr>
        <p:spPr bwMode="auto">
          <a:xfrm>
            <a:off x="850900" y="4206875"/>
            <a:ext cx="203200" cy="206375"/>
          </a:xfrm>
          <a:custGeom>
            <a:avLst/>
            <a:gdLst>
              <a:gd name="T0" fmla="*/ 2147483647 w 128"/>
              <a:gd name="T1" fmla="*/ 2147483647 h 130"/>
              <a:gd name="T2" fmla="*/ 2147483647 w 128"/>
              <a:gd name="T3" fmla="*/ 2147483647 h 130"/>
              <a:gd name="T4" fmla="*/ 2147483647 w 128"/>
              <a:gd name="T5" fmla="*/ 2147483647 h 130"/>
              <a:gd name="T6" fmla="*/ 2147483647 w 128"/>
              <a:gd name="T7" fmla="*/ 2147483647 h 130"/>
              <a:gd name="T8" fmla="*/ 2147483647 w 128"/>
              <a:gd name="T9" fmla="*/ 2147483647 h 130"/>
              <a:gd name="T10" fmla="*/ 2147483647 w 128"/>
              <a:gd name="T11" fmla="*/ 2147483647 h 130"/>
              <a:gd name="T12" fmla="*/ 2147483647 w 128"/>
              <a:gd name="T13" fmla="*/ 2147483647 h 130"/>
              <a:gd name="T14" fmla="*/ 2147483647 w 128"/>
              <a:gd name="T15" fmla="*/ 2147483647 h 130"/>
              <a:gd name="T16" fmla="*/ 2147483647 w 128"/>
              <a:gd name="T17" fmla="*/ 2147483647 h 130"/>
              <a:gd name="T18" fmla="*/ 2147483647 w 128"/>
              <a:gd name="T19" fmla="*/ 2147483647 h 130"/>
              <a:gd name="T20" fmla="*/ 2147483647 w 128"/>
              <a:gd name="T21" fmla="*/ 2147483647 h 130"/>
              <a:gd name="T22" fmla="*/ 2147483647 w 128"/>
              <a:gd name="T23" fmla="*/ 2147483647 h 130"/>
              <a:gd name="T24" fmla="*/ 2147483647 w 128"/>
              <a:gd name="T25" fmla="*/ 2147483647 h 130"/>
              <a:gd name="T26" fmla="*/ 2147483647 w 128"/>
              <a:gd name="T27" fmla="*/ 2147483647 h 130"/>
              <a:gd name="T28" fmla="*/ 2147483647 w 128"/>
              <a:gd name="T29" fmla="*/ 2147483647 h 130"/>
              <a:gd name="T30" fmla="*/ 0 w 128"/>
              <a:gd name="T31" fmla="*/ 2147483647 h 130"/>
              <a:gd name="T32" fmla="*/ 0 w 128"/>
              <a:gd name="T33" fmla="*/ 2147483647 h 130"/>
              <a:gd name="T34" fmla="*/ 0 w 128"/>
              <a:gd name="T35" fmla="*/ 2147483647 h 130"/>
              <a:gd name="T36" fmla="*/ 2147483647 w 128"/>
              <a:gd name="T37" fmla="*/ 2147483647 h 130"/>
              <a:gd name="T38" fmla="*/ 2147483647 w 128"/>
              <a:gd name="T39" fmla="*/ 2147483647 h 130"/>
              <a:gd name="T40" fmla="*/ 2147483647 w 128"/>
              <a:gd name="T41" fmla="*/ 2147483647 h 130"/>
              <a:gd name="T42" fmla="*/ 2147483647 w 128"/>
              <a:gd name="T43" fmla="*/ 2147483647 h 130"/>
              <a:gd name="T44" fmla="*/ 2147483647 w 128"/>
              <a:gd name="T45" fmla="*/ 2147483647 h 130"/>
              <a:gd name="T46" fmla="*/ 2147483647 w 128"/>
              <a:gd name="T47" fmla="*/ 2147483647 h 130"/>
              <a:gd name="T48" fmla="*/ 2147483647 w 128"/>
              <a:gd name="T49" fmla="*/ 0 h 130"/>
              <a:gd name="T50" fmla="*/ 2147483647 w 128"/>
              <a:gd name="T51" fmla="*/ 2147483647 h 130"/>
              <a:gd name="T52" fmla="*/ 2147483647 w 128"/>
              <a:gd name="T53" fmla="*/ 2147483647 h 130"/>
              <a:gd name="T54" fmla="*/ 2147483647 w 128"/>
              <a:gd name="T55" fmla="*/ 2147483647 h 130"/>
              <a:gd name="T56" fmla="*/ 2147483647 w 128"/>
              <a:gd name="T57" fmla="*/ 2147483647 h 130"/>
              <a:gd name="T58" fmla="*/ 2147483647 w 128"/>
              <a:gd name="T59" fmla="*/ 2147483647 h 130"/>
              <a:gd name="T60" fmla="*/ 2147483647 w 128"/>
              <a:gd name="T61" fmla="*/ 2147483647 h 130"/>
              <a:gd name="T62" fmla="*/ 2147483647 w 128"/>
              <a:gd name="T63" fmla="*/ 2147483647 h 130"/>
              <a:gd name="T64" fmla="*/ 2147483647 w 128"/>
              <a:gd name="T65" fmla="*/ 2147483647 h 13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8"/>
              <a:gd name="T100" fmla="*/ 0 h 130"/>
              <a:gd name="T101" fmla="*/ 128 w 128"/>
              <a:gd name="T102" fmla="*/ 130 h 13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8" h="130">
                <a:moveTo>
                  <a:pt x="128" y="66"/>
                </a:moveTo>
                <a:lnTo>
                  <a:pt x="128" y="78"/>
                </a:lnTo>
                <a:lnTo>
                  <a:pt x="124" y="90"/>
                </a:lnTo>
                <a:lnTo>
                  <a:pt x="118" y="102"/>
                </a:lnTo>
                <a:lnTo>
                  <a:pt x="110" y="110"/>
                </a:lnTo>
                <a:lnTo>
                  <a:pt x="100" y="118"/>
                </a:lnTo>
                <a:lnTo>
                  <a:pt x="90" y="124"/>
                </a:lnTo>
                <a:lnTo>
                  <a:pt x="78" y="128"/>
                </a:lnTo>
                <a:lnTo>
                  <a:pt x="64" y="130"/>
                </a:lnTo>
                <a:lnTo>
                  <a:pt x="52" y="128"/>
                </a:lnTo>
                <a:lnTo>
                  <a:pt x="40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2"/>
                </a:lnTo>
                <a:lnTo>
                  <a:pt x="4" y="90"/>
                </a:lnTo>
                <a:lnTo>
                  <a:pt x="0" y="78"/>
                </a:lnTo>
                <a:lnTo>
                  <a:pt x="0" y="66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20"/>
                </a:lnTo>
                <a:lnTo>
                  <a:pt x="28" y="12"/>
                </a:lnTo>
                <a:lnTo>
                  <a:pt x="40" y="6"/>
                </a:lnTo>
                <a:lnTo>
                  <a:pt x="52" y="2"/>
                </a:lnTo>
                <a:lnTo>
                  <a:pt x="64" y="0"/>
                </a:lnTo>
                <a:lnTo>
                  <a:pt x="78" y="2"/>
                </a:lnTo>
                <a:lnTo>
                  <a:pt x="90" y="6"/>
                </a:lnTo>
                <a:lnTo>
                  <a:pt x="100" y="12"/>
                </a:lnTo>
                <a:lnTo>
                  <a:pt x="110" y="20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28" y="66"/>
                </a:lnTo>
                <a:close/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1" name="Freeform 61"/>
          <p:cNvSpPr>
            <a:spLocks/>
          </p:cNvSpPr>
          <p:nvPr/>
        </p:nvSpPr>
        <p:spPr bwMode="auto">
          <a:xfrm>
            <a:off x="844550" y="5127625"/>
            <a:ext cx="203200" cy="206375"/>
          </a:xfrm>
          <a:custGeom>
            <a:avLst/>
            <a:gdLst>
              <a:gd name="T0" fmla="*/ 2147483647 w 128"/>
              <a:gd name="T1" fmla="*/ 2147483647 h 130"/>
              <a:gd name="T2" fmla="*/ 2147483647 w 128"/>
              <a:gd name="T3" fmla="*/ 2147483647 h 130"/>
              <a:gd name="T4" fmla="*/ 2147483647 w 128"/>
              <a:gd name="T5" fmla="*/ 2147483647 h 130"/>
              <a:gd name="T6" fmla="*/ 2147483647 w 128"/>
              <a:gd name="T7" fmla="*/ 2147483647 h 130"/>
              <a:gd name="T8" fmla="*/ 2147483647 w 128"/>
              <a:gd name="T9" fmla="*/ 2147483647 h 130"/>
              <a:gd name="T10" fmla="*/ 2147483647 w 128"/>
              <a:gd name="T11" fmla="*/ 2147483647 h 130"/>
              <a:gd name="T12" fmla="*/ 2147483647 w 128"/>
              <a:gd name="T13" fmla="*/ 2147483647 h 130"/>
              <a:gd name="T14" fmla="*/ 2147483647 w 128"/>
              <a:gd name="T15" fmla="*/ 2147483647 h 130"/>
              <a:gd name="T16" fmla="*/ 2147483647 w 128"/>
              <a:gd name="T17" fmla="*/ 2147483647 h 130"/>
              <a:gd name="T18" fmla="*/ 2147483647 w 128"/>
              <a:gd name="T19" fmla="*/ 2147483647 h 130"/>
              <a:gd name="T20" fmla="*/ 2147483647 w 128"/>
              <a:gd name="T21" fmla="*/ 2147483647 h 130"/>
              <a:gd name="T22" fmla="*/ 2147483647 w 128"/>
              <a:gd name="T23" fmla="*/ 2147483647 h 130"/>
              <a:gd name="T24" fmla="*/ 2147483647 w 128"/>
              <a:gd name="T25" fmla="*/ 2147483647 h 130"/>
              <a:gd name="T26" fmla="*/ 2147483647 w 128"/>
              <a:gd name="T27" fmla="*/ 2147483647 h 130"/>
              <a:gd name="T28" fmla="*/ 2147483647 w 128"/>
              <a:gd name="T29" fmla="*/ 2147483647 h 130"/>
              <a:gd name="T30" fmla="*/ 0 w 128"/>
              <a:gd name="T31" fmla="*/ 2147483647 h 130"/>
              <a:gd name="T32" fmla="*/ 0 w 128"/>
              <a:gd name="T33" fmla="*/ 2147483647 h 130"/>
              <a:gd name="T34" fmla="*/ 0 w 128"/>
              <a:gd name="T35" fmla="*/ 2147483647 h 130"/>
              <a:gd name="T36" fmla="*/ 2147483647 w 128"/>
              <a:gd name="T37" fmla="*/ 2147483647 h 130"/>
              <a:gd name="T38" fmla="*/ 2147483647 w 128"/>
              <a:gd name="T39" fmla="*/ 2147483647 h 130"/>
              <a:gd name="T40" fmla="*/ 2147483647 w 128"/>
              <a:gd name="T41" fmla="*/ 2147483647 h 130"/>
              <a:gd name="T42" fmla="*/ 2147483647 w 128"/>
              <a:gd name="T43" fmla="*/ 2147483647 h 130"/>
              <a:gd name="T44" fmla="*/ 2147483647 w 128"/>
              <a:gd name="T45" fmla="*/ 2147483647 h 130"/>
              <a:gd name="T46" fmla="*/ 2147483647 w 128"/>
              <a:gd name="T47" fmla="*/ 2147483647 h 130"/>
              <a:gd name="T48" fmla="*/ 2147483647 w 128"/>
              <a:gd name="T49" fmla="*/ 0 h 130"/>
              <a:gd name="T50" fmla="*/ 2147483647 w 128"/>
              <a:gd name="T51" fmla="*/ 2147483647 h 130"/>
              <a:gd name="T52" fmla="*/ 2147483647 w 128"/>
              <a:gd name="T53" fmla="*/ 2147483647 h 130"/>
              <a:gd name="T54" fmla="*/ 2147483647 w 128"/>
              <a:gd name="T55" fmla="*/ 2147483647 h 130"/>
              <a:gd name="T56" fmla="*/ 2147483647 w 128"/>
              <a:gd name="T57" fmla="*/ 2147483647 h 130"/>
              <a:gd name="T58" fmla="*/ 2147483647 w 128"/>
              <a:gd name="T59" fmla="*/ 2147483647 h 130"/>
              <a:gd name="T60" fmla="*/ 2147483647 w 128"/>
              <a:gd name="T61" fmla="*/ 2147483647 h 130"/>
              <a:gd name="T62" fmla="*/ 2147483647 w 128"/>
              <a:gd name="T63" fmla="*/ 2147483647 h 130"/>
              <a:gd name="T64" fmla="*/ 2147483647 w 128"/>
              <a:gd name="T65" fmla="*/ 2147483647 h 130"/>
              <a:gd name="T66" fmla="*/ 2147483647 w 128"/>
              <a:gd name="T67" fmla="*/ 2147483647 h 13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28"/>
              <a:gd name="T103" fmla="*/ 0 h 130"/>
              <a:gd name="T104" fmla="*/ 128 w 128"/>
              <a:gd name="T105" fmla="*/ 130 h 13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28" h="130">
                <a:moveTo>
                  <a:pt x="128" y="66"/>
                </a:moveTo>
                <a:lnTo>
                  <a:pt x="128" y="78"/>
                </a:lnTo>
                <a:lnTo>
                  <a:pt x="124" y="90"/>
                </a:lnTo>
                <a:lnTo>
                  <a:pt x="118" y="102"/>
                </a:lnTo>
                <a:lnTo>
                  <a:pt x="110" y="110"/>
                </a:lnTo>
                <a:lnTo>
                  <a:pt x="100" y="118"/>
                </a:lnTo>
                <a:lnTo>
                  <a:pt x="88" y="124"/>
                </a:lnTo>
                <a:lnTo>
                  <a:pt x="76" y="128"/>
                </a:lnTo>
                <a:lnTo>
                  <a:pt x="64" y="130"/>
                </a:lnTo>
                <a:lnTo>
                  <a:pt x="50" y="128"/>
                </a:lnTo>
                <a:lnTo>
                  <a:pt x="38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2"/>
                </a:lnTo>
                <a:lnTo>
                  <a:pt x="4" y="90"/>
                </a:lnTo>
                <a:lnTo>
                  <a:pt x="0" y="78"/>
                </a:lnTo>
                <a:lnTo>
                  <a:pt x="0" y="66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20"/>
                </a:lnTo>
                <a:lnTo>
                  <a:pt x="28" y="12"/>
                </a:lnTo>
                <a:lnTo>
                  <a:pt x="38" y="6"/>
                </a:lnTo>
                <a:lnTo>
                  <a:pt x="50" y="2"/>
                </a:lnTo>
                <a:lnTo>
                  <a:pt x="64" y="0"/>
                </a:lnTo>
                <a:lnTo>
                  <a:pt x="76" y="2"/>
                </a:lnTo>
                <a:lnTo>
                  <a:pt x="88" y="6"/>
                </a:lnTo>
                <a:lnTo>
                  <a:pt x="100" y="12"/>
                </a:lnTo>
                <a:lnTo>
                  <a:pt x="110" y="20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28" y="64"/>
                </a:lnTo>
                <a:lnTo>
                  <a:pt x="128" y="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72" name="Freeform 62"/>
          <p:cNvSpPr>
            <a:spLocks/>
          </p:cNvSpPr>
          <p:nvPr/>
        </p:nvSpPr>
        <p:spPr bwMode="auto">
          <a:xfrm>
            <a:off x="850900" y="5133975"/>
            <a:ext cx="203200" cy="206375"/>
          </a:xfrm>
          <a:custGeom>
            <a:avLst/>
            <a:gdLst>
              <a:gd name="T0" fmla="*/ 2147483647 w 128"/>
              <a:gd name="T1" fmla="*/ 2147483647 h 130"/>
              <a:gd name="T2" fmla="*/ 2147483647 w 128"/>
              <a:gd name="T3" fmla="*/ 2147483647 h 130"/>
              <a:gd name="T4" fmla="*/ 2147483647 w 128"/>
              <a:gd name="T5" fmla="*/ 2147483647 h 130"/>
              <a:gd name="T6" fmla="*/ 2147483647 w 128"/>
              <a:gd name="T7" fmla="*/ 2147483647 h 130"/>
              <a:gd name="T8" fmla="*/ 2147483647 w 128"/>
              <a:gd name="T9" fmla="*/ 2147483647 h 130"/>
              <a:gd name="T10" fmla="*/ 2147483647 w 128"/>
              <a:gd name="T11" fmla="*/ 2147483647 h 130"/>
              <a:gd name="T12" fmla="*/ 2147483647 w 128"/>
              <a:gd name="T13" fmla="*/ 2147483647 h 130"/>
              <a:gd name="T14" fmla="*/ 2147483647 w 128"/>
              <a:gd name="T15" fmla="*/ 2147483647 h 130"/>
              <a:gd name="T16" fmla="*/ 2147483647 w 128"/>
              <a:gd name="T17" fmla="*/ 2147483647 h 130"/>
              <a:gd name="T18" fmla="*/ 2147483647 w 128"/>
              <a:gd name="T19" fmla="*/ 2147483647 h 130"/>
              <a:gd name="T20" fmla="*/ 2147483647 w 128"/>
              <a:gd name="T21" fmla="*/ 2147483647 h 130"/>
              <a:gd name="T22" fmla="*/ 2147483647 w 128"/>
              <a:gd name="T23" fmla="*/ 2147483647 h 130"/>
              <a:gd name="T24" fmla="*/ 2147483647 w 128"/>
              <a:gd name="T25" fmla="*/ 2147483647 h 130"/>
              <a:gd name="T26" fmla="*/ 2147483647 w 128"/>
              <a:gd name="T27" fmla="*/ 2147483647 h 130"/>
              <a:gd name="T28" fmla="*/ 2147483647 w 128"/>
              <a:gd name="T29" fmla="*/ 2147483647 h 130"/>
              <a:gd name="T30" fmla="*/ 0 w 128"/>
              <a:gd name="T31" fmla="*/ 2147483647 h 130"/>
              <a:gd name="T32" fmla="*/ 0 w 128"/>
              <a:gd name="T33" fmla="*/ 2147483647 h 130"/>
              <a:gd name="T34" fmla="*/ 0 w 128"/>
              <a:gd name="T35" fmla="*/ 2147483647 h 130"/>
              <a:gd name="T36" fmla="*/ 2147483647 w 128"/>
              <a:gd name="T37" fmla="*/ 2147483647 h 130"/>
              <a:gd name="T38" fmla="*/ 2147483647 w 128"/>
              <a:gd name="T39" fmla="*/ 2147483647 h 130"/>
              <a:gd name="T40" fmla="*/ 2147483647 w 128"/>
              <a:gd name="T41" fmla="*/ 2147483647 h 130"/>
              <a:gd name="T42" fmla="*/ 2147483647 w 128"/>
              <a:gd name="T43" fmla="*/ 2147483647 h 130"/>
              <a:gd name="T44" fmla="*/ 2147483647 w 128"/>
              <a:gd name="T45" fmla="*/ 2147483647 h 130"/>
              <a:gd name="T46" fmla="*/ 2147483647 w 128"/>
              <a:gd name="T47" fmla="*/ 2147483647 h 130"/>
              <a:gd name="T48" fmla="*/ 2147483647 w 128"/>
              <a:gd name="T49" fmla="*/ 0 h 130"/>
              <a:gd name="T50" fmla="*/ 2147483647 w 128"/>
              <a:gd name="T51" fmla="*/ 2147483647 h 130"/>
              <a:gd name="T52" fmla="*/ 2147483647 w 128"/>
              <a:gd name="T53" fmla="*/ 2147483647 h 130"/>
              <a:gd name="T54" fmla="*/ 2147483647 w 128"/>
              <a:gd name="T55" fmla="*/ 2147483647 h 130"/>
              <a:gd name="T56" fmla="*/ 2147483647 w 128"/>
              <a:gd name="T57" fmla="*/ 2147483647 h 130"/>
              <a:gd name="T58" fmla="*/ 2147483647 w 128"/>
              <a:gd name="T59" fmla="*/ 2147483647 h 130"/>
              <a:gd name="T60" fmla="*/ 2147483647 w 128"/>
              <a:gd name="T61" fmla="*/ 2147483647 h 130"/>
              <a:gd name="T62" fmla="*/ 2147483647 w 128"/>
              <a:gd name="T63" fmla="*/ 2147483647 h 130"/>
              <a:gd name="T64" fmla="*/ 2147483647 w 128"/>
              <a:gd name="T65" fmla="*/ 2147483647 h 13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28"/>
              <a:gd name="T100" fmla="*/ 0 h 130"/>
              <a:gd name="T101" fmla="*/ 128 w 128"/>
              <a:gd name="T102" fmla="*/ 130 h 130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28" h="130">
                <a:moveTo>
                  <a:pt x="128" y="66"/>
                </a:moveTo>
                <a:lnTo>
                  <a:pt x="128" y="78"/>
                </a:lnTo>
                <a:lnTo>
                  <a:pt x="124" y="90"/>
                </a:lnTo>
                <a:lnTo>
                  <a:pt x="118" y="102"/>
                </a:lnTo>
                <a:lnTo>
                  <a:pt x="110" y="110"/>
                </a:lnTo>
                <a:lnTo>
                  <a:pt x="100" y="118"/>
                </a:lnTo>
                <a:lnTo>
                  <a:pt x="88" y="124"/>
                </a:lnTo>
                <a:lnTo>
                  <a:pt x="76" y="128"/>
                </a:lnTo>
                <a:lnTo>
                  <a:pt x="64" y="130"/>
                </a:lnTo>
                <a:lnTo>
                  <a:pt x="50" y="128"/>
                </a:lnTo>
                <a:lnTo>
                  <a:pt x="38" y="124"/>
                </a:lnTo>
                <a:lnTo>
                  <a:pt x="28" y="118"/>
                </a:lnTo>
                <a:lnTo>
                  <a:pt x="18" y="110"/>
                </a:lnTo>
                <a:lnTo>
                  <a:pt x="10" y="102"/>
                </a:lnTo>
                <a:lnTo>
                  <a:pt x="4" y="90"/>
                </a:lnTo>
                <a:lnTo>
                  <a:pt x="0" y="78"/>
                </a:lnTo>
                <a:lnTo>
                  <a:pt x="0" y="66"/>
                </a:lnTo>
                <a:lnTo>
                  <a:pt x="0" y="52"/>
                </a:lnTo>
                <a:lnTo>
                  <a:pt x="4" y="40"/>
                </a:lnTo>
                <a:lnTo>
                  <a:pt x="10" y="28"/>
                </a:lnTo>
                <a:lnTo>
                  <a:pt x="18" y="20"/>
                </a:lnTo>
                <a:lnTo>
                  <a:pt x="28" y="12"/>
                </a:lnTo>
                <a:lnTo>
                  <a:pt x="38" y="6"/>
                </a:lnTo>
                <a:lnTo>
                  <a:pt x="50" y="2"/>
                </a:lnTo>
                <a:lnTo>
                  <a:pt x="64" y="0"/>
                </a:lnTo>
                <a:lnTo>
                  <a:pt x="76" y="2"/>
                </a:lnTo>
                <a:lnTo>
                  <a:pt x="88" y="6"/>
                </a:lnTo>
                <a:lnTo>
                  <a:pt x="100" y="12"/>
                </a:lnTo>
                <a:lnTo>
                  <a:pt x="110" y="20"/>
                </a:lnTo>
                <a:lnTo>
                  <a:pt x="118" y="28"/>
                </a:lnTo>
                <a:lnTo>
                  <a:pt x="124" y="40"/>
                </a:lnTo>
                <a:lnTo>
                  <a:pt x="128" y="52"/>
                </a:lnTo>
                <a:lnTo>
                  <a:pt x="128" y="66"/>
                </a:lnTo>
                <a:close/>
              </a:path>
            </a:pathLst>
          </a:custGeom>
          <a:noFill/>
          <a:ln w="12700">
            <a:solidFill>
              <a:srgbClr val="0092C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72" name="Rectangle 63"/>
          <p:cNvSpPr>
            <a:spLocks noChangeArrowheads="1"/>
          </p:cNvSpPr>
          <p:nvPr/>
        </p:nvSpPr>
        <p:spPr bwMode="auto">
          <a:xfrm>
            <a:off x="2462213" y="6080125"/>
            <a:ext cx="6059487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231F20"/>
                </a:solidFill>
                <a:latin typeface="Arial Black" pitchFamily="34" charset="0"/>
              </a:rPr>
              <a:t>Anatomy of the intrinsic conduction system showing the sequence of electrical excitation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9273" name="Rectangle 64"/>
          <p:cNvSpPr>
            <a:spLocks noChangeArrowheads="1"/>
          </p:cNvSpPr>
          <p:nvPr/>
        </p:nvSpPr>
        <p:spPr bwMode="auto">
          <a:xfrm>
            <a:off x="815975" y="1936750"/>
            <a:ext cx="20828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Internodal pathway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9274" name="Rectangle 65"/>
          <p:cNvSpPr>
            <a:spLocks noChangeArrowheads="1"/>
          </p:cNvSpPr>
          <p:nvPr/>
        </p:nvSpPr>
        <p:spPr bwMode="auto">
          <a:xfrm>
            <a:off x="3213100" y="473075"/>
            <a:ext cx="2095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Superior vena cava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9275" name="Rectangle 66"/>
          <p:cNvSpPr>
            <a:spLocks noChangeArrowheads="1"/>
          </p:cNvSpPr>
          <p:nvPr/>
        </p:nvSpPr>
        <p:spPr bwMode="auto">
          <a:xfrm>
            <a:off x="5060950" y="739775"/>
            <a:ext cx="13462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Right atrium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9276" name="Rectangle 67"/>
          <p:cNvSpPr>
            <a:spLocks noChangeArrowheads="1"/>
          </p:cNvSpPr>
          <p:nvPr/>
        </p:nvSpPr>
        <p:spPr bwMode="auto">
          <a:xfrm>
            <a:off x="6759575" y="2355850"/>
            <a:ext cx="11811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Left atrium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9277" name="Rectangle 68"/>
          <p:cNvSpPr>
            <a:spLocks noChangeArrowheads="1"/>
          </p:cNvSpPr>
          <p:nvPr/>
        </p:nvSpPr>
        <p:spPr bwMode="auto">
          <a:xfrm>
            <a:off x="6937375" y="3276600"/>
            <a:ext cx="9652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Purkinje </a:t>
            </a:r>
          </a:p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fibers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9278" name="Rectangle 69"/>
          <p:cNvSpPr>
            <a:spLocks noChangeArrowheads="1"/>
          </p:cNvSpPr>
          <p:nvPr/>
        </p:nvSpPr>
        <p:spPr bwMode="auto">
          <a:xfrm>
            <a:off x="6965950" y="4410075"/>
            <a:ext cx="11684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Inter-</a:t>
            </a:r>
          </a:p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ventricular</a:t>
            </a:r>
          </a:p>
          <a:p>
            <a:pPr eaLnBrk="1" hangingPunct="1"/>
            <a:r>
              <a:rPr lang="en-US" altLang="en-US" sz="1800" b="1">
                <a:solidFill>
                  <a:srgbClr val="231F20"/>
                </a:solidFill>
                <a:latin typeface="Arial" charset="0"/>
              </a:rPr>
              <a:t>septum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60480" name="Rectangle 70"/>
          <p:cNvSpPr>
            <a:spLocks noChangeArrowheads="1"/>
          </p:cNvSpPr>
          <p:nvPr/>
        </p:nvSpPr>
        <p:spPr bwMode="auto">
          <a:xfrm>
            <a:off x="909638" y="1152525"/>
            <a:ext cx="10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92C8"/>
                </a:solidFill>
                <a:latin typeface="Arial Black" pitchFamily="34" charset="0"/>
              </a:rPr>
              <a:t>1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60481" name="Rectangle 71"/>
          <p:cNvSpPr>
            <a:spLocks noChangeArrowheads="1"/>
          </p:cNvSpPr>
          <p:nvPr/>
        </p:nvSpPr>
        <p:spPr bwMode="auto">
          <a:xfrm>
            <a:off x="869950" y="1146175"/>
            <a:ext cx="205263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     The</a:t>
            </a:r>
            <a:r>
              <a:rPr lang="en-US" altLang="en-US" sz="1400" i="1">
                <a:solidFill>
                  <a:srgbClr val="0092C8"/>
                </a:solidFill>
                <a:latin typeface="Arial" charset="0"/>
              </a:rPr>
              <a:t> </a:t>
            </a:r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sinoatrial (SA) </a:t>
            </a:r>
            <a:endParaRPr lang="en-US" altLang="en-US" sz="1400">
              <a:latin typeface="Arial Black" pitchFamily="34" charset="0"/>
            </a:endParaRPr>
          </a:p>
          <a:p>
            <a:pPr eaLnBrk="1" hangingPunct="1"/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node</a:t>
            </a:r>
            <a:r>
              <a:rPr lang="en-US" altLang="en-US" sz="1400">
                <a:latin typeface="Arial" charset="0"/>
              </a:rPr>
              <a:t> </a:t>
            </a:r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(pacemaker)</a:t>
            </a:r>
            <a:endParaRPr lang="en-US" altLang="en-US" sz="1400" b="1">
              <a:latin typeface="Arial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generates impulses.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60482" name="Rectangle 72"/>
          <p:cNvSpPr>
            <a:spLocks noChangeArrowheads="1"/>
          </p:cNvSpPr>
          <p:nvPr/>
        </p:nvSpPr>
        <p:spPr bwMode="auto">
          <a:xfrm>
            <a:off x="906463" y="2401888"/>
            <a:ext cx="10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92C8"/>
                </a:solidFill>
                <a:latin typeface="Arial Black" pitchFamily="34" charset="0"/>
              </a:rPr>
              <a:t>2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60483" name="Rectangle 73"/>
          <p:cNvSpPr>
            <a:spLocks noChangeArrowheads="1"/>
          </p:cNvSpPr>
          <p:nvPr/>
        </p:nvSpPr>
        <p:spPr bwMode="auto">
          <a:xfrm>
            <a:off x="869950" y="2406650"/>
            <a:ext cx="1592263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     The impulses</a:t>
            </a: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pause (0.1 s) at the</a:t>
            </a:r>
          </a:p>
          <a:p>
            <a:pPr eaLnBrk="1" hangingPunct="1"/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atrioventricular</a:t>
            </a:r>
          </a:p>
          <a:p>
            <a:pPr eaLnBrk="1" hangingPunct="1"/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(AV) node.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60484" name="Rectangle 74"/>
          <p:cNvSpPr>
            <a:spLocks noChangeArrowheads="1"/>
          </p:cNvSpPr>
          <p:nvPr/>
        </p:nvSpPr>
        <p:spPr bwMode="auto">
          <a:xfrm>
            <a:off x="869950" y="3303588"/>
            <a:ext cx="2124075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     The</a:t>
            </a:r>
            <a:r>
              <a:rPr lang="en-US" altLang="en-US" sz="1400" i="1">
                <a:solidFill>
                  <a:srgbClr val="0092C8"/>
                </a:solidFill>
                <a:latin typeface="Arial" charset="0"/>
              </a:rPr>
              <a:t> </a:t>
            </a:r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atrioventricular</a:t>
            </a:r>
            <a:endParaRPr lang="en-US" altLang="en-US" sz="1400">
              <a:latin typeface="Arial Black" pitchFamily="34" charset="0"/>
            </a:endParaRPr>
          </a:p>
          <a:p>
            <a:pPr eaLnBrk="1" hangingPunct="1"/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(AV) bundle</a:t>
            </a:r>
            <a:endParaRPr lang="en-US" altLang="en-US" sz="1400">
              <a:latin typeface="Arial Black" pitchFamily="34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connects the atria</a:t>
            </a:r>
            <a:endParaRPr lang="en-US" altLang="en-US" sz="1400" b="1">
              <a:latin typeface="Arial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to the ventricles.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60485" name="Rectangle 75"/>
          <p:cNvSpPr>
            <a:spLocks noChangeArrowheads="1"/>
          </p:cNvSpPr>
          <p:nvPr/>
        </p:nvSpPr>
        <p:spPr bwMode="auto">
          <a:xfrm>
            <a:off x="903288" y="4200525"/>
            <a:ext cx="10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92C8"/>
                </a:solidFill>
                <a:latin typeface="Arial Black" pitchFamily="34" charset="0"/>
              </a:rPr>
              <a:t>4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60486" name="Rectangle 76"/>
          <p:cNvSpPr>
            <a:spLocks noChangeArrowheads="1"/>
          </p:cNvSpPr>
          <p:nvPr/>
        </p:nvSpPr>
        <p:spPr bwMode="auto">
          <a:xfrm>
            <a:off x="866775" y="4194175"/>
            <a:ext cx="2282825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     The</a:t>
            </a:r>
            <a:r>
              <a:rPr lang="en-US" altLang="en-US" sz="1400" i="1">
                <a:solidFill>
                  <a:srgbClr val="0092C8"/>
                </a:solidFill>
                <a:latin typeface="Arial" charset="0"/>
              </a:rPr>
              <a:t> </a:t>
            </a:r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bundle branches </a:t>
            </a:r>
            <a:endParaRPr lang="en-US" altLang="en-US" sz="1400">
              <a:latin typeface="Arial Black" pitchFamily="34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conduct the impulses </a:t>
            </a:r>
            <a:endParaRPr lang="en-US" altLang="en-US" sz="1400" b="1">
              <a:latin typeface="Arial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through the </a:t>
            </a:r>
            <a:endParaRPr lang="en-US" altLang="en-US" sz="1400" b="1">
              <a:latin typeface="Arial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interventricular septum.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60487" name="Rectangle 77"/>
          <p:cNvSpPr>
            <a:spLocks noChangeArrowheads="1"/>
          </p:cNvSpPr>
          <p:nvPr/>
        </p:nvSpPr>
        <p:spPr bwMode="auto">
          <a:xfrm>
            <a:off x="903288" y="3321050"/>
            <a:ext cx="10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92C8"/>
                </a:solidFill>
                <a:latin typeface="Arial Black" pitchFamily="34" charset="0"/>
              </a:rPr>
              <a:t>3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60488" name="Rectangle 78"/>
          <p:cNvSpPr>
            <a:spLocks noChangeArrowheads="1"/>
          </p:cNvSpPr>
          <p:nvPr/>
        </p:nvSpPr>
        <p:spPr bwMode="auto">
          <a:xfrm>
            <a:off x="866775" y="5110163"/>
            <a:ext cx="21351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     The</a:t>
            </a:r>
            <a:r>
              <a:rPr lang="en-US" altLang="en-US" sz="1400" i="1">
                <a:solidFill>
                  <a:srgbClr val="0092C8"/>
                </a:solidFill>
                <a:latin typeface="Arial" charset="0"/>
              </a:rPr>
              <a:t> </a:t>
            </a:r>
            <a:r>
              <a:rPr lang="en-US" altLang="en-US" sz="1400">
                <a:solidFill>
                  <a:srgbClr val="0092C8"/>
                </a:solidFill>
                <a:latin typeface="Arial Black" pitchFamily="34" charset="0"/>
              </a:rPr>
              <a:t>Purkinje fibers</a:t>
            </a:r>
            <a:endParaRPr lang="en-US" altLang="en-US" sz="1400">
              <a:latin typeface="Arial Black" pitchFamily="34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depolarize the contractile</a:t>
            </a:r>
            <a:endParaRPr lang="en-US" altLang="en-US" sz="1400" b="1">
              <a:latin typeface="Arial" charset="0"/>
            </a:endParaRPr>
          </a:p>
          <a:p>
            <a:pPr eaLnBrk="1" hangingPunct="1"/>
            <a:r>
              <a:rPr lang="en-US" altLang="en-US" sz="1400" b="1">
                <a:solidFill>
                  <a:srgbClr val="0092C8"/>
                </a:solidFill>
                <a:latin typeface="Arial" charset="0"/>
              </a:rPr>
              <a:t>cells of both ventricles.</a:t>
            </a:r>
            <a:endParaRPr lang="en-US" altLang="en-US" sz="1800" b="1">
              <a:latin typeface="Arial" charset="0"/>
            </a:endParaRPr>
          </a:p>
        </p:txBody>
      </p:sp>
      <p:sp>
        <p:nvSpPr>
          <p:cNvPr id="60489" name="Rectangle 79"/>
          <p:cNvSpPr>
            <a:spLocks noChangeArrowheads="1"/>
          </p:cNvSpPr>
          <p:nvPr/>
        </p:nvSpPr>
        <p:spPr bwMode="auto">
          <a:xfrm>
            <a:off x="903288" y="5127625"/>
            <a:ext cx="101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0092C8"/>
                </a:solidFill>
                <a:latin typeface="Arial Black" pitchFamily="34" charset="0"/>
              </a:rPr>
              <a:t>5</a:t>
            </a:r>
            <a:endParaRPr lang="en-US" altLang="en-US" sz="1800">
              <a:latin typeface="Arial" charset="0"/>
            </a:endParaRP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23"/>
    </mc:Choice>
    <mc:Fallback xmlns="">
      <p:transition spd="slow" advTm="377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0435" grpId="0" animBg="1"/>
      <p:bldP spid="60436" grpId="0" animBg="1"/>
      <p:bldP spid="60437" grpId="0" animBg="1"/>
      <p:bldP spid="60438" grpId="0" animBg="1"/>
      <p:bldP spid="60442" grpId="0" animBg="1"/>
      <p:bldP spid="60443" grpId="0" animBg="1"/>
      <p:bldP spid="60447" grpId="0" animBg="1"/>
      <p:bldP spid="60448" grpId="0" animBg="1"/>
      <p:bldP spid="60451" grpId="0" animBg="1"/>
      <p:bldP spid="60455" grpId="0" animBg="1"/>
      <p:bldP spid="60456" grpId="0" animBg="1"/>
      <p:bldP spid="60459" grpId="0" animBg="1"/>
      <p:bldP spid="60462" grpId="0" animBg="1"/>
      <p:bldP spid="60463" grpId="0" animBg="1"/>
      <p:bldP spid="60464" grpId="0" animBg="1"/>
      <p:bldP spid="60465" grpId="0" animBg="1"/>
      <p:bldP spid="60466" grpId="0" animBg="1"/>
      <p:bldP spid="60467" grpId="0" animBg="1"/>
      <p:bldP spid="60468" grpId="0" animBg="1"/>
      <p:bldP spid="60469" grpId="0" animBg="1"/>
      <p:bldP spid="60470" grpId="0" animBg="1"/>
      <p:bldP spid="60471" grpId="0" animBg="1"/>
      <p:bldP spid="60472" grpId="0" animBg="1"/>
      <p:bldP spid="60480" grpId="0"/>
      <p:bldP spid="60481" grpId="0"/>
      <p:bldP spid="60482" grpId="0"/>
      <p:bldP spid="60483" grpId="0"/>
      <p:bldP spid="60484" grpId="0"/>
      <p:bldP spid="60485" grpId="0"/>
      <p:bldP spid="60486" grpId="0"/>
      <p:bldP spid="60487" grpId="0"/>
      <p:bldP spid="60488" grpId="0"/>
      <p:bldP spid="604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Electrocardiogram (EKG/ECG)</a:t>
            </a:r>
          </a:p>
        </p:txBody>
      </p:sp>
      <p:sp>
        <p:nvSpPr>
          <p:cNvPr id="52226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114425"/>
            <a:ext cx="7772400" cy="5291138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US" altLang="en-US" sz="2800" smtClean="0"/>
              <a:t>Tracks the electrical activity of the heart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800" smtClean="0"/>
              <a:t>A healthy heart produces a characteristic pattern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800" smtClean="0"/>
              <a:t>Three formations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b="1" smtClean="0"/>
              <a:t>P wave</a:t>
            </a:r>
            <a:r>
              <a:rPr lang="en-US" altLang="en-US" sz="2400" smtClean="0"/>
              <a:t>: impulse across atria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b="1" smtClean="0"/>
              <a:t>QRS complex</a:t>
            </a:r>
            <a:r>
              <a:rPr lang="en-US" altLang="en-US" sz="2400" smtClean="0"/>
              <a:t>: spread of impulse down septum, around ventricles in Purkinje fibers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b="1" smtClean="0"/>
              <a:t>T wave</a:t>
            </a:r>
            <a:r>
              <a:rPr lang="en-US" altLang="en-US" sz="2400" smtClean="0"/>
              <a:t>: end of electrical activity in ventricles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2800" smtClean="0"/>
              <a:t>EKGs can detect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Arrhythmias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400" smtClean="0"/>
              <a:t>Ventricular fibrillation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831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0" descr="08_14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2"/>
          <a:stretch>
            <a:fillRect/>
          </a:stretch>
        </p:blipFill>
        <p:spPr bwMode="auto">
          <a:xfrm>
            <a:off x="2932113" y="136525"/>
            <a:ext cx="3279775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1"/>
          <p:cNvSpPr>
            <a:spLocks noChangeArrowheads="1"/>
          </p:cNvSpPr>
          <p:nvPr/>
        </p:nvSpPr>
        <p:spPr bwMode="auto">
          <a:xfrm>
            <a:off x="2911475" y="2233613"/>
            <a:ext cx="2495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a)  An ECG being recorded.</a:t>
            </a:r>
          </a:p>
        </p:txBody>
      </p:sp>
      <p:sp>
        <p:nvSpPr>
          <p:cNvPr id="11268" name="Rectangle 22"/>
          <p:cNvSpPr>
            <a:spLocks noChangeArrowheads="1"/>
          </p:cNvSpPr>
          <p:nvPr/>
        </p:nvSpPr>
        <p:spPr bwMode="auto">
          <a:xfrm>
            <a:off x="2916238" y="4367213"/>
            <a:ext cx="2574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b)  A normal ECG recording.</a:t>
            </a:r>
          </a:p>
        </p:txBody>
      </p:sp>
      <p:sp>
        <p:nvSpPr>
          <p:cNvPr id="11269" name="Rectangle 23"/>
          <p:cNvSpPr>
            <a:spLocks noChangeArrowheads="1"/>
          </p:cNvSpPr>
          <p:nvPr/>
        </p:nvSpPr>
        <p:spPr bwMode="auto">
          <a:xfrm>
            <a:off x="2903538" y="6288088"/>
            <a:ext cx="2327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c)  Ventricular fibrillation.</a:t>
            </a:r>
          </a:p>
        </p:txBody>
      </p:sp>
      <p:sp>
        <p:nvSpPr>
          <p:cNvPr id="11270" name="Rectangle 24"/>
          <p:cNvSpPr>
            <a:spLocks noChangeArrowheads="1"/>
          </p:cNvSpPr>
          <p:nvPr/>
        </p:nvSpPr>
        <p:spPr bwMode="auto">
          <a:xfrm>
            <a:off x="4824413" y="2557463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R</a:t>
            </a:r>
          </a:p>
        </p:txBody>
      </p:sp>
      <p:sp>
        <p:nvSpPr>
          <p:cNvPr id="11271" name="Rectangle 25"/>
          <p:cNvSpPr>
            <a:spLocks noChangeArrowheads="1"/>
          </p:cNvSpPr>
          <p:nvPr/>
        </p:nvSpPr>
        <p:spPr bwMode="auto">
          <a:xfrm>
            <a:off x="4625975" y="2851150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P</a:t>
            </a:r>
          </a:p>
        </p:txBody>
      </p:sp>
      <p:sp>
        <p:nvSpPr>
          <p:cNvPr id="11272" name="Rectangle 26"/>
          <p:cNvSpPr>
            <a:spLocks noChangeArrowheads="1"/>
          </p:cNvSpPr>
          <p:nvPr/>
        </p:nvSpPr>
        <p:spPr bwMode="auto">
          <a:xfrm>
            <a:off x="5129213" y="2771775"/>
            <a:ext cx="2921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T</a:t>
            </a:r>
          </a:p>
        </p:txBody>
      </p:sp>
      <p:sp>
        <p:nvSpPr>
          <p:cNvPr id="11273" name="Rectangle 27"/>
          <p:cNvSpPr>
            <a:spLocks noChangeArrowheads="1"/>
          </p:cNvSpPr>
          <p:nvPr/>
        </p:nvSpPr>
        <p:spPr bwMode="auto">
          <a:xfrm>
            <a:off x="4511675" y="3509963"/>
            <a:ext cx="3222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Q</a:t>
            </a:r>
          </a:p>
        </p:txBody>
      </p:sp>
      <p:sp>
        <p:nvSpPr>
          <p:cNvPr id="11274" name="Rectangle 28"/>
          <p:cNvSpPr>
            <a:spLocks noChangeArrowheads="1"/>
          </p:cNvSpPr>
          <p:nvPr/>
        </p:nvSpPr>
        <p:spPr bwMode="auto">
          <a:xfrm>
            <a:off x="4854575" y="3757613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S</a:t>
            </a:r>
          </a:p>
        </p:txBody>
      </p:sp>
      <p:sp>
        <p:nvSpPr>
          <p:cNvPr id="11275" name="Line 29"/>
          <p:cNvSpPr>
            <a:spLocks noChangeShapeType="1"/>
          </p:cNvSpPr>
          <p:nvPr/>
        </p:nvSpPr>
        <p:spPr bwMode="auto">
          <a:xfrm>
            <a:off x="5011738" y="3576638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Line 30"/>
          <p:cNvSpPr>
            <a:spLocks noChangeShapeType="1"/>
          </p:cNvSpPr>
          <p:nvPr/>
        </p:nvSpPr>
        <p:spPr bwMode="auto">
          <a:xfrm>
            <a:off x="5273675" y="3022600"/>
            <a:ext cx="0" cy="212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31"/>
          <p:cNvSpPr>
            <a:spLocks noChangeShapeType="1"/>
          </p:cNvSpPr>
          <p:nvPr/>
        </p:nvSpPr>
        <p:spPr bwMode="auto">
          <a:xfrm>
            <a:off x="4784725" y="3101975"/>
            <a:ext cx="0" cy="212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Line 32"/>
          <p:cNvSpPr>
            <a:spLocks noChangeShapeType="1"/>
          </p:cNvSpPr>
          <p:nvPr/>
        </p:nvSpPr>
        <p:spPr bwMode="auto">
          <a:xfrm>
            <a:off x="4965700" y="2794000"/>
            <a:ext cx="0" cy="103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Freeform 33"/>
          <p:cNvSpPr>
            <a:spLocks/>
          </p:cNvSpPr>
          <p:nvPr/>
        </p:nvSpPr>
        <p:spPr bwMode="auto">
          <a:xfrm>
            <a:off x="4772025" y="3517900"/>
            <a:ext cx="155575" cy="139700"/>
          </a:xfrm>
          <a:custGeom>
            <a:avLst/>
            <a:gdLst>
              <a:gd name="T0" fmla="*/ 0 w 98"/>
              <a:gd name="T1" fmla="*/ 221773750 h 88"/>
              <a:gd name="T2" fmla="*/ 186491563 w 98"/>
              <a:gd name="T3" fmla="*/ 221773750 h 88"/>
              <a:gd name="T4" fmla="*/ 246975313 w 98"/>
              <a:gd name="T5" fmla="*/ 0 h 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8" h="88">
                <a:moveTo>
                  <a:pt x="0" y="88"/>
                </a:moveTo>
                <a:lnTo>
                  <a:pt x="74" y="88"/>
                </a:lnTo>
                <a:lnTo>
                  <a:pt x="9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480"/>
    </mc:Choice>
    <mc:Fallback xmlns="">
      <p:transition spd="slow" advTm="77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4|37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18.7|25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9.6|1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5.7|4.4|3.7|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9|3.7|2.1|32.4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6542</TotalTime>
  <Words>354</Words>
  <Application>Microsoft Office PowerPoint</Application>
  <PresentationFormat>On-screen Show (4:3)</PresentationFormat>
  <Paragraphs>108</Paragraphs>
  <Slides>7</Slides>
  <Notes>6</Notes>
  <HiddenSlides>0</HiddenSlides>
  <MMClips>7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Johnson_6e_PPT_template-orig</vt:lpstr>
      <vt:lpstr>Johnson_6e_PPT_template_2line</vt:lpstr>
      <vt:lpstr>Johnson_6e_PPT_template_1line</vt:lpstr>
      <vt:lpstr>Cardiac Cycle – The heart contracts and relaxes</vt:lpstr>
      <vt:lpstr>PowerPoint Presentation</vt:lpstr>
      <vt:lpstr>Heart Sounds and Heart Valves</vt:lpstr>
      <vt:lpstr>Cardiac Conduction System Coordinates Contraction</vt:lpstr>
      <vt:lpstr>PowerPoint Presentation</vt:lpstr>
      <vt:lpstr>Electrocardiogram (EKG/ECG)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433</cp:revision>
  <cp:lastPrinted>2002-04-29T18:54:29Z</cp:lastPrinted>
  <dcterms:created xsi:type="dcterms:W3CDTF">2000-12-11T01:39:32Z</dcterms:created>
  <dcterms:modified xsi:type="dcterms:W3CDTF">2016-08-30T16:39:16Z</dcterms:modified>
</cp:coreProperties>
</file>