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  <p:sldMasterId id="2147483662" r:id="rId2"/>
    <p:sldMasterId id="2147483663" r:id="rId3"/>
    <p:sldMasterId id="2147483664" r:id="rId4"/>
  </p:sldMasterIdLst>
  <p:notesMasterIdLst>
    <p:notesMasterId r:id="rId13"/>
  </p:notesMasterIdLst>
  <p:handoutMasterIdLst>
    <p:handoutMasterId r:id="rId14"/>
  </p:handoutMasterIdLst>
  <p:sldIdLst>
    <p:sldId id="415" r:id="rId5"/>
    <p:sldId id="416" r:id="rId6"/>
    <p:sldId id="377" r:id="rId7"/>
    <p:sldId id="417" r:id="rId8"/>
    <p:sldId id="418" r:id="rId9"/>
    <p:sldId id="378" r:id="rId10"/>
    <p:sldId id="379" r:id="rId11"/>
    <p:sldId id="442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Helvetica" pitchFamily="84" charset="0"/>
        <a:ea typeface="ＭＳ Ｐゴシック" pitchFamily="28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50">
          <p15:clr>
            <a:srgbClr val="A4A3A4"/>
          </p15:clr>
        </p15:guide>
        <p15:guide id="2" orient="horz" pos="303">
          <p15:clr>
            <a:srgbClr val="A4A3A4"/>
          </p15:clr>
        </p15:guide>
        <p15:guide id="3" pos="2880">
          <p15:clr>
            <a:srgbClr val="A4A3A4"/>
          </p15:clr>
        </p15:guide>
        <p15:guide id="4" pos="313">
          <p15:clr>
            <a:srgbClr val="A4A3A4"/>
          </p15:clr>
        </p15:guide>
        <p15:guide id="5" pos="686">
          <p15:clr>
            <a:srgbClr val="A4A3A4"/>
          </p15:clr>
        </p15:guide>
        <p15:guide id="6" pos="25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FF99"/>
    <a:srgbClr val="00D68F"/>
    <a:srgbClr val="00BE7F"/>
    <a:srgbClr val="009999"/>
    <a:srgbClr val="E7E200"/>
    <a:srgbClr val="00CC99"/>
    <a:srgbClr val="0A2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11" autoAdjust="0"/>
    <p:restoredTop sz="88504" autoAdjust="0"/>
  </p:normalViewPr>
  <p:slideViewPr>
    <p:cSldViewPr snapToGrid="0">
      <p:cViewPr varScale="1">
        <p:scale>
          <a:sx n="130" d="100"/>
          <a:sy n="130" d="100"/>
        </p:scale>
        <p:origin x="1098" y="96"/>
      </p:cViewPr>
      <p:guideLst>
        <p:guide orient="horz" pos="950"/>
        <p:guide orient="horz" pos="303"/>
        <p:guide pos="2880"/>
        <p:guide pos="313"/>
        <p:guide pos="686"/>
        <p:guide pos="25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2A8AD840-E073-46B0-8608-5C53494D74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4855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fld id="{1A9D663C-2703-4711-ACCD-80EF149823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2265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 pitchFamily="8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fld id="{FB87AB50-5545-4D01-9A0F-E36CE2FC635C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fld id="{B59833A5-C32D-4E83-B6D1-9A8E140DB022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fld id="{C586BAA2-008C-4CAE-9233-D70928D4D736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defRPr/>
            </a:pPr>
            <a:r>
              <a:rPr lang="en-US" sz="2000">
                <a:solidFill>
                  <a:schemeClr val="bg1"/>
                </a:solidFill>
                <a:latin typeface="Arial" charset="0"/>
                <a:cs typeface="+mn-cs"/>
              </a:rPr>
              <a:t>Concepts and Current Issues</a:t>
            </a:r>
            <a:endParaRPr lang="en-US" sz="3200">
              <a:latin typeface="Arial" charset="0"/>
              <a:cs typeface="+mn-cs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>
                <a:solidFill>
                  <a:srgbClr val="B4DD65"/>
                </a:solidFill>
                <a:latin typeface="Arial" charset="0"/>
                <a:cs typeface="+mn-cs"/>
              </a:rPr>
              <a:t>Human Biology</a:t>
            </a:r>
            <a:endParaRPr lang="en-US" sz="4800">
              <a:latin typeface="Arial" charset="0"/>
              <a:cs typeface="+mn-cs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92125" y="968375"/>
            <a:ext cx="2065338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ctr">
              <a:defRPr/>
            </a:pPr>
            <a:r>
              <a:rPr lang="en-US" sz="2200">
                <a:solidFill>
                  <a:srgbClr val="958DDD"/>
                </a:solidFill>
                <a:latin typeface="Arial" charset="0"/>
                <a:cs typeface="+mn-cs"/>
              </a:rPr>
              <a:t>Sixth Edition</a:t>
            </a:r>
            <a:endParaRPr lang="en-US" sz="2000">
              <a:latin typeface="Arial" charset="0"/>
              <a:cs typeface="+mn-cs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ctr">
              <a:defRPr/>
            </a:pPr>
            <a:r>
              <a:rPr lang="en-US" sz="2000">
                <a:solidFill>
                  <a:srgbClr val="F2FF0A"/>
                </a:solidFill>
                <a:latin typeface="Arial" charset="0"/>
                <a:cs typeface="+mn-cs"/>
              </a:rPr>
              <a:t>Michael D. Johnson</a:t>
            </a:r>
            <a:endParaRPr lang="en-US" sz="2000">
              <a:latin typeface="Arial" charset="0"/>
              <a:cs typeface="+mn-cs"/>
            </a:endParaRP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572000" y="390525"/>
            <a:ext cx="4572000" cy="1219200"/>
          </a:xfrm>
        </p:spPr>
        <p:txBody>
          <a:bodyPr anchor="ctr"/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1752600"/>
            <a:ext cx="4572000" cy="1676400"/>
          </a:xfrm>
        </p:spPr>
        <p:txBody>
          <a:bodyPr/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82890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2114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9025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0"/>
            <a:ext cx="40767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4515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2686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3094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6572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91350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5328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6559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0170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013845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68509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0727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8105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45533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8566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292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2351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95644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6380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80351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121391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04868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00433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0767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92517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39155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088327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44786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59646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54410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361632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623552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70167Johnson6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677863" y="2144713"/>
            <a:ext cx="46561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defRPr/>
            </a:pPr>
            <a:r>
              <a:rPr lang="en-US" sz="2000">
                <a:solidFill>
                  <a:schemeClr val="bg1"/>
                </a:solidFill>
                <a:latin typeface="Arial" charset="0"/>
                <a:cs typeface="+mn-cs"/>
              </a:rPr>
              <a:t>Concepts and Current Issues</a:t>
            </a:r>
            <a:endParaRPr lang="en-US" sz="3200">
              <a:latin typeface="Arial" charset="0"/>
              <a:cs typeface="+mn-cs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09600" y="331788"/>
            <a:ext cx="467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7200">
                <a:solidFill>
                  <a:srgbClr val="B4DD65"/>
                </a:solidFill>
                <a:latin typeface="Arial" charset="0"/>
                <a:cs typeface="+mn-cs"/>
              </a:rPr>
              <a:t>Human Biology</a:t>
            </a:r>
            <a:endParaRPr lang="en-US" sz="4800">
              <a:latin typeface="Arial" charset="0"/>
              <a:cs typeface="+mn-cs"/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 rot="16200000">
            <a:off x="-493712" y="969963"/>
            <a:ext cx="2065337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ctr">
              <a:defRPr/>
            </a:pPr>
            <a:r>
              <a:rPr lang="en-US" sz="2200">
                <a:solidFill>
                  <a:srgbClr val="958DDD"/>
                </a:solidFill>
                <a:latin typeface="Arial" charset="0"/>
                <a:cs typeface="+mn-cs"/>
              </a:rPr>
              <a:t>Sixth Edition</a:t>
            </a:r>
            <a:endParaRPr lang="en-US" sz="2000">
              <a:latin typeface="Arial" charset="0"/>
              <a:cs typeface="+mn-cs"/>
            </a:endParaRP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752600" y="2584450"/>
            <a:ext cx="2414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ctr">
              <a:defRPr/>
            </a:pPr>
            <a:r>
              <a:rPr lang="en-US" sz="2000">
                <a:solidFill>
                  <a:srgbClr val="F2FF0A"/>
                </a:solidFill>
                <a:latin typeface="Arial" charset="0"/>
                <a:cs typeface="+mn-cs"/>
              </a:rPr>
              <a:t>Michael D. Johnson</a:t>
            </a:r>
            <a:endParaRPr lang="en-US" sz="2000">
              <a:latin typeface="Arial" charset="0"/>
              <a:cs typeface="+mn-cs"/>
            </a:endParaRP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4572000" y="390525"/>
            <a:ext cx="45720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rgbClr val="B4DD65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4572000" y="1752600"/>
            <a:ext cx="45720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274866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68909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72876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65982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15884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71721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30861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34772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17108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09264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3726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143000"/>
            <a:ext cx="8305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cxnSp>
        <p:nvCxnSpPr>
          <p:cNvPr id="2052" name="Straight Connector 5"/>
          <p:cNvCxnSpPr>
            <a:cxnSpLocks noChangeShapeType="1"/>
          </p:cNvCxnSpPr>
          <p:nvPr/>
        </p:nvCxnSpPr>
        <p:spPr bwMode="auto">
          <a:xfrm>
            <a:off x="0" y="12192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600200"/>
            <a:ext cx="8305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cxnSp>
        <p:nvCxnSpPr>
          <p:cNvPr id="3076" name="Straight Connector 5"/>
          <p:cNvCxnSpPr>
            <a:cxnSpLocks noChangeShapeType="1"/>
          </p:cNvCxnSpPr>
          <p:nvPr/>
        </p:nvCxnSpPr>
        <p:spPr bwMode="auto">
          <a:xfrm>
            <a:off x="0" y="762000"/>
            <a:ext cx="9144000" cy="0"/>
          </a:xfrm>
          <a:prstGeom prst="line">
            <a:avLst/>
          </a:prstGeom>
          <a:noFill/>
          <a:ln w="38100" algn="ctr">
            <a:solidFill>
              <a:srgbClr val="0A29A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A29AA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av"/><Relationship Id="rId7" Type="http://schemas.openxmlformats.org/officeDocument/2006/relationships/image" Target="../media/image3.png"/><Relationship Id="rId2" Type="http://schemas.microsoft.com/office/2007/relationships/media" Target="../media/media2.wav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wav"/><Relationship Id="rId2" Type="http://schemas.microsoft.com/office/2007/relationships/media" Target="../media/media3.wav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wav"/><Relationship Id="rId2" Type="http://schemas.microsoft.com/office/2007/relationships/media" Target="../media/media4.wav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wav"/><Relationship Id="rId2" Type="http://schemas.microsoft.com/office/2007/relationships/media" Target="../media/media6.wav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wav"/><Relationship Id="rId2" Type="http://schemas.microsoft.com/office/2007/relationships/media" Target="../media/media7.wav"/><Relationship Id="rId1" Type="http://schemas.openxmlformats.org/officeDocument/2006/relationships/tags" Target="../tags/tag5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6" descr="08_06Figure-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838" y="165100"/>
            <a:ext cx="4884737" cy="632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45"/>
    </mc:Choice>
    <mc:Fallback xmlns="">
      <p:transition spd="slow" advTm="267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76" descr="08_07Figure-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06"/>
          <a:stretch>
            <a:fillRect/>
          </a:stretch>
        </p:blipFill>
        <p:spPr bwMode="auto">
          <a:xfrm>
            <a:off x="296863" y="730250"/>
            <a:ext cx="8548687" cy="519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Line 77"/>
          <p:cNvSpPr>
            <a:spLocks noChangeShapeType="1"/>
          </p:cNvSpPr>
          <p:nvPr/>
        </p:nvSpPr>
        <p:spPr bwMode="auto">
          <a:xfrm>
            <a:off x="4367213" y="1412875"/>
            <a:ext cx="24892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Freeform 78"/>
          <p:cNvSpPr>
            <a:spLocks/>
          </p:cNvSpPr>
          <p:nvPr/>
        </p:nvSpPr>
        <p:spPr bwMode="auto">
          <a:xfrm>
            <a:off x="5284788" y="1779588"/>
            <a:ext cx="1571625" cy="3175"/>
          </a:xfrm>
          <a:custGeom>
            <a:avLst/>
            <a:gdLst>
              <a:gd name="T0" fmla="*/ 0 w 990"/>
              <a:gd name="T1" fmla="*/ 0 h 2"/>
              <a:gd name="T2" fmla="*/ 2147483647 w 990"/>
              <a:gd name="T3" fmla="*/ 5040313 h 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990" h="2">
                <a:moveTo>
                  <a:pt x="0" y="0"/>
                </a:moveTo>
                <a:lnTo>
                  <a:pt x="990" y="2"/>
                </a:lnTo>
              </a:path>
            </a:pathLst>
          </a:custGeom>
          <a:noFill/>
          <a:ln w="19050" cmpd="sng">
            <a:solidFill>
              <a:schemeClr val="bg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4" name="Freeform 79"/>
          <p:cNvSpPr>
            <a:spLocks/>
          </p:cNvSpPr>
          <p:nvPr/>
        </p:nvSpPr>
        <p:spPr bwMode="auto">
          <a:xfrm>
            <a:off x="4430713" y="2165350"/>
            <a:ext cx="2432050" cy="419100"/>
          </a:xfrm>
          <a:custGeom>
            <a:avLst/>
            <a:gdLst>
              <a:gd name="T0" fmla="*/ 0 w 1532"/>
              <a:gd name="T1" fmla="*/ 665321250 h 264"/>
              <a:gd name="T2" fmla="*/ 1340723125 w 1532"/>
              <a:gd name="T3" fmla="*/ 0 h 264"/>
              <a:gd name="T4" fmla="*/ 2147483647 w 1532"/>
              <a:gd name="T5" fmla="*/ 0 h 26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32" h="264">
                <a:moveTo>
                  <a:pt x="0" y="264"/>
                </a:moveTo>
                <a:lnTo>
                  <a:pt x="532" y="0"/>
                </a:lnTo>
                <a:lnTo>
                  <a:pt x="1532" y="0"/>
                </a:lnTo>
              </a:path>
            </a:pathLst>
          </a:custGeom>
          <a:noFill/>
          <a:ln w="19050" cmpd="sng">
            <a:solidFill>
              <a:schemeClr val="bg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Freeform 80"/>
          <p:cNvSpPr>
            <a:spLocks/>
          </p:cNvSpPr>
          <p:nvPr/>
        </p:nvSpPr>
        <p:spPr bwMode="auto">
          <a:xfrm>
            <a:off x="5519738" y="2454275"/>
            <a:ext cx="609600" cy="263525"/>
          </a:xfrm>
          <a:custGeom>
            <a:avLst/>
            <a:gdLst>
              <a:gd name="T0" fmla="*/ 0 w 384"/>
              <a:gd name="T1" fmla="*/ 0 h 166"/>
              <a:gd name="T2" fmla="*/ 967740000 w 384"/>
              <a:gd name="T3" fmla="*/ 413305625 h 166"/>
              <a:gd name="T4" fmla="*/ 378023438 w 384"/>
              <a:gd name="T5" fmla="*/ 418345938 h 16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4" h="166">
                <a:moveTo>
                  <a:pt x="0" y="0"/>
                </a:moveTo>
                <a:lnTo>
                  <a:pt x="384" y="164"/>
                </a:lnTo>
                <a:lnTo>
                  <a:pt x="150" y="166"/>
                </a:lnTo>
              </a:path>
            </a:pathLst>
          </a:custGeom>
          <a:noFill/>
          <a:ln w="19050" cmpd="sng">
            <a:solidFill>
              <a:schemeClr val="bg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6" name="Line 81"/>
          <p:cNvSpPr>
            <a:spLocks noChangeShapeType="1"/>
          </p:cNvSpPr>
          <p:nvPr/>
        </p:nvSpPr>
        <p:spPr bwMode="auto">
          <a:xfrm>
            <a:off x="6129338" y="2714625"/>
            <a:ext cx="72707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7" name="Line 82"/>
          <p:cNvSpPr>
            <a:spLocks noChangeShapeType="1"/>
          </p:cNvSpPr>
          <p:nvPr/>
        </p:nvSpPr>
        <p:spPr bwMode="auto">
          <a:xfrm>
            <a:off x="5303838" y="3079750"/>
            <a:ext cx="155257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8" name="Freeform 83"/>
          <p:cNvSpPr>
            <a:spLocks/>
          </p:cNvSpPr>
          <p:nvPr/>
        </p:nvSpPr>
        <p:spPr bwMode="auto">
          <a:xfrm>
            <a:off x="5068888" y="3352800"/>
            <a:ext cx="1781175" cy="168275"/>
          </a:xfrm>
          <a:custGeom>
            <a:avLst/>
            <a:gdLst>
              <a:gd name="T0" fmla="*/ 0 w 1122"/>
              <a:gd name="T1" fmla="*/ 267136563 h 106"/>
              <a:gd name="T2" fmla="*/ 468749063 w 1122"/>
              <a:gd name="T3" fmla="*/ 5040313 h 106"/>
              <a:gd name="T4" fmla="*/ 2147483647 w 1122"/>
              <a:gd name="T5" fmla="*/ 0 h 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22" h="106">
                <a:moveTo>
                  <a:pt x="0" y="106"/>
                </a:moveTo>
                <a:lnTo>
                  <a:pt x="186" y="2"/>
                </a:lnTo>
                <a:lnTo>
                  <a:pt x="1122" y="0"/>
                </a:lnTo>
              </a:path>
            </a:pathLst>
          </a:custGeom>
          <a:noFill/>
          <a:ln w="19050" cmpd="sng">
            <a:solidFill>
              <a:schemeClr val="bg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Line 84"/>
          <p:cNvSpPr>
            <a:spLocks noChangeShapeType="1"/>
          </p:cNvSpPr>
          <p:nvPr/>
        </p:nvSpPr>
        <p:spPr bwMode="auto">
          <a:xfrm>
            <a:off x="5402263" y="3638550"/>
            <a:ext cx="145732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0" name="Line 85"/>
          <p:cNvSpPr>
            <a:spLocks noChangeShapeType="1"/>
          </p:cNvSpPr>
          <p:nvPr/>
        </p:nvSpPr>
        <p:spPr bwMode="auto">
          <a:xfrm>
            <a:off x="5148263" y="4048125"/>
            <a:ext cx="17272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Freeform 86"/>
          <p:cNvSpPr>
            <a:spLocks/>
          </p:cNvSpPr>
          <p:nvPr/>
        </p:nvSpPr>
        <p:spPr bwMode="auto">
          <a:xfrm>
            <a:off x="5478463" y="4127500"/>
            <a:ext cx="968375" cy="196850"/>
          </a:xfrm>
          <a:custGeom>
            <a:avLst/>
            <a:gdLst>
              <a:gd name="T0" fmla="*/ 241935000 w 610"/>
              <a:gd name="T1" fmla="*/ 0 h 124"/>
              <a:gd name="T2" fmla="*/ 1537295313 w 610"/>
              <a:gd name="T3" fmla="*/ 297378438 h 124"/>
              <a:gd name="T4" fmla="*/ 0 w 610"/>
              <a:gd name="T5" fmla="*/ 312499375 h 1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10" h="124">
                <a:moveTo>
                  <a:pt x="96" y="0"/>
                </a:moveTo>
                <a:lnTo>
                  <a:pt x="610" y="118"/>
                </a:lnTo>
                <a:lnTo>
                  <a:pt x="0" y="124"/>
                </a:lnTo>
              </a:path>
            </a:pathLst>
          </a:custGeom>
          <a:noFill/>
          <a:ln w="19050" cmpd="sng">
            <a:solidFill>
              <a:schemeClr val="bg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2" name="Line 87"/>
          <p:cNvSpPr>
            <a:spLocks noChangeShapeType="1"/>
          </p:cNvSpPr>
          <p:nvPr/>
        </p:nvSpPr>
        <p:spPr bwMode="auto">
          <a:xfrm>
            <a:off x="6446838" y="4314825"/>
            <a:ext cx="41592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3" name="Freeform 88"/>
          <p:cNvSpPr>
            <a:spLocks/>
          </p:cNvSpPr>
          <p:nvPr/>
        </p:nvSpPr>
        <p:spPr bwMode="auto">
          <a:xfrm>
            <a:off x="5526088" y="4454525"/>
            <a:ext cx="898525" cy="187325"/>
          </a:xfrm>
          <a:custGeom>
            <a:avLst/>
            <a:gdLst>
              <a:gd name="T0" fmla="*/ 357862188 w 566"/>
              <a:gd name="T1" fmla="*/ 0 h 118"/>
              <a:gd name="T2" fmla="*/ 1426408438 w 566"/>
              <a:gd name="T3" fmla="*/ 287297813 h 118"/>
              <a:gd name="T4" fmla="*/ 0 w 566"/>
              <a:gd name="T5" fmla="*/ 297378438 h 1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66" h="118">
                <a:moveTo>
                  <a:pt x="142" y="0"/>
                </a:moveTo>
                <a:lnTo>
                  <a:pt x="566" y="114"/>
                </a:lnTo>
                <a:lnTo>
                  <a:pt x="0" y="118"/>
                </a:lnTo>
              </a:path>
            </a:pathLst>
          </a:custGeom>
          <a:noFill/>
          <a:ln w="19050" cmpd="sng">
            <a:solidFill>
              <a:schemeClr val="bg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4" name="Line 89"/>
          <p:cNvSpPr>
            <a:spLocks noChangeShapeType="1"/>
          </p:cNvSpPr>
          <p:nvPr/>
        </p:nvSpPr>
        <p:spPr bwMode="auto">
          <a:xfrm>
            <a:off x="6424613" y="4635500"/>
            <a:ext cx="43815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5" name="Line 90"/>
          <p:cNvSpPr>
            <a:spLocks noChangeShapeType="1"/>
          </p:cNvSpPr>
          <p:nvPr/>
        </p:nvSpPr>
        <p:spPr bwMode="auto">
          <a:xfrm>
            <a:off x="5122863" y="4892675"/>
            <a:ext cx="173672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6" name="Line 91"/>
          <p:cNvSpPr>
            <a:spLocks noChangeShapeType="1"/>
          </p:cNvSpPr>
          <p:nvPr/>
        </p:nvSpPr>
        <p:spPr bwMode="auto">
          <a:xfrm>
            <a:off x="6281738" y="5121275"/>
            <a:ext cx="5842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Line 92"/>
          <p:cNvSpPr>
            <a:spLocks noChangeShapeType="1"/>
          </p:cNvSpPr>
          <p:nvPr/>
        </p:nvSpPr>
        <p:spPr bwMode="auto">
          <a:xfrm>
            <a:off x="5802313" y="5448300"/>
            <a:ext cx="106045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8" name="Freeform 93"/>
          <p:cNvSpPr>
            <a:spLocks/>
          </p:cNvSpPr>
          <p:nvPr/>
        </p:nvSpPr>
        <p:spPr bwMode="auto">
          <a:xfrm>
            <a:off x="4821238" y="5553075"/>
            <a:ext cx="2038350" cy="152400"/>
          </a:xfrm>
          <a:custGeom>
            <a:avLst/>
            <a:gdLst>
              <a:gd name="T0" fmla="*/ 0 w 1284"/>
              <a:gd name="T1" fmla="*/ 0 h 96"/>
              <a:gd name="T2" fmla="*/ 2147483647 w 1284"/>
              <a:gd name="T3" fmla="*/ 241935000 h 96"/>
              <a:gd name="T4" fmla="*/ 2147483647 w 1284"/>
              <a:gd name="T5" fmla="*/ 236894688 h 9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84" h="96">
                <a:moveTo>
                  <a:pt x="0" y="0"/>
                </a:moveTo>
                <a:lnTo>
                  <a:pt x="1020" y="96"/>
                </a:lnTo>
                <a:lnTo>
                  <a:pt x="1284" y="94"/>
                </a:lnTo>
              </a:path>
            </a:pathLst>
          </a:custGeom>
          <a:noFill/>
          <a:ln w="19050" cmpd="sng">
            <a:solidFill>
              <a:schemeClr val="bg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9" name="Line 94"/>
          <p:cNvSpPr>
            <a:spLocks noChangeShapeType="1"/>
          </p:cNvSpPr>
          <p:nvPr/>
        </p:nvSpPr>
        <p:spPr bwMode="auto">
          <a:xfrm flipH="1">
            <a:off x="1881188" y="5441950"/>
            <a:ext cx="15240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0" name="Line 95"/>
          <p:cNvSpPr>
            <a:spLocks noChangeShapeType="1"/>
          </p:cNvSpPr>
          <p:nvPr/>
        </p:nvSpPr>
        <p:spPr bwMode="auto">
          <a:xfrm>
            <a:off x="1587500" y="4648200"/>
            <a:ext cx="3065463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1" name="Line 96"/>
          <p:cNvSpPr>
            <a:spLocks noChangeShapeType="1"/>
          </p:cNvSpPr>
          <p:nvPr/>
        </p:nvSpPr>
        <p:spPr bwMode="auto">
          <a:xfrm flipH="1" flipV="1">
            <a:off x="2159000" y="4165600"/>
            <a:ext cx="1833563" cy="1016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2" name="Line 97"/>
          <p:cNvSpPr>
            <a:spLocks noChangeShapeType="1"/>
          </p:cNvSpPr>
          <p:nvPr/>
        </p:nvSpPr>
        <p:spPr bwMode="auto">
          <a:xfrm flipH="1">
            <a:off x="1393825" y="3733800"/>
            <a:ext cx="189547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3" name="Line 98"/>
          <p:cNvSpPr>
            <a:spLocks noChangeShapeType="1"/>
          </p:cNvSpPr>
          <p:nvPr/>
        </p:nvSpPr>
        <p:spPr bwMode="auto">
          <a:xfrm flipH="1" flipV="1">
            <a:off x="2193925" y="3297238"/>
            <a:ext cx="2070100" cy="1651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4" name="Line 99"/>
          <p:cNvSpPr>
            <a:spLocks noChangeShapeType="1"/>
          </p:cNvSpPr>
          <p:nvPr/>
        </p:nvSpPr>
        <p:spPr bwMode="auto">
          <a:xfrm flipH="1">
            <a:off x="2311400" y="2176463"/>
            <a:ext cx="5080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95" name="Line 100"/>
          <p:cNvSpPr>
            <a:spLocks noChangeShapeType="1"/>
          </p:cNvSpPr>
          <p:nvPr/>
        </p:nvSpPr>
        <p:spPr bwMode="auto">
          <a:xfrm flipH="1">
            <a:off x="1990725" y="1739900"/>
            <a:ext cx="1235075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93" name="Rectangle 101"/>
          <p:cNvSpPr>
            <a:spLocks noChangeArrowheads="1"/>
          </p:cNvSpPr>
          <p:nvPr/>
        </p:nvSpPr>
        <p:spPr bwMode="auto">
          <a:xfrm>
            <a:off x="239713" y="1581150"/>
            <a:ext cx="18145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Superior vena cava</a:t>
            </a:r>
          </a:p>
        </p:txBody>
      </p:sp>
      <p:sp>
        <p:nvSpPr>
          <p:cNvPr id="33894" name="Rectangle 102"/>
          <p:cNvSpPr>
            <a:spLocks noChangeArrowheads="1"/>
          </p:cNvSpPr>
          <p:nvPr/>
        </p:nvSpPr>
        <p:spPr bwMode="auto">
          <a:xfrm>
            <a:off x="244475" y="1993900"/>
            <a:ext cx="2139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Right pulmonary artery</a:t>
            </a:r>
          </a:p>
        </p:txBody>
      </p:sp>
      <p:sp>
        <p:nvSpPr>
          <p:cNvPr id="33895" name="Rectangle 103"/>
          <p:cNvSpPr>
            <a:spLocks noChangeArrowheads="1"/>
          </p:cNvSpPr>
          <p:nvPr/>
        </p:nvSpPr>
        <p:spPr bwMode="auto">
          <a:xfrm>
            <a:off x="238125" y="3105150"/>
            <a:ext cx="20415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Pulmonary semilunar </a:t>
            </a:r>
          </a:p>
          <a:p>
            <a:pPr eaLnBrk="1" hangingPunct="1"/>
            <a:r>
              <a:rPr lang="en-US" altLang="en-US" sz="1400" b="1"/>
              <a:t>valve</a:t>
            </a:r>
          </a:p>
        </p:txBody>
      </p:sp>
      <p:sp>
        <p:nvSpPr>
          <p:cNvPr id="33896" name="Rectangle 104"/>
          <p:cNvSpPr>
            <a:spLocks noChangeArrowheads="1"/>
          </p:cNvSpPr>
          <p:nvPr/>
        </p:nvSpPr>
        <p:spPr bwMode="auto">
          <a:xfrm>
            <a:off x="241300" y="3568700"/>
            <a:ext cx="1231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Right atrium</a:t>
            </a:r>
          </a:p>
        </p:txBody>
      </p:sp>
      <p:sp>
        <p:nvSpPr>
          <p:cNvPr id="33897" name="Rectangle 105"/>
          <p:cNvSpPr>
            <a:spLocks noChangeArrowheads="1"/>
          </p:cNvSpPr>
          <p:nvPr/>
        </p:nvSpPr>
        <p:spPr bwMode="auto">
          <a:xfrm>
            <a:off x="234950" y="3987800"/>
            <a:ext cx="19827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/>
              <a:t>Right atrioventricular</a:t>
            </a:r>
          </a:p>
          <a:p>
            <a:r>
              <a:rPr lang="en-US" altLang="en-US" sz="1400" b="1"/>
              <a:t>(AV) valve</a:t>
            </a:r>
          </a:p>
        </p:txBody>
      </p:sp>
      <p:sp>
        <p:nvSpPr>
          <p:cNvPr id="33898" name="Rectangle 106"/>
          <p:cNvSpPr>
            <a:spLocks noChangeArrowheads="1"/>
          </p:cNvSpPr>
          <p:nvPr/>
        </p:nvSpPr>
        <p:spPr bwMode="auto">
          <a:xfrm>
            <a:off x="228600" y="4470400"/>
            <a:ext cx="1419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Right ventricle</a:t>
            </a:r>
          </a:p>
        </p:txBody>
      </p:sp>
      <p:sp>
        <p:nvSpPr>
          <p:cNvPr id="33899" name="Rectangle 107"/>
          <p:cNvSpPr>
            <a:spLocks noChangeArrowheads="1"/>
          </p:cNvSpPr>
          <p:nvPr/>
        </p:nvSpPr>
        <p:spPr bwMode="auto">
          <a:xfrm>
            <a:off x="241300" y="5257800"/>
            <a:ext cx="16954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Inferior vena cava</a:t>
            </a:r>
          </a:p>
        </p:txBody>
      </p:sp>
      <p:sp>
        <p:nvSpPr>
          <p:cNvPr id="33900" name="Rectangle 108"/>
          <p:cNvSpPr>
            <a:spLocks noChangeArrowheads="1"/>
          </p:cNvSpPr>
          <p:nvPr/>
        </p:nvSpPr>
        <p:spPr bwMode="auto">
          <a:xfrm>
            <a:off x="6826250" y="1250950"/>
            <a:ext cx="647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Aorta</a:t>
            </a:r>
          </a:p>
        </p:txBody>
      </p:sp>
      <p:sp>
        <p:nvSpPr>
          <p:cNvPr id="33901" name="Rectangle 109"/>
          <p:cNvSpPr>
            <a:spLocks noChangeArrowheads="1"/>
          </p:cNvSpPr>
          <p:nvPr/>
        </p:nvSpPr>
        <p:spPr bwMode="auto">
          <a:xfrm>
            <a:off x="6826250" y="1603375"/>
            <a:ext cx="20113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Left pulmonary artery</a:t>
            </a:r>
          </a:p>
        </p:txBody>
      </p:sp>
      <p:sp>
        <p:nvSpPr>
          <p:cNvPr id="33902" name="Rectangle 110"/>
          <p:cNvSpPr>
            <a:spLocks noChangeArrowheads="1"/>
          </p:cNvSpPr>
          <p:nvPr/>
        </p:nvSpPr>
        <p:spPr bwMode="auto">
          <a:xfrm>
            <a:off x="6819900" y="2006600"/>
            <a:ext cx="15970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Pulmonary trunk</a:t>
            </a:r>
          </a:p>
        </p:txBody>
      </p:sp>
      <p:sp>
        <p:nvSpPr>
          <p:cNvPr id="33903" name="Rectangle 111"/>
          <p:cNvSpPr>
            <a:spLocks noChangeArrowheads="1"/>
          </p:cNvSpPr>
          <p:nvPr/>
        </p:nvSpPr>
        <p:spPr bwMode="auto">
          <a:xfrm>
            <a:off x="6826250" y="2530475"/>
            <a:ext cx="1971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Left pulmonary veins</a:t>
            </a:r>
          </a:p>
        </p:txBody>
      </p:sp>
      <p:sp>
        <p:nvSpPr>
          <p:cNvPr id="33904" name="Rectangle 112"/>
          <p:cNvSpPr>
            <a:spLocks noChangeArrowheads="1"/>
          </p:cNvSpPr>
          <p:nvPr/>
        </p:nvSpPr>
        <p:spPr bwMode="auto">
          <a:xfrm>
            <a:off x="6821488" y="2917825"/>
            <a:ext cx="11033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Left atrium</a:t>
            </a:r>
          </a:p>
        </p:txBody>
      </p:sp>
      <p:sp>
        <p:nvSpPr>
          <p:cNvPr id="33905" name="Rectangle 113"/>
          <p:cNvSpPr>
            <a:spLocks noChangeArrowheads="1"/>
          </p:cNvSpPr>
          <p:nvPr/>
        </p:nvSpPr>
        <p:spPr bwMode="auto">
          <a:xfrm>
            <a:off x="6824663" y="3187700"/>
            <a:ext cx="20812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Aortic semilunar valve</a:t>
            </a:r>
          </a:p>
        </p:txBody>
      </p:sp>
      <p:sp>
        <p:nvSpPr>
          <p:cNvPr id="33906" name="Rectangle 114"/>
          <p:cNvSpPr>
            <a:spLocks noChangeArrowheads="1"/>
          </p:cNvSpPr>
          <p:nvPr/>
        </p:nvSpPr>
        <p:spPr bwMode="auto">
          <a:xfrm>
            <a:off x="6813550" y="3473450"/>
            <a:ext cx="185420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400" b="1"/>
              <a:t>Left atrioventricular</a:t>
            </a:r>
          </a:p>
          <a:p>
            <a:r>
              <a:rPr lang="en-US" altLang="en-US" sz="1400" b="1"/>
              <a:t>(AV) valve</a:t>
            </a:r>
          </a:p>
        </p:txBody>
      </p:sp>
      <p:sp>
        <p:nvSpPr>
          <p:cNvPr id="33907" name="Rectangle 115"/>
          <p:cNvSpPr>
            <a:spLocks noChangeArrowheads="1"/>
          </p:cNvSpPr>
          <p:nvPr/>
        </p:nvSpPr>
        <p:spPr bwMode="auto">
          <a:xfrm>
            <a:off x="6824663" y="3879850"/>
            <a:ext cx="12906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Left ventricle</a:t>
            </a:r>
          </a:p>
        </p:txBody>
      </p:sp>
      <p:sp>
        <p:nvSpPr>
          <p:cNvPr id="33908" name="Rectangle 116"/>
          <p:cNvSpPr>
            <a:spLocks noChangeArrowheads="1"/>
          </p:cNvSpPr>
          <p:nvPr/>
        </p:nvSpPr>
        <p:spPr bwMode="auto">
          <a:xfrm>
            <a:off x="6816725" y="4156075"/>
            <a:ext cx="1784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Chordae tendineae</a:t>
            </a:r>
          </a:p>
        </p:txBody>
      </p:sp>
      <p:sp>
        <p:nvSpPr>
          <p:cNvPr id="33909" name="Rectangle 117"/>
          <p:cNvSpPr>
            <a:spLocks noChangeArrowheads="1"/>
          </p:cNvSpPr>
          <p:nvPr/>
        </p:nvSpPr>
        <p:spPr bwMode="auto">
          <a:xfrm>
            <a:off x="6819900" y="4483100"/>
            <a:ext cx="16859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Papillary muscles</a:t>
            </a:r>
          </a:p>
        </p:txBody>
      </p:sp>
      <p:sp>
        <p:nvSpPr>
          <p:cNvPr id="7213" name="Rectangle 118"/>
          <p:cNvSpPr>
            <a:spLocks noChangeArrowheads="1"/>
          </p:cNvSpPr>
          <p:nvPr/>
        </p:nvSpPr>
        <p:spPr bwMode="auto">
          <a:xfrm>
            <a:off x="6821488" y="4727575"/>
            <a:ext cx="219551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Interventricular Septum</a:t>
            </a:r>
          </a:p>
        </p:txBody>
      </p:sp>
      <p:sp>
        <p:nvSpPr>
          <p:cNvPr id="7214" name="Rectangle 119"/>
          <p:cNvSpPr>
            <a:spLocks noChangeArrowheads="1"/>
          </p:cNvSpPr>
          <p:nvPr/>
        </p:nvSpPr>
        <p:spPr bwMode="auto">
          <a:xfrm>
            <a:off x="6823075" y="4953000"/>
            <a:ext cx="1152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Epicardium</a:t>
            </a:r>
          </a:p>
        </p:txBody>
      </p:sp>
      <p:sp>
        <p:nvSpPr>
          <p:cNvPr id="7215" name="Rectangle 120"/>
          <p:cNvSpPr>
            <a:spLocks noChangeArrowheads="1"/>
          </p:cNvSpPr>
          <p:nvPr/>
        </p:nvSpPr>
        <p:spPr bwMode="auto">
          <a:xfrm>
            <a:off x="6816725" y="5283200"/>
            <a:ext cx="1231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Myocardium</a:t>
            </a:r>
          </a:p>
        </p:txBody>
      </p:sp>
      <p:sp>
        <p:nvSpPr>
          <p:cNvPr id="7216" name="Rectangle 121"/>
          <p:cNvSpPr>
            <a:spLocks noChangeArrowheads="1"/>
          </p:cNvSpPr>
          <p:nvPr/>
        </p:nvSpPr>
        <p:spPr bwMode="auto">
          <a:xfrm>
            <a:off x="6819900" y="5537200"/>
            <a:ext cx="1320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400" b="1"/>
              <a:t>Endocardium</a:t>
            </a:r>
          </a:p>
        </p:txBody>
      </p:sp>
      <p:sp>
        <p:nvSpPr>
          <p:cNvPr id="33914" name="Line 122"/>
          <p:cNvSpPr>
            <a:spLocks noChangeShapeType="1"/>
          </p:cNvSpPr>
          <p:nvPr/>
        </p:nvSpPr>
        <p:spPr bwMode="auto">
          <a:xfrm>
            <a:off x="4375150" y="1412875"/>
            <a:ext cx="2489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15" name="Freeform 123"/>
          <p:cNvSpPr>
            <a:spLocks/>
          </p:cNvSpPr>
          <p:nvPr/>
        </p:nvSpPr>
        <p:spPr bwMode="auto">
          <a:xfrm>
            <a:off x="5292725" y="1779588"/>
            <a:ext cx="1571625" cy="3175"/>
          </a:xfrm>
          <a:custGeom>
            <a:avLst/>
            <a:gdLst>
              <a:gd name="T0" fmla="*/ 0 w 990"/>
              <a:gd name="T1" fmla="*/ 0 h 2"/>
              <a:gd name="T2" fmla="*/ 2147483647 w 990"/>
              <a:gd name="T3" fmla="*/ 5040313 h 2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990" h="2">
                <a:moveTo>
                  <a:pt x="0" y="0"/>
                </a:moveTo>
                <a:lnTo>
                  <a:pt x="990" y="2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16" name="Freeform 124"/>
          <p:cNvSpPr>
            <a:spLocks/>
          </p:cNvSpPr>
          <p:nvPr/>
        </p:nvSpPr>
        <p:spPr bwMode="auto">
          <a:xfrm>
            <a:off x="4438650" y="2165350"/>
            <a:ext cx="2432050" cy="419100"/>
          </a:xfrm>
          <a:custGeom>
            <a:avLst/>
            <a:gdLst>
              <a:gd name="T0" fmla="*/ 0 w 1532"/>
              <a:gd name="T1" fmla="*/ 665321250 h 264"/>
              <a:gd name="T2" fmla="*/ 1340723125 w 1532"/>
              <a:gd name="T3" fmla="*/ 0 h 264"/>
              <a:gd name="T4" fmla="*/ 2147483647 w 1532"/>
              <a:gd name="T5" fmla="*/ 0 h 26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32" h="264">
                <a:moveTo>
                  <a:pt x="0" y="264"/>
                </a:moveTo>
                <a:lnTo>
                  <a:pt x="532" y="0"/>
                </a:lnTo>
                <a:lnTo>
                  <a:pt x="1532" y="0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17" name="Freeform 125"/>
          <p:cNvSpPr>
            <a:spLocks/>
          </p:cNvSpPr>
          <p:nvPr/>
        </p:nvSpPr>
        <p:spPr bwMode="auto">
          <a:xfrm>
            <a:off x="5527675" y="2454275"/>
            <a:ext cx="609600" cy="263525"/>
          </a:xfrm>
          <a:custGeom>
            <a:avLst/>
            <a:gdLst>
              <a:gd name="T0" fmla="*/ 0 w 384"/>
              <a:gd name="T1" fmla="*/ 0 h 166"/>
              <a:gd name="T2" fmla="*/ 967740000 w 384"/>
              <a:gd name="T3" fmla="*/ 413305625 h 166"/>
              <a:gd name="T4" fmla="*/ 378023438 w 384"/>
              <a:gd name="T5" fmla="*/ 418345938 h 16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4" h="166">
                <a:moveTo>
                  <a:pt x="0" y="0"/>
                </a:moveTo>
                <a:lnTo>
                  <a:pt x="384" y="164"/>
                </a:lnTo>
                <a:lnTo>
                  <a:pt x="150" y="166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18" name="Line 126"/>
          <p:cNvSpPr>
            <a:spLocks noChangeShapeType="1"/>
          </p:cNvSpPr>
          <p:nvPr/>
        </p:nvSpPr>
        <p:spPr bwMode="auto">
          <a:xfrm>
            <a:off x="6137275" y="2714625"/>
            <a:ext cx="727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19" name="Line 127"/>
          <p:cNvSpPr>
            <a:spLocks noChangeShapeType="1"/>
          </p:cNvSpPr>
          <p:nvPr/>
        </p:nvSpPr>
        <p:spPr bwMode="auto">
          <a:xfrm>
            <a:off x="5311775" y="3079750"/>
            <a:ext cx="15525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20" name="Freeform 128"/>
          <p:cNvSpPr>
            <a:spLocks/>
          </p:cNvSpPr>
          <p:nvPr/>
        </p:nvSpPr>
        <p:spPr bwMode="auto">
          <a:xfrm>
            <a:off x="5070475" y="3352800"/>
            <a:ext cx="1781175" cy="168275"/>
          </a:xfrm>
          <a:custGeom>
            <a:avLst/>
            <a:gdLst>
              <a:gd name="T0" fmla="*/ 0 w 1122"/>
              <a:gd name="T1" fmla="*/ 267136563 h 106"/>
              <a:gd name="T2" fmla="*/ 468749063 w 1122"/>
              <a:gd name="T3" fmla="*/ 5040313 h 106"/>
              <a:gd name="T4" fmla="*/ 2147483647 w 1122"/>
              <a:gd name="T5" fmla="*/ 0 h 10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22" h="106">
                <a:moveTo>
                  <a:pt x="0" y="106"/>
                </a:moveTo>
                <a:lnTo>
                  <a:pt x="186" y="2"/>
                </a:lnTo>
                <a:lnTo>
                  <a:pt x="1122" y="0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21" name="Line 129"/>
          <p:cNvSpPr>
            <a:spLocks noChangeShapeType="1"/>
          </p:cNvSpPr>
          <p:nvPr/>
        </p:nvSpPr>
        <p:spPr bwMode="auto">
          <a:xfrm>
            <a:off x="5410200" y="3638550"/>
            <a:ext cx="14573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22" name="Line 130"/>
          <p:cNvSpPr>
            <a:spLocks noChangeShapeType="1"/>
          </p:cNvSpPr>
          <p:nvPr/>
        </p:nvSpPr>
        <p:spPr bwMode="auto">
          <a:xfrm>
            <a:off x="5156200" y="4048125"/>
            <a:ext cx="172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23" name="Freeform 131"/>
          <p:cNvSpPr>
            <a:spLocks/>
          </p:cNvSpPr>
          <p:nvPr/>
        </p:nvSpPr>
        <p:spPr bwMode="auto">
          <a:xfrm>
            <a:off x="5486400" y="4127500"/>
            <a:ext cx="968375" cy="196850"/>
          </a:xfrm>
          <a:custGeom>
            <a:avLst/>
            <a:gdLst>
              <a:gd name="T0" fmla="*/ 241935000 w 610"/>
              <a:gd name="T1" fmla="*/ 0 h 124"/>
              <a:gd name="T2" fmla="*/ 1537295313 w 610"/>
              <a:gd name="T3" fmla="*/ 297378438 h 124"/>
              <a:gd name="T4" fmla="*/ 0 w 610"/>
              <a:gd name="T5" fmla="*/ 312499375 h 12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10" h="124">
                <a:moveTo>
                  <a:pt x="96" y="0"/>
                </a:moveTo>
                <a:lnTo>
                  <a:pt x="610" y="118"/>
                </a:lnTo>
                <a:lnTo>
                  <a:pt x="0" y="124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24" name="Line 132"/>
          <p:cNvSpPr>
            <a:spLocks noChangeShapeType="1"/>
          </p:cNvSpPr>
          <p:nvPr/>
        </p:nvSpPr>
        <p:spPr bwMode="auto">
          <a:xfrm>
            <a:off x="6454775" y="4314825"/>
            <a:ext cx="415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25" name="Freeform 133"/>
          <p:cNvSpPr>
            <a:spLocks/>
          </p:cNvSpPr>
          <p:nvPr/>
        </p:nvSpPr>
        <p:spPr bwMode="auto">
          <a:xfrm>
            <a:off x="5534025" y="4454525"/>
            <a:ext cx="898525" cy="187325"/>
          </a:xfrm>
          <a:custGeom>
            <a:avLst/>
            <a:gdLst>
              <a:gd name="T0" fmla="*/ 357862188 w 566"/>
              <a:gd name="T1" fmla="*/ 0 h 118"/>
              <a:gd name="T2" fmla="*/ 1426408438 w 566"/>
              <a:gd name="T3" fmla="*/ 287297813 h 118"/>
              <a:gd name="T4" fmla="*/ 0 w 566"/>
              <a:gd name="T5" fmla="*/ 297378438 h 1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66" h="118">
                <a:moveTo>
                  <a:pt x="142" y="0"/>
                </a:moveTo>
                <a:lnTo>
                  <a:pt x="566" y="114"/>
                </a:lnTo>
                <a:lnTo>
                  <a:pt x="0" y="118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26" name="Line 134"/>
          <p:cNvSpPr>
            <a:spLocks noChangeShapeType="1"/>
          </p:cNvSpPr>
          <p:nvPr/>
        </p:nvSpPr>
        <p:spPr bwMode="auto">
          <a:xfrm>
            <a:off x="6432550" y="4635500"/>
            <a:ext cx="4381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30" name="Line 135"/>
          <p:cNvSpPr>
            <a:spLocks noChangeShapeType="1"/>
          </p:cNvSpPr>
          <p:nvPr/>
        </p:nvSpPr>
        <p:spPr bwMode="auto">
          <a:xfrm>
            <a:off x="5130800" y="4892675"/>
            <a:ext cx="1736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31" name="Line 136"/>
          <p:cNvSpPr>
            <a:spLocks noChangeShapeType="1"/>
          </p:cNvSpPr>
          <p:nvPr/>
        </p:nvSpPr>
        <p:spPr bwMode="auto">
          <a:xfrm>
            <a:off x="6289675" y="5121275"/>
            <a:ext cx="584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32" name="Line 137"/>
          <p:cNvSpPr>
            <a:spLocks noChangeShapeType="1"/>
          </p:cNvSpPr>
          <p:nvPr/>
        </p:nvSpPr>
        <p:spPr bwMode="auto">
          <a:xfrm>
            <a:off x="5810250" y="5448300"/>
            <a:ext cx="1060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33" name="Freeform 138"/>
          <p:cNvSpPr>
            <a:spLocks/>
          </p:cNvSpPr>
          <p:nvPr/>
        </p:nvSpPr>
        <p:spPr bwMode="auto">
          <a:xfrm>
            <a:off x="4829175" y="5553075"/>
            <a:ext cx="2038350" cy="152400"/>
          </a:xfrm>
          <a:custGeom>
            <a:avLst/>
            <a:gdLst>
              <a:gd name="T0" fmla="*/ 0 w 1284"/>
              <a:gd name="T1" fmla="*/ 0 h 96"/>
              <a:gd name="T2" fmla="*/ 2147483647 w 1284"/>
              <a:gd name="T3" fmla="*/ 241935000 h 96"/>
              <a:gd name="T4" fmla="*/ 2147483647 w 1284"/>
              <a:gd name="T5" fmla="*/ 236894688 h 9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84" h="96">
                <a:moveTo>
                  <a:pt x="0" y="0"/>
                </a:moveTo>
                <a:lnTo>
                  <a:pt x="1020" y="96"/>
                </a:lnTo>
                <a:lnTo>
                  <a:pt x="1284" y="94"/>
                </a:lnTo>
              </a:path>
            </a:pathLst>
          </a:custGeom>
          <a:noFill/>
          <a:ln w="12700" cmpd="sng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31" name="Line 139"/>
          <p:cNvSpPr>
            <a:spLocks noChangeShapeType="1"/>
          </p:cNvSpPr>
          <p:nvPr/>
        </p:nvSpPr>
        <p:spPr bwMode="auto">
          <a:xfrm flipH="1">
            <a:off x="1889125" y="5441950"/>
            <a:ext cx="1524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32" name="Line 140"/>
          <p:cNvSpPr>
            <a:spLocks noChangeShapeType="1"/>
          </p:cNvSpPr>
          <p:nvPr/>
        </p:nvSpPr>
        <p:spPr bwMode="auto">
          <a:xfrm>
            <a:off x="1595438" y="4648200"/>
            <a:ext cx="30654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33" name="Line 141"/>
          <p:cNvSpPr>
            <a:spLocks noChangeShapeType="1"/>
          </p:cNvSpPr>
          <p:nvPr/>
        </p:nvSpPr>
        <p:spPr bwMode="auto">
          <a:xfrm flipH="1" flipV="1">
            <a:off x="2166938" y="4165600"/>
            <a:ext cx="1833562" cy="10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34" name="Line 142"/>
          <p:cNvSpPr>
            <a:spLocks noChangeShapeType="1"/>
          </p:cNvSpPr>
          <p:nvPr/>
        </p:nvSpPr>
        <p:spPr bwMode="auto">
          <a:xfrm flipH="1">
            <a:off x="1401763" y="3733800"/>
            <a:ext cx="18954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35" name="Line 143"/>
          <p:cNvSpPr>
            <a:spLocks noChangeShapeType="1"/>
          </p:cNvSpPr>
          <p:nvPr/>
        </p:nvSpPr>
        <p:spPr bwMode="auto">
          <a:xfrm flipH="1" flipV="1">
            <a:off x="2201863" y="3297238"/>
            <a:ext cx="2070100" cy="165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36" name="Line 144"/>
          <p:cNvSpPr>
            <a:spLocks noChangeShapeType="1"/>
          </p:cNvSpPr>
          <p:nvPr/>
        </p:nvSpPr>
        <p:spPr bwMode="auto">
          <a:xfrm flipH="1">
            <a:off x="2319338" y="2176463"/>
            <a:ext cx="508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937" name="Line 145"/>
          <p:cNvSpPr>
            <a:spLocks noChangeShapeType="1"/>
          </p:cNvSpPr>
          <p:nvPr/>
        </p:nvSpPr>
        <p:spPr bwMode="auto">
          <a:xfrm flipH="1">
            <a:off x="1998663" y="1739900"/>
            <a:ext cx="1235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583"/>
    </mc:Choice>
    <mc:Fallback xmlns="">
      <p:transition spd="slow" advTm="2615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3893" grpId="0"/>
      <p:bldP spid="33894" grpId="0"/>
      <p:bldP spid="33895" grpId="0"/>
      <p:bldP spid="33896" grpId="0"/>
      <p:bldP spid="33897" grpId="0"/>
      <p:bldP spid="33898" grpId="0"/>
      <p:bldP spid="33899" grpId="0"/>
      <p:bldP spid="33900" grpId="0"/>
      <p:bldP spid="33901" grpId="0"/>
      <p:bldP spid="33902" grpId="0"/>
      <p:bldP spid="33903" grpId="0"/>
      <p:bldP spid="33904" grpId="0"/>
      <p:bldP spid="33905" grpId="0"/>
      <p:bldP spid="33906" grpId="0"/>
      <p:bldP spid="33907" grpId="0"/>
      <p:bldP spid="33908" grpId="0"/>
      <p:bldP spid="33909" grpId="0"/>
      <p:bldP spid="33914" grpId="0" animBg="1"/>
      <p:bldP spid="33915" grpId="0" animBg="1"/>
      <p:bldP spid="33916" grpId="0" animBg="1"/>
      <p:bldP spid="33917" grpId="0" animBg="1"/>
      <p:bldP spid="33918" grpId="0" animBg="1"/>
      <p:bldP spid="33919" grpId="0" animBg="1"/>
      <p:bldP spid="33920" grpId="0" animBg="1"/>
      <p:bldP spid="33921" grpId="0" animBg="1"/>
      <p:bldP spid="33922" grpId="0" animBg="1"/>
      <p:bldP spid="33923" grpId="0" animBg="1"/>
      <p:bldP spid="33924" grpId="0" animBg="1"/>
      <p:bldP spid="33925" grpId="0" animBg="1"/>
      <p:bldP spid="33926" grpId="0" animBg="1"/>
      <p:bldP spid="33931" grpId="0" animBg="1"/>
      <p:bldP spid="33932" grpId="0" animBg="1"/>
      <p:bldP spid="33933" grpId="0" animBg="1"/>
      <p:bldP spid="33934" grpId="0" animBg="1"/>
      <p:bldP spid="33935" grpId="0" animBg="1"/>
      <p:bldP spid="33936" grpId="0" animBg="1"/>
      <p:bldP spid="339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8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The Heart - Layers</a:t>
            </a:r>
          </a:p>
        </p:txBody>
      </p:sp>
      <p:sp>
        <p:nvSpPr>
          <p:cNvPr id="34818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396875" y="1100138"/>
            <a:ext cx="7772400" cy="4891087"/>
          </a:xfrm>
        </p:spPr>
        <p:txBody>
          <a:bodyPr/>
          <a:lstStyle/>
          <a:p>
            <a:pPr eaLnBrk="1" hangingPunct="1"/>
            <a:r>
              <a:rPr lang="en-US" altLang="en-US"/>
              <a:t>Surrounded by fibrous sac</a:t>
            </a:r>
          </a:p>
          <a:p>
            <a:pPr lvl="1" eaLnBrk="1" hangingPunct="1"/>
            <a:r>
              <a:rPr lang="en-US" altLang="en-US" b="1"/>
              <a:t>pericardium</a:t>
            </a:r>
          </a:p>
          <a:p>
            <a:pPr eaLnBrk="1" hangingPunct="1"/>
            <a:r>
              <a:rPr lang="en-US" altLang="en-US"/>
              <a:t>Layers of the heart</a:t>
            </a:r>
          </a:p>
          <a:p>
            <a:pPr lvl="1" eaLnBrk="1" hangingPunct="1"/>
            <a:r>
              <a:rPr lang="en-US" altLang="en-US" b="1"/>
              <a:t>Epicardium</a:t>
            </a:r>
          </a:p>
          <a:p>
            <a:pPr lvl="2" eaLnBrk="1" hangingPunct="1"/>
            <a:r>
              <a:rPr lang="en-US" altLang="en-US"/>
              <a:t>thin layer of epithelial and connective tissue</a:t>
            </a:r>
          </a:p>
          <a:p>
            <a:pPr lvl="1" eaLnBrk="1" hangingPunct="1"/>
            <a:r>
              <a:rPr lang="en-US" altLang="en-US" b="1"/>
              <a:t>Myocardium</a:t>
            </a:r>
          </a:p>
          <a:p>
            <a:pPr lvl="2" eaLnBrk="1" hangingPunct="1"/>
            <a:r>
              <a:rPr lang="en-US" altLang="en-US"/>
              <a:t>thick layer of cardiac muscle</a:t>
            </a:r>
          </a:p>
          <a:p>
            <a:pPr lvl="1" eaLnBrk="1" hangingPunct="1"/>
            <a:r>
              <a:rPr lang="en-US" altLang="en-US" b="1"/>
              <a:t>Endocardium</a:t>
            </a:r>
          </a:p>
          <a:p>
            <a:pPr lvl="2" eaLnBrk="1" hangingPunct="1"/>
            <a:r>
              <a:rPr lang="en-US" altLang="en-US"/>
              <a:t>thin layer of endothelial tissue</a:t>
            </a:r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309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 descr="Strip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The Heart – Chambers and Valves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4294967295"/>
          </p:nvPr>
        </p:nvSpPr>
        <p:spPr>
          <a:xfrm>
            <a:off x="396875" y="1085850"/>
            <a:ext cx="7772400" cy="5162550"/>
          </a:xfrm>
        </p:spPr>
        <p:txBody>
          <a:bodyPr/>
          <a:lstStyle/>
          <a:p>
            <a:pPr eaLnBrk="1" hangingPunct="1"/>
            <a:r>
              <a:rPr lang="en-US" altLang="en-US"/>
              <a:t>Four chambers</a:t>
            </a:r>
          </a:p>
          <a:p>
            <a:pPr lvl="1" eaLnBrk="1" hangingPunct="1"/>
            <a:r>
              <a:rPr lang="en-US" altLang="en-US"/>
              <a:t>Two atria</a:t>
            </a:r>
          </a:p>
          <a:p>
            <a:pPr lvl="1" eaLnBrk="1" hangingPunct="1"/>
            <a:r>
              <a:rPr lang="en-US" altLang="en-US"/>
              <a:t>Two ventricles</a:t>
            </a:r>
          </a:p>
          <a:p>
            <a:pPr eaLnBrk="1" hangingPunct="1"/>
            <a:r>
              <a:rPr lang="en-US" altLang="en-US"/>
              <a:t>Valves – prevent backflow</a:t>
            </a:r>
          </a:p>
          <a:p>
            <a:pPr lvl="1" eaLnBrk="1" hangingPunct="1"/>
            <a:r>
              <a:rPr lang="en-US" altLang="en-US"/>
              <a:t>Two atrioventricular valves</a:t>
            </a:r>
          </a:p>
          <a:p>
            <a:pPr lvl="2" eaLnBrk="1" hangingPunct="1"/>
            <a:r>
              <a:rPr lang="en-US" altLang="en-US"/>
              <a:t>Tricuspid valve</a:t>
            </a:r>
          </a:p>
          <a:p>
            <a:pPr lvl="2" eaLnBrk="1" hangingPunct="1"/>
            <a:r>
              <a:rPr lang="en-US" altLang="en-US"/>
              <a:t>Bicuspid (mitral) valve</a:t>
            </a:r>
          </a:p>
          <a:p>
            <a:pPr lvl="1" eaLnBrk="1" hangingPunct="1"/>
            <a:r>
              <a:rPr lang="en-US" altLang="en-US"/>
              <a:t>Two semilunar valves</a:t>
            </a:r>
          </a:p>
          <a:p>
            <a:pPr lvl="2" eaLnBrk="1" hangingPunct="1"/>
            <a:r>
              <a:rPr lang="en-US" altLang="en-US"/>
              <a:t>Pulmonary valve</a:t>
            </a:r>
          </a:p>
          <a:p>
            <a:pPr lvl="2" eaLnBrk="1" hangingPunct="1"/>
            <a:r>
              <a:rPr lang="en-US" altLang="en-US"/>
              <a:t>Aortic valve</a:t>
            </a:r>
          </a:p>
          <a:p>
            <a:pPr eaLnBrk="1" hangingPunct="1"/>
            <a:endParaRPr lang="en-US" altLang="en-US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764"/>
    </mc:Choice>
    <mc:Fallback xmlns="">
      <p:transition spd="slow" advTm="787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8" descr="08_08Figure-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0"/>
          <a:stretch>
            <a:fillRect/>
          </a:stretch>
        </p:blipFill>
        <p:spPr bwMode="auto">
          <a:xfrm>
            <a:off x="2671763" y="136525"/>
            <a:ext cx="3798887" cy="641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19"/>
          <p:cNvSpPr>
            <a:spLocks noChangeArrowheads="1"/>
          </p:cNvSpPr>
          <p:nvPr/>
        </p:nvSpPr>
        <p:spPr bwMode="auto">
          <a:xfrm>
            <a:off x="4002088" y="161925"/>
            <a:ext cx="11795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000" b="1"/>
              <a:t>Systemic Circuit</a:t>
            </a:r>
          </a:p>
        </p:txBody>
      </p:sp>
      <p:sp>
        <p:nvSpPr>
          <p:cNvPr id="10244" name="Rectangle 20"/>
          <p:cNvSpPr>
            <a:spLocks noChangeArrowheads="1"/>
          </p:cNvSpPr>
          <p:nvPr/>
        </p:nvSpPr>
        <p:spPr bwMode="auto">
          <a:xfrm>
            <a:off x="5557838" y="812800"/>
            <a:ext cx="9032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000" b="1" i="1"/>
              <a:t>Head and</a:t>
            </a:r>
          </a:p>
          <a:p>
            <a:r>
              <a:rPr lang="en-US" altLang="en-US" sz="1000" b="1" i="1"/>
              <a:t>upper limbs</a:t>
            </a:r>
          </a:p>
        </p:txBody>
      </p:sp>
      <p:sp>
        <p:nvSpPr>
          <p:cNvPr id="10245" name="Rectangle 21"/>
          <p:cNvSpPr>
            <a:spLocks noChangeArrowheads="1"/>
          </p:cNvSpPr>
          <p:nvPr/>
        </p:nvSpPr>
        <p:spPr bwMode="auto">
          <a:xfrm>
            <a:off x="2782888" y="2333625"/>
            <a:ext cx="8048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000" b="1"/>
              <a:t>Lung </a:t>
            </a:r>
          </a:p>
          <a:p>
            <a:r>
              <a:rPr lang="en-US" altLang="en-US" sz="1000" b="1"/>
              <a:t>capillaries</a:t>
            </a:r>
          </a:p>
        </p:txBody>
      </p:sp>
      <p:sp>
        <p:nvSpPr>
          <p:cNvPr id="10246" name="Rectangle 22"/>
          <p:cNvSpPr>
            <a:spLocks noChangeArrowheads="1"/>
          </p:cNvSpPr>
          <p:nvPr/>
        </p:nvSpPr>
        <p:spPr bwMode="auto">
          <a:xfrm>
            <a:off x="4173538" y="2324100"/>
            <a:ext cx="8397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algn="ctr"/>
            <a:r>
              <a:rPr lang="en-US" altLang="en-US" sz="1000" b="1"/>
              <a:t>Pulmonary</a:t>
            </a:r>
          </a:p>
          <a:p>
            <a:pPr algn="ctr"/>
            <a:r>
              <a:rPr lang="en-US" altLang="en-US" sz="1000" b="1"/>
              <a:t>Circuit</a:t>
            </a:r>
          </a:p>
        </p:txBody>
      </p:sp>
      <p:sp>
        <p:nvSpPr>
          <p:cNvPr id="10247" name="Rectangle 23"/>
          <p:cNvSpPr>
            <a:spLocks noChangeArrowheads="1"/>
          </p:cNvSpPr>
          <p:nvPr/>
        </p:nvSpPr>
        <p:spPr bwMode="auto">
          <a:xfrm>
            <a:off x="5562600" y="2327275"/>
            <a:ext cx="804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000" b="1"/>
              <a:t>Lung </a:t>
            </a:r>
          </a:p>
          <a:p>
            <a:r>
              <a:rPr lang="en-US" altLang="en-US" sz="1000" b="1"/>
              <a:t>capillaries</a:t>
            </a:r>
          </a:p>
        </p:txBody>
      </p:sp>
      <p:sp>
        <p:nvSpPr>
          <p:cNvPr id="10248" name="Rectangle 24"/>
          <p:cNvSpPr>
            <a:spLocks noChangeArrowheads="1"/>
          </p:cNvSpPr>
          <p:nvPr/>
        </p:nvSpPr>
        <p:spPr bwMode="auto">
          <a:xfrm>
            <a:off x="4343400" y="4073525"/>
            <a:ext cx="5095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000" b="1"/>
              <a:t>Heart</a:t>
            </a:r>
          </a:p>
        </p:txBody>
      </p:sp>
      <p:sp>
        <p:nvSpPr>
          <p:cNvPr id="10249" name="Rectangle 25"/>
          <p:cNvSpPr>
            <a:spLocks noChangeArrowheads="1"/>
          </p:cNvSpPr>
          <p:nvPr/>
        </p:nvSpPr>
        <p:spPr bwMode="auto">
          <a:xfrm>
            <a:off x="5702300" y="4067175"/>
            <a:ext cx="5159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 sz="1000" b="1"/>
              <a:t>Aorta</a:t>
            </a:r>
          </a:p>
        </p:txBody>
      </p:sp>
      <p:sp>
        <p:nvSpPr>
          <p:cNvPr id="10250" name="Rectangle 26"/>
          <p:cNvSpPr>
            <a:spLocks noChangeArrowheads="1"/>
          </p:cNvSpPr>
          <p:nvPr/>
        </p:nvSpPr>
        <p:spPr bwMode="auto">
          <a:xfrm>
            <a:off x="5349875" y="5984875"/>
            <a:ext cx="8826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r>
              <a:rPr lang="en-US" altLang="en-US" sz="1000" b="1" i="1"/>
              <a:t>Torso and</a:t>
            </a:r>
          </a:p>
          <a:p>
            <a:r>
              <a:rPr lang="en-US" altLang="en-US" sz="1000" b="1" i="1"/>
              <a:t>lower limbs</a:t>
            </a:r>
          </a:p>
        </p:txBody>
      </p:sp>
      <p:sp>
        <p:nvSpPr>
          <p:cNvPr id="10251" name="Freeform 27"/>
          <p:cNvSpPr>
            <a:spLocks/>
          </p:cNvSpPr>
          <p:nvPr/>
        </p:nvSpPr>
        <p:spPr bwMode="auto">
          <a:xfrm>
            <a:off x="3111500" y="2697163"/>
            <a:ext cx="503238" cy="682625"/>
          </a:xfrm>
          <a:custGeom>
            <a:avLst/>
            <a:gdLst>
              <a:gd name="T0" fmla="*/ 698084769 w 317"/>
              <a:gd name="T1" fmla="*/ 1083667188 h 430"/>
              <a:gd name="T2" fmla="*/ 0 w 317"/>
              <a:gd name="T3" fmla="*/ 0 h 430"/>
              <a:gd name="T4" fmla="*/ 798891119 w 317"/>
              <a:gd name="T5" fmla="*/ 806450000 h 43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17" h="430">
                <a:moveTo>
                  <a:pt x="277" y="430"/>
                </a:moveTo>
                <a:lnTo>
                  <a:pt x="0" y="0"/>
                </a:lnTo>
                <a:lnTo>
                  <a:pt x="317" y="32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2" name="Freeform 28"/>
          <p:cNvSpPr>
            <a:spLocks/>
          </p:cNvSpPr>
          <p:nvPr/>
        </p:nvSpPr>
        <p:spPr bwMode="auto">
          <a:xfrm>
            <a:off x="5591175" y="2700338"/>
            <a:ext cx="428625" cy="677862"/>
          </a:xfrm>
          <a:custGeom>
            <a:avLst/>
            <a:gdLst>
              <a:gd name="T0" fmla="*/ 0 w 270"/>
              <a:gd name="T1" fmla="*/ 798888148 h 427"/>
              <a:gd name="T2" fmla="*/ 680442188 w 270"/>
              <a:gd name="T3" fmla="*/ 0 h 427"/>
              <a:gd name="T4" fmla="*/ 80645000 w 270"/>
              <a:gd name="T5" fmla="*/ 1076105131 h 42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70" h="427">
                <a:moveTo>
                  <a:pt x="0" y="317"/>
                </a:moveTo>
                <a:lnTo>
                  <a:pt x="270" y="0"/>
                </a:lnTo>
                <a:lnTo>
                  <a:pt x="32" y="427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Line 29"/>
          <p:cNvSpPr>
            <a:spLocks noChangeShapeType="1"/>
          </p:cNvSpPr>
          <p:nvPr/>
        </p:nvSpPr>
        <p:spPr bwMode="auto">
          <a:xfrm>
            <a:off x="5448300" y="4183063"/>
            <a:ext cx="322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55" name="TextBox 1"/>
          <p:cNvSpPr txBox="1">
            <a:spLocks noChangeArrowheads="1"/>
          </p:cNvSpPr>
          <p:nvPr/>
        </p:nvSpPr>
        <p:spPr bwMode="auto">
          <a:xfrm>
            <a:off x="0" y="22225"/>
            <a:ext cx="21431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84" charset="0"/>
                <a:ea typeface="ＭＳ Ｐゴシック" pitchFamily="28" charset="-128"/>
              </a:defRPr>
            </a:lvl9pPr>
          </a:lstStyle>
          <a:p>
            <a:pPr eaLnBrk="1" hangingPunct="1"/>
            <a:r>
              <a:rPr lang="en-US" altLang="en-US"/>
              <a:t>Two Circuits</a:t>
            </a:r>
          </a:p>
        </p:txBody>
      </p:sp>
      <p:cxnSp>
        <p:nvCxnSpPr>
          <p:cNvPr id="4" name="Straight Arrow Connector 3"/>
          <p:cNvCxnSpPr>
            <a:stCxn id="10255" idx="3"/>
          </p:cNvCxnSpPr>
          <p:nvPr/>
        </p:nvCxnSpPr>
        <p:spPr>
          <a:xfrm>
            <a:off x="2143125" y="284163"/>
            <a:ext cx="185896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143125" y="284163"/>
            <a:ext cx="2089150" cy="21193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295"/>
    </mc:Choice>
    <mc:Fallback xmlns="">
      <p:transition spd="slow" advTm="642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33425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Pulmonary Circuit </a:t>
            </a:r>
            <a:r>
              <a:rPr lang="en-US" altLang="en-US">
                <a:cs typeface="Arial" charset="0"/>
              </a:rPr>
              <a:t>–</a:t>
            </a:r>
            <a:r>
              <a:rPr lang="en-US" altLang="en-US"/>
              <a:t> Oxygenation of Blood</a:t>
            </a:r>
          </a:p>
        </p:txBody>
      </p:sp>
      <p:sp>
        <p:nvSpPr>
          <p:cNvPr id="39938" name="Rectangle 7"/>
          <p:cNvSpPr>
            <a:spLocks noGrp="1" noChangeArrowheads="1"/>
          </p:cNvSpPr>
          <p:nvPr>
            <p:ph type="body" idx="4294967295"/>
          </p:nvPr>
        </p:nvSpPr>
        <p:spPr>
          <a:xfrm>
            <a:off x="49213" y="1214438"/>
            <a:ext cx="8589962" cy="4876800"/>
          </a:xfrm>
        </p:spPr>
        <p:txBody>
          <a:bodyPr/>
          <a:lstStyle/>
          <a:p>
            <a:pPr marL="1257300" lvl="2" indent="-400050" eaLnBrk="1" hangingPunct="1">
              <a:lnSpc>
                <a:spcPct val="90000"/>
              </a:lnSpc>
              <a:buFontTx/>
              <a:buNone/>
            </a:pPr>
            <a:r>
              <a:rPr lang="en-US" altLang="en-US" sz="2600"/>
              <a:t>1. Deoxygenated blood from the body travels through the vena cava to the right atrium</a:t>
            </a:r>
          </a:p>
          <a:p>
            <a:pPr marL="1257300" lvl="2" indent="-400050" eaLnBrk="1" hangingPunct="1">
              <a:lnSpc>
                <a:spcPct val="90000"/>
              </a:lnSpc>
              <a:buFontTx/>
              <a:buNone/>
            </a:pPr>
            <a:r>
              <a:rPr lang="en-US" altLang="en-US" sz="2600"/>
              <a:t>2. Through the right atrioventricular valve to the right ventricle</a:t>
            </a:r>
          </a:p>
          <a:p>
            <a:pPr marL="1257300" lvl="2" indent="-400050" eaLnBrk="1" hangingPunct="1">
              <a:lnSpc>
                <a:spcPct val="90000"/>
              </a:lnSpc>
              <a:buFontTx/>
              <a:buNone/>
            </a:pPr>
            <a:r>
              <a:rPr lang="en-US" altLang="en-US" sz="2600"/>
              <a:t>3. Through the pulmonary semilunar valve to the pulmonary trunk and the lungs</a:t>
            </a:r>
          </a:p>
          <a:p>
            <a:pPr marL="1257300" lvl="2" indent="-400050" eaLnBrk="1" hangingPunct="1">
              <a:lnSpc>
                <a:spcPct val="90000"/>
              </a:lnSpc>
              <a:buFontTx/>
              <a:buNone/>
            </a:pPr>
            <a:r>
              <a:rPr lang="en-US" altLang="en-US" sz="2600"/>
              <a:t>4. Blood is oxygenated within pulmonary capillaries</a:t>
            </a:r>
          </a:p>
          <a:p>
            <a:pPr marL="1257300" lvl="2" indent="-400050" eaLnBrk="1" hangingPunct="1">
              <a:lnSpc>
                <a:spcPct val="90000"/>
              </a:lnSpc>
              <a:buFontTx/>
              <a:buNone/>
            </a:pPr>
            <a:r>
              <a:rPr lang="en-US" altLang="en-US" sz="2600"/>
              <a:t>5. Oxygenated blood travels through the pulmonary veins to the left atrium</a:t>
            </a:r>
          </a:p>
          <a:p>
            <a:pPr marL="1257300" lvl="2" indent="-400050" eaLnBrk="1" hangingPunct="1">
              <a:lnSpc>
                <a:spcPct val="90000"/>
              </a:lnSpc>
              <a:buFontTx/>
              <a:buNone/>
            </a:pPr>
            <a:r>
              <a:rPr lang="en-US" altLang="en-US" sz="2600"/>
              <a:t>6. Through the left atrioventricular valve to the left ventricle</a:t>
            </a:r>
            <a:endParaRPr lang="en-US" altLang="en-US"/>
          </a:p>
          <a:p>
            <a:pPr marL="1257300" lvl="2" indent="-400050" eaLnBrk="1" hangingPunct="1">
              <a:lnSpc>
                <a:spcPct val="90000"/>
              </a:lnSpc>
              <a:buFontTx/>
              <a:buAutoNum type="arabicPeriod"/>
            </a:pPr>
            <a:endParaRPr lang="en-US" altLang="en-US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745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 descr="Strip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282700"/>
          </a:xfrm>
        </p:spPr>
        <p:txBody>
          <a:bodyPr lIns="182880" tIns="91440" rIns="182880" bIns="91440">
            <a:spAutoFit/>
          </a:bodyPr>
          <a:lstStyle/>
          <a:p>
            <a:pPr eaLnBrk="1" hangingPunct="1"/>
            <a:r>
              <a:rPr lang="en-US" altLang="en-US"/>
              <a:t>Systemic Circuit </a:t>
            </a:r>
            <a:r>
              <a:rPr lang="en-US" altLang="en-US">
                <a:cs typeface="Arial" charset="0"/>
              </a:rPr>
              <a:t>–</a:t>
            </a:r>
            <a:r>
              <a:rPr lang="en-US" altLang="en-US"/>
              <a:t> Delivery of Oxygenated Blood to Tissues</a:t>
            </a:r>
          </a:p>
        </p:txBody>
      </p:sp>
      <p:sp>
        <p:nvSpPr>
          <p:cNvPr id="41986" name="Rectangle 5"/>
          <p:cNvSpPr>
            <a:spLocks noGrp="1" noChangeArrowheads="1"/>
          </p:cNvSpPr>
          <p:nvPr>
            <p:ph type="body" idx="4294967295"/>
          </p:nvPr>
        </p:nvSpPr>
        <p:spPr>
          <a:xfrm>
            <a:off x="396875" y="1619250"/>
            <a:ext cx="8186738" cy="3544888"/>
          </a:xfrm>
        </p:spPr>
        <p:txBody>
          <a:bodyPr/>
          <a:lstStyle/>
          <a:p>
            <a:pPr marL="1028700" lvl="1" indent="-514350" eaLnBrk="1" hangingPunct="1">
              <a:buFontTx/>
              <a:buAutoNum type="arabicPeriod"/>
            </a:pPr>
            <a:r>
              <a:rPr lang="en-US" altLang="en-US" sz="2600"/>
              <a:t>Oxygenated blood travels from the left ventricle through the aortic semilunar valve to the aorta</a:t>
            </a:r>
          </a:p>
          <a:p>
            <a:pPr marL="1028700" lvl="1" indent="-514350" eaLnBrk="1" hangingPunct="1">
              <a:buFontTx/>
              <a:buAutoNum type="arabicPeriod"/>
            </a:pPr>
            <a:r>
              <a:rPr lang="en-US" altLang="en-US" sz="2600"/>
              <a:t>Through branching arteries and arterioles to tissues</a:t>
            </a:r>
          </a:p>
          <a:p>
            <a:pPr marL="1028700" lvl="1" indent="-514350" eaLnBrk="1" hangingPunct="1">
              <a:buFontTx/>
              <a:buAutoNum type="arabicPeriod"/>
            </a:pPr>
            <a:r>
              <a:rPr lang="en-US" altLang="en-US" sz="2600"/>
              <a:t>Through the arterioles to capillaries</a:t>
            </a:r>
          </a:p>
          <a:p>
            <a:pPr marL="1028700" lvl="1" indent="-514350" eaLnBrk="1" hangingPunct="1">
              <a:buFontTx/>
              <a:buAutoNum type="arabicPeriod"/>
            </a:pPr>
            <a:r>
              <a:rPr lang="en-US" altLang="en-US" sz="2600"/>
              <a:t>From capillaries into venules and veins</a:t>
            </a:r>
          </a:p>
          <a:p>
            <a:pPr marL="1028700" lvl="1" indent="-514350" eaLnBrk="1" hangingPunct="1">
              <a:buFontTx/>
              <a:buAutoNum type="arabicPeriod"/>
            </a:pPr>
            <a:r>
              <a:rPr lang="en-US" altLang="en-US" sz="2600"/>
              <a:t>To the vena cava and into the right atrium</a:t>
            </a:r>
            <a:endParaRPr lang="en-US" altLang="en-US" sz="240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789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2" descr="E:\Chapter_18\D_JPEG_Images_and_Tables\Labeled\figure_18_09_0_label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313" y="0"/>
            <a:ext cx="5889625" cy="701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747"/>
    </mc:Choice>
    <mc:Fallback xmlns="">
      <p:transition spd="slow" advTm="377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6.4|20.1|6.3|5.9|34.3|4.8|22.9|8.7|4.4|21.7|47.8|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|3.5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|23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|7.8|13|6.4|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5|12.5|8|29.4"/>
</p:tagLst>
</file>

<file path=ppt/theme/theme1.xml><?xml version="1.0" encoding="utf-8"?>
<a:theme xmlns:a="http://schemas.openxmlformats.org/drawingml/2006/main" name="Johnson_6e_PPT_template-orig">
  <a:themeElements>
    <a:clrScheme name="Johnson_6e_PPT_template-ori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-orig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-ori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ori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ori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Johnson_6e_PPT_template_2line">
  <a:themeElements>
    <a:clrScheme name="Johnson_6e_PPT_template_2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2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2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2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2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Johnson_6e_PPT_template_1line">
  <a:themeElements>
    <a:clrScheme name="Johnson_6e_PPT_template_1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_1lin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_1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_1lin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_1lin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Johnson_6e_PPT_template-blank">
  <a:themeElements>
    <a:clrScheme name="Johnson_6e_PPT_template-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ohnson_6e_PPT_template-blank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Johnson_6e_PPT_template-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ohnson_6e_PPT_template-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ohnson_6e_PPT_template-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2004:Templates:My Templates:Johnson_6e_PPT_template-blank.pot</Template>
  <TotalTime>6522</TotalTime>
  <Words>272</Words>
  <Application>Microsoft Office PowerPoint</Application>
  <PresentationFormat>On-screen Show (4:3)</PresentationFormat>
  <Paragraphs>75</Paragraphs>
  <Slides>8</Slides>
  <Notes>7</Notes>
  <HiddenSlides>0</HiddenSlides>
  <MMClips>8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Helvetica</vt:lpstr>
      <vt:lpstr>Johnson_6e_PPT_template-orig</vt:lpstr>
      <vt:lpstr>Johnson_6e_PPT_template_2line</vt:lpstr>
      <vt:lpstr>Johnson_6e_PPT_template_1line</vt:lpstr>
      <vt:lpstr>Johnson_6e_PPT_template-blank</vt:lpstr>
      <vt:lpstr>PowerPoint Presentation</vt:lpstr>
      <vt:lpstr>PowerPoint Presentation</vt:lpstr>
      <vt:lpstr>The Heart - Layers</vt:lpstr>
      <vt:lpstr>The Heart – Chambers and Valves</vt:lpstr>
      <vt:lpstr>PowerPoint Presentation</vt:lpstr>
      <vt:lpstr>Pulmonary Circuit – Oxygenation of Blood</vt:lpstr>
      <vt:lpstr>Systemic Circuit – Delivery of Oxygenated Blood to Tissues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Nerve activates contraction</dc:title>
  <dc:creator>Gary</dc:creator>
  <cp:lastModifiedBy>Gary</cp:lastModifiedBy>
  <cp:revision>434</cp:revision>
  <cp:lastPrinted>2002-04-29T18:54:29Z</cp:lastPrinted>
  <dcterms:created xsi:type="dcterms:W3CDTF">2000-12-11T01:39:32Z</dcterms:created>
  <dcterms:modified xsi:type="dcterms:W3CDTF">2019-12-21T17:14:11Z</dcterms:modified>
</cp:coreProperties>
</file>