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  <p:sldMasterId id="2147483662" r:id="rId2"/>
    <p:sldMasterId id="2147483663" r:id="rId3"/>
  </p:sldMasterIdLst>
  <p:notesMasterIdLst>
    <p:notesMasterId r:id="rId14"/>
  </p:notesMasterIdLst>
  <p:handoutMasterIdLst>
    <p:handoutMasterId r:id="rId15"/>
  </p:handoutMasterIdLst>
  <p:sldIdLst>
    <p:sldId id="442" r:id="rId4"/>
    <p:sldId id="440" r:id="rId5"/>
    <p:sldId id="403" r:id="rId6"/>
    <p:sldId id="408" r:id="rId7"/>
    <p:sldId id="409" r:id="rId8"/>
    <p:sldId id="404" r:id="rId9"/>
    <p:sldId id="410" r:id="rId10"/>
    <p:sldId id="441" r:id="rId11"/>
    <p:sldId id="372" r:id="rId12"/>
    <p:sldId id="413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A2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11" autoAdjust="0"/>
    <p:restoredTop sz="88504" autoAdjust="0"/>
  </p:normalViewPr>
  <p:slideViewPr>
    <p:cSldViewPr snapToGrid="0">
      <p:cViewPr varScale="1">
        <p:scale>
          <a:sx n="107" d="100"/>
          <a:sy n="107" d="100"/>
        </p:scale>
        <p:origin x="-102" y="-102"/>
      </p:cViewPr>
      <p:guideLst>
        <p:guide orient="horz" pos="950"/>
        <p:guide orient="horz" pos="303"/>
        <p:guide pos="2880"/>
        <p:guide pos="313"/>
        <p:guide pos="686"/>
        <p:guide pos="2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0A0CB39D-446F-4856-AF15-485381E16B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312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BD86943A-FDA7-4BB6-9074-126135EF55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7514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fld id="{054502C4-16C5-4999-B109-CC5E7DC41142}" type="slidenum">
              <a:rPr lang="en-US" altLang="en-US" sz="1200" smtClean="0"/>
              <a:pPr/>
              <a:t>4</a:t>
            </a:fld>
            <a:endParaRPr lang="en-US" altLang="en-US" sz="1200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fld id="{EC8A74E7-FE57-4697-A997-1463FFA5F389}" type="slidenum">
              <a:rPr lang="en-US" altLang="en-US" sz="1200" smtClean="0"/>
              <a:pPr/>
              <a:t>9</a:t>
            </a:fld>
            <a:endParaRPr lang="en-US" altLang="en-US" sz="1200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defRPr/>
            </a:pPr>
            <a:r>
              <a:rPr lang="en-US" sz="2000" smtClean="0">
                <a:solidFill>
                  <a:schemeClr val="bg1"/>
                </a:solidFill>
                <a:latin typeface="Arial" charset="0"/>
                <a:cs typeface="+mn-cs"/>
              </a:rPr>
              <a:t>Concepts and Current Issues</a:t>
            </a:r>
            <a:endParaRPr lang="en-US" sz="3200" smtClean="0">
              <a:latin typeface="Arial" charset="0"/>
              <a:cs typeface="+mn-cs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 smtClean="0">
                <a:solidFill>
                  <a:srgbClr val="B4DD65"/>
                </a:solidFill>
                <a:latin typeface="Arial" charset="0"/>
                <a:cs typeface="+mn-cs"/>
              </a:rPr>
              <a:t>Human Biology</a:t>
            </a:r>
            <a:endParaRPr lang="en-US" sz="4800" smtClean="0">
              <a:latin typeface="Arial" charset="0"/>
              <a:cs typeface="+mn-cs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92125" y="968375"/>
            <a:ext cx="20653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ctr">
              <a:defRPr/>
            </a:pPr>
            <a:r>
              <a:rPr lang="en-US" sz="2200" smtClean="0">
                <a:solidFill>
                  <a:srgbClr val="958DDD"/>
                </a:solidFill>
                <a:latin typeface="Arial" charset="0"/>
                <a:cs typeface="+mn-cs"/>
              </a:rPr>
              <a:t>Sixth Edition</a:t>
            </a:r>
            <a:endParaRPr lang="en-US" sz="2000" smtClean="0">
              <a:latin typeface="Arial" charset="0"/>
              <a:cs typeface="+mn-cs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F2FF0A"/>
                </a:solidFill>
                <a:latin typeface="Arial" charset="0"/>
                <a:cs typeface="+mn-cs"/>
              </a:rPr>
              <a:t>Michael D. Johnson</a:t>
            </a:r>
            <a:endParaRPr lang="en-US" sz="2000" smtClean="0">
              <a:latin typeface="Arial" charset="0"/>
              <a:cs typeface="+mn-cs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3699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070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261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61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773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008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6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0657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6960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795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88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591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48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0123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914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995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202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29845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993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02845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213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960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777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171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100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478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7909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788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98855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66731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08904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8827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68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3076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2" Type="http://schemas.microsoft.com/office/2007/relationships/media" Target="../media/media3.wav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2" Type="http://schemas.microsoft.com/office/2007/relationships/media" Target="../media/media9.wav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7" Type="http://schemas.openxmlformats.org/officeDocument/2006/relationships/image" Target="../media/image3.png"/><Relationship Id="rId2" Type="http://schemas.microsoft.com/office/2007/relationships/media" Target="../media/media10.wav"/><Relationship Id="rId1" Type="http://schemas.openxmlformats.org/officeDocument/2006/relationships/tags" Target="../tags/tag5.xml"/><Relationship Id="rId6" Type="http://schemas.openxmlformats.org/officeDocument/2006/relationships/image" Target="../media/image8.jpe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 bwMode="auto">
          <a:xfrm>
            <a:off x="279400" y="157163"/>
            <a:ext cx="8650288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kern="0" dirty="0" smtClean="0"/>
              <a:t>Heart and Blood Vessels</a:t>
            </a:r>
            <a:endParaRPr lang="en-US" altLang="en-US" kern="0" dirty="0"/>
          </a:p>
        </p:txBody>
      </p:sp>
      <p:pic>
        <p:nvPicPr>
          <p:cNvPr id="79874" name="Picture 2" descr="P:\BIO102 - Human Biology Online\10 - Heart - Blood Vessels\heart-advanced-ca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621" y="787434"/>
            <a:ext cx="4461845" cy="594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42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Gary\Desktop\Gary's Files\Teaching\GCC\BIO102 - Human Biology Online\Ch08 - Heart - Blood Vessels\08_Labeled_Images\08_01Figure-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163" y="1328738"/>
            <a:ext cx="6275387" cy="54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1" descr="Strip"/>
          <p:cNvSpPr txBox="1">
            <a:spLocks/>
          </p:cNvSpPr>
          <p:nvPr/>
        </p:nvSpPr>
        <p:spPr bwMode="auto">
          <a:xfrm>
            <a:off x="0" y="204788"/>
            <a:ext cx="91440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91440" rIns="182880" bIns="9144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3600">
                <a:solidFill>
                  <a:srgbClr val="0A29AA"/>
                </a:solidFill>
                <a:latin typeface="Arial" charset="0"/>
              </a:rPr>
              <a:t>Blood Vessels Transport Blood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591"/>
    </mc:Choice>
    <mc:Fallback xmlns="">
      <p:transition spd="slow" advTm="1485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Three Types of Blood Vessels Transport Blood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>
          <a:xfrm>
            <a:off x="396875" y="1600200"/>
            <a:ext cx="8064500" cy="4495800"/>
          </a:xfrm>
        </p:spPr>
        <p:txBody>
          <a:bodyPr/>
          <a:lstStyle/>
          <a:p>
            <a:pPr eaLnBrk="1" hangingPunct="1"/>
            <a:r>
              <a:rPr lang="en-US" altLang="en-US" smtClean="0"/>
              <a:t>Arteries</a:t>
            </a:r>
          </a:p>
          <a:p>
            <a:pPr lvl="1" eaLnBrk="1" hangingPunct="1"/>
            <a:r>
              <a:rPr lang="en-US" altLang="en-US" smtClean="0"/>
              <a:t>Carry blood away from the heart</a:t>
            </a:r>
          </a:p>
          <a:p>
            <a:pPr lvl="1" eaLnBrk="1" hangingPunct="1"/>
            <a:r>
              <a:rPr lang="en-US" altLang="en-US" smtClean="0"/>
              <a:t>Transport blood under high pressure</a:t>
            </a:r>
          </a:p>
          <a:p>
            <a:pPr eaLnBrk="1" hangingPunct="1"/>
            <a:r>
              <a:rPr lang="en-US" altLang="en-US" smtClean="0"/>
              <a:t>Capillaries</a:t>
            </a:r>
          </a:p>
          <a:p>
            <a:pPr lvl="1" eaLnBrk="1" hangingPunct="1"/>
            <a:r>
              <a:rPr lang="en-US" altLang="en-US" smtClean="0"/>
              <a:t>Exchange solutes and water with cells of the body</a:t>
            </a:r>
          </a:p>
          <a:p>
            <a:pPr eaLnBrk="1" hangingPunct="1"/>
            <a:r>
              <a:rPr lang="en-US" altLang="en-US" smtClean="0"/>
              <a:t>Veins</a:t>
            </a:r>
          </a:p>
          <a:p>
            <a:pPr lvl="1" eaLnBrk="1" hangingPunct="1"/>
            <a:r>
              <a:rPr lang="en-US" altLang="en-US" smtClean="0"/>
              <a:t>Return blood to the heart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749"/>
    </mc:Choice>
    <mc:Fallback xmlns="">
      <p:transition spd="slow" advTm="517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Arteries</a:t>
            </a:r>
          </a:p>
        </p:txBody>
      </p:sp>
      <p:sp>
        <p:nvSpPr>
          <p:cNvPr id="19458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96875" y="1106488"/>
            <a:ext cx="7772400" cy="4699000"/>
          </a:xfrm>
        </p:spPr>
        <p:txBody>
          <a:bodyPr/>
          <a:lstStyle/>
          <a:p>
            <a:pPr eaLnBrk="1" hangingPunct="1"/>
            <a:r>
              <a:rPr lang="en-US" altLang="en-US" smtClean="0"/>
              <a:t>Structure</a:t>
            </a:r>
          </a:p>
          <a:p>
            <a:pPr lvl="1" eaLnBrk="1" hangingPunct="1"/>
            <a:r>
              <a:rPr lang="en-US" altLang="en-US" smtClean="0"/>
              <a:t>Thick-walled, three layers </a:t>
            </a:r>
          </a:p>
          <a:p>
            <a:pPr lvl="2" eaLnBrk="1" hangingPunct="1"/>
            <a:r>
              <a:rPr lang="en-US" altLang="en-US" smtClean="0"/>
              <a:t>Innermost layer: endothelium</a:t>
            </a:r>
          </a:p>
          <a:p>
            <a:pPr lvl="2" eaLnBrk="1" hangingPunct="1"/>
            <a:r>
              <a:rPr lang="en-US" altLang="en-US" smtClean="0"/>
              <a:t>Middle layer: smooth muscle</a:t>
            </a:r>
          </a:p>
          <a:p>
            <a:pPr lvl="2" eaLnBrk="1" hangingPunct="1"/>
            <a:r>
              <a:rPr lang="en-US" altLang="en-US" smtClean="0"/>
              <a:t>Outer layer: connective tissue</a:t>
            </a:r>
          </a:p>
          <a:p>
            <a:pPr eaLnBrk="1" hangingPunct="1"/>
            <a:r>
              <a:rPr lang="en-US" altLang="en-US" smtClean="0"/>
              <a:t>Function</a:t>
            </a:r>
          </a:p>
          <a:p>
            <a:pPr lvl="1" eaLnBrk="1" hangingPunct="1"/>
            <a:r>
              <a:rPr lang="en-US" altLang="en-US" smtClean="0"/>
              <a:t>Arteries carry blood away from heart</a:t>
            </a:r>
          </a:p>
          <a:p>
            <a:pPr lvl="1" eaLnBrk="1" hangingPunct="1"/>
            <a:r>
              <a:rPr lang="en-US" altLang="en-US" smtClean="0"/>
              <a:t>Carry blood under pressure</a:t>
            </a:r>
          </a:p>
          <a:p>
            <a:pPr lvl="1" eaLnBrk="1" hangingPunct="1"/>
            <a:r>
              <a:rPr lang="en-US" altLang="en-US" smtClean="0"/>
              <a:t>Usually (NOT always) oxygen rich</a:t>
            </a:r>
          </a:p>
          <a:p>
            <a:pPr lvl="1" eaLnBrk="1" hangingPunct="1">
              <a:buFontTx/>
              <a:buNone/>
            </a:pPr>
            <a:endParaRPr lang="en-US" altLang="en-US" smtClean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6200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Arterioles and Precapillary Sphincters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4294967295"/>
          </p:nvPr>
        </p:nvSpPr>
        <p:spPr>
          <a:xfrm>
            <a:off x="396875" y="1108075"/>
            <a:ext cx="8215313" cy="5148263"/>
          </a:xfrm>
        </p:spPr>
        <p:txBody>
          <a:bodyPr/>
          <a:lstStyle/>
          <a:p>
            <a:pPr marL="342900" lvl="1" indent="-342900" eaLnBrk="1" hangingPunct="1"/>
            <a:r>
              <a:rPr lang="en-US" altLang="en-US" sz="3000" smtClean="0"/>
              <a:t>Arterioles: smallest arteries</a:t>
            </a:r>
          </a:p>
          <a:p>
            <a:pPr marL="342900" lvl="1" indent="-342900" eaLnBrk="1" hangingPunct="1"/>
            <a:r>
              <a:rPr lang="en-US" altLang="en-US" sz="3000" smtClean="0"/>
              <a:t>Precapillary sphincters: control blood flow into capillaries</a:t>
            </a:r>
          </a:p>
          <a:p>
            <a:pPr marL="742950" lvl="2" indent="-342900" eaLnBrk="1" hangingPunct="1"/>
            <a:r>
              <a:rPr lang="en-US" altLang="en-US" sz="2700" b="1" smtClean="0"/>
              <a:t>Vasodilation:</a:t>
            </a:r>
            <a:r>
              <a:rPr lang="en-US" altLang="en-US" sz="2700" smtClean="0"/>
              <a:t> increases blood flow to capillaries</a:t>
            </a:r>
          </a:p>
          <a:p>
            <a:pPr marL="742950" lvl="2" indent="-342900" eaLnBrk="1" hangingPunct="1"/>
            <a:r>
              <a:rPr lang="en-US" altLang="en-US" sz="2700" b="1" smtClean="0"/>
              <a:t>Vasoconstriction:</a:t>
            </a:r>
            <a:r>
              <a:rPr lang="en-US" altLang="en-US" sz="2700" smtClean="0"/>
              <a:t> decreases blood flow to capillaries</a:t>
            </a:r>
          </a:p>
          <a:p>
            <a:pPr eaLnBrk="1" hangingPunct="1">
              <a:buFontTx/>
              <a:buNone/>
            </a:pPr>
            <a:endParaRPr lang="en-US" altLang="en-US" smtClean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243"/>
    </mc:Choice>
    <mc:Fallback xmlns="">
      <p:transition spd="slow" advTm="842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5" descr="08_02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6"/>
          <a:stretch>
            <a:fillRect/>
          </a:stretch>
        </p:blipFill>
        <p:spPr bwMode="auto">
          <a:xfrm>
            <a:off x="1370013" y="136525"/>
            <a:ext cx="6402387" cy="641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16"/>
          <p:cNvSpPr>
            <a:spLocks noChangeArrowheads="1"/>
          </p:cNvSpPr>
          <p:nvPr/>
        </p:nvSpPr>
        <p:spPr bwMode="auto">
          <a:xfrm>
            <a:off x="1416050" y="795338"/>
            <a:ext cx="1071563" cy="35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700" b="1"/>
              <a:t>Arteriole</a:t>
            </a:r>
          </a:p>
        </p:txBody>
      </p:sp>
      <p:sp>
        <p:nvSpPr>
          <p:cNvPr id="10244" name="Rectangle 17"/>
          <p:cNvSpPr>
            <a:spLocks noChangeArrowheads="1"/>
          </p:cNvSpPr>
          <p:nvPr/>
        </p:nvSpPr>
        <p:spPr bwMode="auto">
          <a:xfrm>
            <a:off x="2774950" y="80963"/>
            <a:ext cx="139700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700" b="1"/>
              <a:t>Relaxed</a:t>
            </a:r>
          </a:p>
          <a:p>
            <a:r>
              <a:rPr lang="en-US" altLang="en-US" sz="1700" b="1"/>
              <a:t>precapillary</a:t>
            </a:r>
          </a:p>
          <a:p>
            <a:r>
              <a:rPr lang="en-US" altLang="en-US" sz="1700" b="1"/>
              <a:t>sphincters</a:t>
            </a:r>
          </a:p>
        </p:txBody>
      </p:sp>
      <p:sp>
        <p:nvSpPr>
          <p:cNvPr id="10245" name="Rectangle 18"/>
          <p:cNvSpPr>
            <a:spLocks noChangeArrowheads="1"/>
          </p:cNvSpPr>
          <p:nvPr/>
        </p:nvSpPr>
        <p:spPr bwMode="auto">
          <a:xfrm>
            <a:off x="5505450" y="85725"/>
            <a:ext cx="13970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700" b="1"/>
              <a:t>Constricted</a:t>
            </a:r>
          </a:p>
          <a:p>
            <a:r>
              <a:rPr lang="en-US" altLang="en-US" sz="1700" b="1"/>
              <a:t>precapillary</a:t>
            </a:r>
          </a:p>
          <a:p>
            <a:r>
              <a:rPr lang="en-US" altLang="en-US" sz="1700" b="1"/>
              <a:t>sphincters</a:t>
            </a:r>
          </a:p>
        </p:txBody>
      </p:sp>
      <p:sp>
        <p:nvSpPr>
          <p:cNvPr id="10246" name="Rectangle 19"/>
          <p:cNvSpPr>
            <a:spLocks noChangeArrowheads="1"/>
          </p:cNvSpPr>
          <p:nvPr/>
        </p:nvSpPr>
        <p:spPr bwMode="auto">
          <a:xfrm>
            <a:off x="1323975" y="3292475"/>
            <a:ext cx="1276350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700" b="1"/>
              <a:t>Capillaries</a:t>
            </a:r>
          </a:p>
        </p:txBody>
      </p:sp>
      <p:sp>
        <p:nvSpPr>
          <p:cNvPr id="10247" name="Rectangle 20"/>
          <p:cNvSpPr>
            <a:spLocks noChangeArrowheads="1"/>
          </p:cNvSpPr>
          <p:nvPr/>
        </p:nvSpPr>
        <p:spPr bwMode="auto">
          <a:xfrm>
            <a:off x="1403350" y="6164263"/>
            <a:ext cx="2139950" cy="35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700" b="1"/>
              <a:t>Small vein (venule)</a:t>
            </a:r>
          </a:p>
        </p:txBody>
      </p:sp>
      <p:sp>
        <p:nvSpPr>
          <p:cNvPr id="10248" name="Freeform 21"/>
          <p:cNvSpPr>
            <a:spLocks/>
          </p:cNvSpPr>
          <p:nvPr/>
        </p:nvSpPr>
        <p:spPr bwMode="auto">
          <a:xfrm>
            <a:off x="3625850" y="779463"/>
            <a:ext cx="1428750" cy="1100137"/>
          </a:xfrm>
          <a:custGeom>
            <a:avLst/>
            <a:gdLst>
              <a:gd name="T0" fmla="*/ 0 w 900"/>
              <a:gd name="T1" fmla="*/ 1746466694 h 693"/>
              <a:gd name="T2" fmla="*/ 695563125 w 900"/>
              <a:gd name="T3" fmla="*/ 0 h 693"/>
              <a:gd name="T4" fmla="*/ 2147483647 w 900"/>
              <a:gd name="T5" fmla="*/ 1532254304 h 69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00" h="693">
                <a:moveTo>
                  <a:pt x="0" y="693"/>
                </a:moveTo>
                <a:lnTo>
                  <a:pt x="276" y="0"/>
                </a:lnTo>
                <a:lnTo>
                  <a:pt x="900" y="608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Freeform 22"/>
          <p:cNvSpPr>
            <a:spLocks/>
          </p:cNvSpPr>
          <p:nvPr/>
        </p:nvSpPr>
        <p:spPr bwMode="auto">
          <a:xfrm>
            <a:off x="6342063" y="779463"/>
            <a:ext cx="1184275" cy="1006475"/>
          </a:xfrm>
          <a:custGeom>
            <a:avLst/>
            <a:gdLst>
              <a:gd name="T0" fmla="*/ 0 w 746"/>
              <a:gd name="T1" fmla="*/ 1597779063 h 634"/>
              <a:gd name="T2" fmla="*/ 685482500 w 746"/>
              <a:gd name="T3" fmla="*/ 0 h 634"/>
              <a:gd name="T4" fmla="*/ 1880036563 w 746"/>
              <a:gd name="T5" fmla="*/ 1476811563 h 63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46" h="634">
                <a:moveTo>
                  <a:pt x="0" y="634"/>
                </a:moveTo>
                <a:lnTo>
                  <a:pt x="272" y="0"/>
                </a:lnTo>
                <a:lnTo>
                  <a:pt x="746" y="586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Freeform 23"/>
          <p:cNvSpPr>
            <a:spLocks/>
          </p:cNvSpPr>
          <p:nvPr/>
        </p:nvSpPr>
        <p:spPr bwMode="auto">
          <a:xfrm>
            <a:off x="2573338" y="3476625"/>
            <a:ext cx="898525" cy="676275"/>
          </a:xfrm>
          <a:custGeom>
            <a:avLst/>
            <a:gdLst>
              <a:gd name="T0" fmla="*/ 955140013 w 566"/>
              <a:gd name="T1" fmla="*/ 0 h 426"/>
              <a:gd name="T2" fmla="*/ 0 w 566"/>
              <a:gd name="T3" fmla="*/ 12601575 h 426"/>
              <a:gd name="T4" fmla="*/ 1426408438 w 566"/>
              <a:gd name="T5" fmla="*/ 1073586563 h 42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66" h="426">
                <a:moveTo>
                  <a:pt x="379" y="0"/>
                </a:moveTo>
                <a:lnTo>
                  <a:pt x="0" y="5"/>
                </a:lnTo>
                <a:lnTo>
                  <a:pt x="566" y="426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345"/>
    </mc:Choice>
    <mc:Fallback xmlns="">
      <p:transition spd="slow" advTm="463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Capillaries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396875" y="1100138"/>
            <a:ext cx="7772400" cy="5305425"/>
          </a:xfrm>
        </p:spPr>
        <p:txBody>
          <a:bodyPr/>
          <a:lstStyle/>
          <a:p>
            <a:pPr eaLnBrk="1" hangingPunct="1"/>
            <a:r>
              <a:rPr lang="en-US" altLang="en-US" smtClean="0"/>
              <a:t>Structure</a:t>
            </a:r>
          </a:p>
          <a:p>
            <a:pPr lvl="1" eaLnBrk="1" hangingPunct="1"/>
            <a:r>
              <a:rPr lang="en-US" altLang="en-US" smtClean="0"/>
              <a:t>Smallest blood vessels</a:t>
            </a:r>
          </a:p>
          <a:p>
            <a:pPr lvl="1" eaLnBrk="1" hangingPunct="1"/>
            <a:r>
              <a:rPr lang="en-US" altLang="en-US" smtClean="0"/>
              <a:t>Thin-walled: one cell-layer thick</a:t>
            </a:r>
          </a:p>
          <a:p>
            <a:pPr lvl="1" eaLnBrk="1" hangingPunct="1"/>
            <a:r>
              <a:rPr lang="en-US" altLang="en-US" smtClean="0"/>
              <a:t> Porous</a:t>
            </a:r>
          </a:p>
        </p:txBody>
      </p:sp>
      <p:pic>
        <p:nvPicPr>
          <p:cNvPr id="11269" name="Picture 28" descr="C:\Users\Gary\Desktop\Gary's Files\Teaching\GCC\BIO102 - Human Biology Online\Ch08 - Heart - Blood Vessels\08_Labeled_Images\08_03cFigure-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838" y="2814638"/>
            <a:ext cx="3994150" cy="404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199"/>
    </mc:Choice>
    <mc:Fallback xmlns="">
      <p:transition spd="slow" advTm="341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Capillaries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396875" y="847725"/>
            <a:ext cx="7772400" cy="5305425"/>
          </a:xfrm>
        </p:spPr>
        <p:txBody>
          <a:bodyPr/>
          <a:lstStyle/>
          <a:p>
            <a:pPr eaLnBrk="1" hangingPunct="1"/>
            <a:r>
              <a:rPr lang="en-US" altLang="en-US" smtClean="0"/>
              <a:t>Capillary beds</a:t>
            </a:r>
          </a:p>
          <a:p>
            <a:pPr lvl="1" eaLnBrk="1" hangingPunct="1"/>
            <a:r>
              <a:rPr lang="en-US" altLang="en-US" smtClean="0"/>
              <a:t>extensive networks of capillaries</a:t>
            </a:r>
          </a:p>
          <a:p>
            <a:pPr eaLnBrk="1" hangingPunct="1"/>
            <a:r>
              <a:rPr lang="en-US" altLang="en-US" smtClean="0"/>
              <a:t>Function</a:t>
            </a:r>
          </a:p>
          <a:p>
            <a:pPr lvl="1" eaLnBrk="1" hangingPunct="1"/>
            <a:r>
              <a:rPr lang="en-US" altLang="en-US" smtClean="0"/>
              <a:t>selective exchange of substances with the interstitial fluid (fluid around cells)</a:t>
            </a:r>
          </a:p>
        </p:txBody>
      </p:sp>
      <p:pic>
        <p:nvPicPr>
          <p:cNvPr id="12293" name="Picture 2" descr="C:\Users\Gary\Desktop\Gary's Files\Teaching\GCC\BIO102 - Human Biology Online\Ch08 - Heart - Blood Vessels\08_Labeled_Images\08_04Figure-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3467100"/>
            <a:ext cx="4305300" cy="341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692"/>
    </mc:Choice>
    <mc:Fallback xmlns="">
      <p:transition spd="slow" advTm="506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Veins</a:t>
            </a:r>
          </a:p>
        </p:txBody>
      </p:sp>
      <p:sp>
        <p:nvSpPr>
          <p:cNvPr id="26626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96875" y="1089025"/>
            <a:ext cx="7772400" cy="5387975"/>
          </a:xfrm>
        </p:spPr>
        <p:txBody>
          <a:bodyPr/>
          <a:lstStyle/>
          <a:p>
            <a:pPr eaLnBrk="1" hangingPunct="1"/>
            <a:r>
              <a:rPr lang="en-US" altLang="en-US" smtClean="0"/>
              <a:t>Structure</a:t>
            </a:r>
          </a:p>
          <a:p>
            <a:pPr lvl="1" eaLnBrk="1" hangingPunct="1"/>
            <a:r>
              <a:rPr lang="en-US" altLang="en-US" smtClean="0"/>
              <a:t>Three layers, thin-walled</a:t>
            </a:r>
          </a:p>
          <a:p>
            <a:pPr lvl="1" eaLnBrk="1" hangingPunct="1"/>
            <a:r>
              <a:rPr lang="en-US" altLang="en-US" smtClean="0"/>
              <a:t>Larger lumen than arteries</a:t>
            </a:r>
          </a:p>
          <a:p>
            <a:pPr lvl="1" eaLnBrk="1" hangingPunct="1"/>
            <a:r>
              <a:rPr lang="en-US" altLang="en-US" smtClean="0"/>
              <a:t>High distensibility (stretch)</a:t>
            </a:r>
          </a:p>
          <a:p>
            <a:pPr eaLnBrk="1" hangingPunct="1"/>
            <a:r>
              <a:rPr lang="en-US" altLang="en-US" smtClean="0"/>
              <a:t>Functions</a:t>
            </a:r>
          </a:p>
          <a:p>
            <a:pPr lvl="1" eaLnBrk="1" hangingPunct="1"/>
            <a:r>
              <a:rPr lang="en-US" altLang="en-US" smtClean="0"/>
              <a:t>Carry blood toward the heart</a:t>
            </a:r>
          </a:p>
          <a:p>
            <a:pPr lvl="1" eaLnBrk="1" hangingPunct="1"/>
            <a:r>
              <a:rPr lang="en-US" altLang="en-US" smtClean="0"/>
              <a:t>Serve as blood volume reservoir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965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Three Mechanisms Assist Venous Return to the Heart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4294967295"/>
          </p:nvPr>
        </p:nvSpPr>
        <p:spPr>
          <a:xfrm>
            <a:off x="396875" y="1600200"/>
            <a:ext cx="4868863" cy="4816475"/>
          </a:xfrm>
        </p:spPr>
        <p:txBody>
          <a:bodyPr/>
          <a:lstStyle/>
          <a:p>
            <a:pPr eaLnBrk="1" hangingPunct="1"/>
            <a:r>
              <a:rPr lang="en-US" altLang="en-US" smtClean="0"/>
              <a:t>Mechanisms in blood return</a:t>
            </a:r>
          </a:p>
          <a:p>
            <a:pPr lvl="1" eaLnBrk="1" hangingPunct="1"/>
            <a:r>
              <a:rPr lang="en-US" altLang="en-US" smtClean="0"/>
              <a:t>Contraction of skeletal muscles</a:t>
            </a:r>
          </a:p>
          <a:p>
            <a:pPr lvl="1" eaLnBrk="1" hangingPunct="1"/>
            <a:r>
              <a:rPr lang="en-US" altLang="en-US" smtClean="0"/>
              <a:t>One-way valves</a:t>
            </a:r>
          </a:p>
          <a:p>
            <a:pPr lvl="1" eaLnBrk="1" hangingPunct="1"/>
            <a:r>
              <a:rPr lang="en-US" altLang="en-US" smtClean="0"/>
              <a:t>Pressure changes associated with breathing</a:t>
            </a:r>
          </a:p>
          <a:p>
            <a:pPr eaLnBrk="1" hangingPunct="1"/>
            <a:endParaRPr lang="en-US" altLang="en-US" smtClean="0"/>
          </a:p>
        </p:txBody>
      </p:sp>
      <p:pic>
        <p:nvPicPr>
          <p:cNvPr id="14341" name="Picture 4" descr="C:\Users\Gary\Desktop\Gary's Files\Teaching\GCC\BIO102 - Human Biology Online\Ch08 - Heart - Blood Vessels\08_Labeled_Images\08_05Figure-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863" y="1584325"/>
            <a:ext cx="3632200" cy="486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7716838" y="2947988"/>
            <a:ext cx="725487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8570913" y="2959100"/>
            <a:ext cx="573087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109"/>
    </mc:Choice>
    <mc:Fallback xmlns="">
      <p:transition spd="slow" advTm="1601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|11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7.6|13.8|31.4"/>
</p:tagLst>
</file>

<file path=ppt/theme/theme1.xml><?xml version="1.0" encoding="utf-8"?>
<a:theme xmlns:a="http://schemas.openxmlformats.org/drawingml/2006/main" name="Johnson_6e_PPT_template-orig">
  <a:themeElements>
    <a:clrScheme name="Johnson_6e_PPT_template-ori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-orig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-or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2line">
  <a:themeElements>
    <a:clrScheme name="Johnson_6e_PPT_template_2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2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2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Templates:Johnson_6e_PPT_template-blank.pot</Template>
  <TotalTime>6506</TotalTime>
  <Words>208</Words>
  <Application>Microsoft Office PowerPoint</Application>
  <PresentationFormat>On-screen Show (4:3)</PresentationFormat>
  <Paragraphs>59</Paragraphs>
  <Slides>10</Slides>
  <Notes>8</Notes>
  <HiddenSlides>0</HiddenSlides>
  <MMClips>10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Johnson_6e_PPT_template-orig</vt:lpstr>
      <vt:lpstr>Johnson_6e_PPT_template_2line</vt:lpstr>
      <vt:lpstr>Johnson_6e_PPT_template_1line</vt:lpstr>
      <vt:lpstr>PowerPoint Presentation</vt:lpstr>
      <vt:lpstr>PowerPoint Presentation</vt:lpstr>
      <vt:lpstr>Three Types of Blood Vessels Transport Blood</vt:lpstr>
      <vt:lpstr>Arteries</vt:lpstr>
      <vt:lpstr>Arterioles and Precapillary Sphincters</vt:lpstr>
      <vt:lpstr>PowerPoint Presentation</vt:lpstr>
      <vt:lpstr>Capillaries</vt:lpstr>
      <vt:lpstr>Capillaries</vt:lpstr>
      <vt:lpstr>Veins</vt:lpstr>
      <vt:lpstr>Three Mechanisms Assist Venous Return to the Heart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 activates contraction</dc:title>
  <dc:creator>Gary</dc:creator>
  <cp:lastModifiedBy>gglaser</cp:lastModifiedBy>
  <cp:revision>432</cp:revision>
  <cp:lastPrinted>2002-04-29T18:54:29Z</cp:lastPrinted>
  <dcterms:created xsi:type="dcterms:W3CDTF">2000-12-11T01:39:32Z</dcterms:created>
  <dcterms:modified xsi:type="dcterms:W3CDTF">2016-08-30T16:40:15Z</dcterms:modified>
</cp:coreProperties>
</file>