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07" r:id="rId1"/>
    <p:sldMasterId id="2147483709" r:id="rId2"/>
  </p:sldMasterIdLst>
  <p:notesMasterIdLst>
    <p:notesMasterId r:id="rId7"/>
  </p:notesMasterIdLst>
  <p:handoutMasterIdLst>
    <p:handoutMasterId r:id="rId8"/>
  </p:handoutMasterIdLst>
  <p:sldIdLst>
    <p:sldId id="390" r:id="rId3"/>
    <p:sldId id="375" r:id="rId4"/>
    <p:sldId id="391" r:id="rId5"/>
    <p:sldId id="406" r:id="rId6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Helvetica" pitchFamily="84" charset="0"/>
        <a:ea typeface="ＭＳ Ｐゴシック" pitchFamily="28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08" autoAdjust="0"/>
    <p:restoredTop sz="87812" autoAdjust="0"/>
  </p:normalViewPr>
  <p:slideViewPr>
    <p:cSldViewPr snapToGrid="0">
      <p:cViewPr varScale="1">
        <p:scale>
          <a:sx n="107" d="100"/>
          <a:sy n="107" d="100"/>
        </p:scale>
        <p:origin x="-108" y="-90"/>
      </p:cViewPr>
      <p:guideLst>
        <p:guide orient="horz" pos="4128"/>
        <p:guide orient="horz" pos="306"/>
        <p:guide orient="horz" pos="946"/>
        <p:guide pos="2880"/>
        <p:guide pos="489"/>
        <p:guide pos="318"/>
        <p:guide pos="24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57E01C96-66E2-49D1-94D5-A49F5B5070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0987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+mn-ea"/>
              </a:defRPr>
            </a:lvl1pPr>
          </a:lstStyle>
          <a:p>
            <a:pPr>
              <a:defRPr/>
            </a:pPr>
            <a:fld id="{357835BB-76CE-4CD4-B80F-7123604F06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5301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Helvetica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F47E2AE9-3CAD-43CD-A927-1695A8AA527A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fld id="{723010BC-9221-4165-BE7E-A8346807FB2E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 smtClean="0">
              <a:latin typeface="Arial" charset="0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 smtClean="0">
              <a:latin typeface="Arial" charset="0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 smtClean="0">
              <a:latin typeface="Arial" charset="0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 smtClean="0">
              <a:latin typeface="Arial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632703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047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5383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2309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7170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998071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8181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029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3678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5483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430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5046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45624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75254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28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03776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23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82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743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89657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48651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1845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  <p:sldLayoutId id="2147483794" r:id="rId6"/>
    <p:sldLayoutId id="2147483795" r:id="rId7"/>
    <p:sldLayoutId id="2147483796" r:id="rId8"/>
    <p:sldLayoutId id="2147483797" r:id="rId9"/>
    <p:sldLayoutId id="2147483798" r:id="rId10"/>
    <p:sldLayoutId id="21474837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7" Type="http://schemas.openxmlformats.org/officeDocument/2006/relationships/image" Target="../media/image2.png"/><Relationship Id="rId2" Type="http://schemas.microsoft.com/office/2007/relationships/media" Target="../media/media2.wav"/><Relationship Id="rId1" Type="http://schemas.openxmlformats.org/officeDocument/2006/relationships/tags" Target="../tags/tag1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7" Type="http://schemas.openxmlformats.org/officeDocument/2006/relationships/image" Target="../media/image2.png"/><Relationship Id="rId2" Type="http://schemas.microsoft.com/office/2007/relationships/media" Target="../media/media4.wav"/><Relationship Id="rId1" Type="http://schemas.openxmlformats.org/officeDocument/2006/relationships/tags" Target="../tags/tag2.xml"/><Relationship Id="rId6" Type="http://schemas.openxmlformats.org/officeDocument/2006/relationships/image" Target="../media/image5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 descr="Strip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Platelets</a:t>
            </a:r>
          </a:p>
        </p:txBody>
      </p:sp>
      <p:sp>
        <p:nvSpPr>
          <p:cNvPr id="4099" name="Content Placeholder 2"/>
          <p:cNvSpPr>
            <a:spLocks noGrp="1"/>
          </p:cNvSpPr>
          <p:nvPr>
            <p:ph idx="4294967295"/>
          </p:nvPr>
        </p:nvSpPr>
        <p:spPr>
          <a:xfrm>
            <a:off x="393700" y="1085850"/>
            <a:ext cx="8496300" cy="4495800"/>
          </a:xfrm>
        </p:spPr>
        <p:txBody>
          <a:bodyPr/>
          <a:lstStyle/>
          <a:p>
            <a:r>
              <a:rPr lang="en-US" altLang="en-US" smtClean="0"/>
              <a:t>Small cell fragments derived from megakaryocytes</a:t>
            </a:r>
          </a:p>
          <a:p>
            <a:r>
              <a:rPr lang="en-US" altLang="en-US" smtClean="0"/>
              <a:t>Important role in hemostasis (blood clotting)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409"/>
    </mc:Choice>
    <mc:Fallback xmlns="">
      <p:transition spd="slow" advTm="47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Hemostasis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211138" y="738188"/>
            <a:ext cx="5402262" cy="5765800"/>
          </a:xfrm>
        </p:spPr>
        <p:txBody>
          <a:bodyPr/>
          <a:lstStyle/>
          <a:p>
            <a:r>
              <a:rPr lang="en-US" altLang="en-US" smtClean="0"/>
              <a:t>Three stages</a:t>
            </a:r>
          </a:p>
          <a:p>
            <a:pPr lvl="1"/>
            <a:r>
              <a:rPr lang="en-US" altLang="en-US" smtClean="0"/>
              <a:t>Vascular spasm</a:t>
            </a:r>
          </a:p>
          <a:p>
            <a:pPr lvl="2"/>
            <a:r>
              <a:rPr lang="en-US" altLang="en-US" smtClean="0"/>
              <a:t>constriction of blood vessels to reduce blood flow</a:t>
            </a:r>
          </a:p>
          <a:p>
            <a:pPr lvl="1"/>
            <a:r>
              <a:rPr lang="en-US" altLang="en-US" smtClean="0"/>
              <a:t>Platelet plug formation</a:t>
            </a:r>
          </a:p>
          <a:p>
            <a:pPr lvl="2"/>
            <a:r>
              <a:rPr lang="en-US" altLang="en-US" smtClean="0"/>
              <a:t>sealing of the ruptured blood vessel</a:t>
            </a:r>
          </a:p>
          <a:p>
            <a:pPr lvl="1"/>
            <a:r>
              <a:rPr lang="en-US" altLang="en-US" smtClean="0"/>
              <a:t>Coagulation</a:t>
            </a:r>
          </a:p>
          <a:p>
            <a:pPr lvl="2"/>
            <a:r>
              <a:rPr lang="en-US" altLang="en-US" smtClean="0"/>
              <a:t>formation of a blood clot through series of reactions</a:t>
            </a:r>
          </a:p>
        </p:txBody>
      </p:sp>
      <p:pic>
        <p:nvPicPr>
          <p:cNvPr id="157696" name="Picture 1024" descr="C:\Users\Gary\Desktop\Gary's Files\Teaching\GCC\BIO102 - Human Biology Online\Ch07 - Blood\07_Labeled_Images\07_09Figure-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825" y="2505075"/>
            <a:ext cx="3686175" cy="377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999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3" descr="07_08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3019425" y="136525"/>
            <a:ext cx="3103563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24"/>
          <p:cNvSpPr>
            <a:spLocks noChangeArrowheads="1"/>
          </p:cNvSpPr>
          <p:nvPr/>
        </p:nvSpPr>
        <p:spPr bwMode="auto">
          <a:xfrm>
            <a:off x="5133975" y="365125"/>
            <a:ext cx="10525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Red blood cell</a:t>
            </a:r>
          </a:p>
        </p:txBody>
      </p:sp>
      <p:sp>
        <p:nvSpPr>
          <p:cNvPr id="6148" name="Rectangle 25"/>
          <p:cNvSpPr>
            <a:spLocks noChangeArrowheads="1"/>
          </p:cNvSpPr>
          <p:nvPr/>
        </p:nvSpPr>
        <p:spPr bwMode="auto">
          <a:xfrm>
            <a:off x="3159125" y="1787525"/>
            <a:ext cx="2740025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Vessel injury. Damage to a blood vessel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exposes the vessel muscle layers and the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tissues to blood.</a:t>
            </a:r>
          </a:p>
        </p:txBody>
      </p:sp>
      <p:sp>
        <p:nvSpPr>
          <p:cNvPr id="6149" name="Rectangle 26"/>
          <p:cNvSpPr>
            <a:spLocks noChangeArrowheads="1"/>
          </p:cNvSpPr>
          <p:nvPr/>
        </p:nvSpPr>
        <p:spPr bwMode="auto">
          <a:xfrm>
            <a:off x="3160713" y="3352800"/>
            <a:ext cx="228758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Vascular spasm. The blood vessel </a:t>
            </a:r>
          </a:p>
          <a:p>
            <a:pPr eaLnBrk="1" hangingPunct="1"/>
            <a:r>
              <a:rPr lang="en-US" altLang="en-US" sz="1000" b="1">
                <a:cs typeface="Arial" charset="0"/>
              </a:rPr>
              <a:t>contracts, reducing blood flow. </a:t>
            </a:r>
          </a:p>
        </p:txBody>
      </p:sp>
      <p:sp>
        <p:nvSpPr>
          <p:cNvPr id="6150" name="Rectangle 27"/>
          <p:cNvSpPr>
            <a:spLocks noChangeArrowheads="1"/>
          </p:cNvSpPr>
          <p:nvPr/>
        </p:nvSpPr>
        <p:spPr bwMode="auto">
          <a:xfrm>
            <a:off x="3167063" y="4759325"/>
            <a:ext cx="27114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 Platelet plug formation. Platelets adhere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 to each other and to the damaged vessel.</a:t>
            </a:r>
          </a:p>
        </p:txBody>
      </p:sp>
      <p:sp>
        <p:nvSpPr>
          <p:cNvPr id="6151" name="Rectangle 28"/>
          <p:cNvSpPr>
            <a:spLocks noChangeArrowheads="1"/>
          </p:cNvSpPr>
          <p:nvPr/>
        </p:nvSpPr>
        <p:spPr bwMode="auto">
          <a:xfrm>
            <a:off x="3162300" y="6080125"/>
            <a:ext cx="2830513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 Clot formation. Soluble fibrinogen forms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 an insoluble mesh of fibrin, trapping RBCs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1000" b="1">
                <a:cs typeface="Arial" charset="0"/>
              </a:rPr>
              <a:t> and platelets.</a:t>
            </a:r>
          </a:p>
        </p:txBody>
      </p:sp>
      <p:sp>
        <p:nvSpPr>
          <p:cNvPr id="6152" name="Rectangle 29"/>
          <p:cNvSpPr>
            <a:spLocks noChangeArrowheads="1"/>
          </p:cNvSpPr>
          <p:nvPr/>
        </p:nvSpPr>
        <p:spPr bwMode="auto">
          <a:xfrm>
            <a:off x="5138738" y="3803650"/>
            <a:ext cx="7064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Platelets</a:t>
            </a:r>
          </a:p>
        </p:txBody>
      </p:sp>
      <p:sp>
        <p:nvSpPr>
          <p:cNvPr id="6153" name="Rectangle 30"/>
          <p:cNvSpPr>
            <a:spLocks noChangeArrowheads="1"/>
          </p:cNvSpPr>
          <p:nvPr/>
        </p:nvSpPr>
        <p:spPr bwMode="auto">
          <a:xfrm>
            <a:off x="5135563" y="5172075"/>
            <a:ext cx="10302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000" b="1">
                <a:cs typeface="Arial" charset="0"/>
              </a:rPr>
              <a:t>Fibrin strands</a:t>
            </a:r>
          </a:p>
        </p:txBody>
      </p:sp>
      <p:sp>
        <p:nvSpPr>
          <p:cNvPr id="6154" name="Line 31"/>
          <p:cNvSpPr>
            <a:spLocks noChangeShapeType="1"/>
          </p:cNvSpPr>
          <p:nvPr/>
        </p:nvSpPr>
        <p:spPr bwMode="auto">
          <a:xfrm>
            <a:off x="4860925" y="492125"/>
            <a:ext cx="352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Freeform 32"/>
          <p:cNvSpPr>
            <a:spLocks/>
          </p:cNvSpPr>
          <p:nvPr/>
        </p:nvSpPr>
        <p:spPr bwMode="auto">
          <a:xfrm>
            <a:off x="4648200" y="3937000"/>
            <a:ext cx="561975" cy="120650"/>
          </a:xfrm>
          <a:custGeom>
            <a:avLst/>
            <a:gdLst>
              <a:gd name="T0" fmla="*/ 0 w 354"/>
              <a:gd name="T1" fmla="*/ 90725625 h 76"/>
              <a:gd name="T2" fmla="*/ 892135313 w 354"/>
              <a:gd name="T3" fmla="*/ 0 h 76"/>
              <a:gd name="T4" fmla="*/ 126007813 w 354"/>
              <a:gd name="T5" fmla="*/ 191531875 h 7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54" h="76">
                <a:moveTo>
                  <a:pt x="0" y="36"/>
                </a:moveTo>
                <a:lnTo>
                  <a:pt x="354" y="0"/>
                </a:lnTo>
                <a:lnTo>
                  <a:pt x="50" y="76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Freeform 33"/>
          <p:cNvSpPr>
            <a:spLocks/>
          </p:cNvSpPr>
          <p:nvPr/>
        </p:nvSpPr>
        <p:spPr bwMode="auto">
          <a:xfrm>
            <a:off x="4651375" y="5299075"/>
            <a:ext cx="561975" cy="276225"/>
          </a:xfrm>
          <a:custGeom>
            <a:avLst/>
            <a:gdLst>
              <a:gd name="T0" fmla="*/ 0 w 354"/>
              <a:gd name="T1" fmla="*/ 211693125 h 174"/>
              <a:gd name="T2" fmla="*/ 892135313 w 354"/>
              <a:gd name="T3" fmla="*/ 0 h 174"/>
              <a:gd name="T4" fmla="*/ 15120938 w 354"/>
              <a:gd name="T5" fmla="*/ 438507188 h 17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54" h="174">
                <a:moveTo>
                  <a:pt x="0" y="84"/>
                </a:moveTo>
                <a:lnTo>
                  <a:pt x="354" y="0"/>
                </a:lnTo>
                <a:lnTo>
                  <a:pt x="6" y="174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34"/>
          <p:cNvSpPr>
            <a:spLocks noChangeShapeType="1"/>
          </p:cNvSpPr>
          <p:nvPr/>
        </p:nvSpPr>
        <p:spPr bwMode="auto">
          <a:xfrm flipV="1">
            <a:off x="4895850" y="5299075"/>
            <a:ext cx="320675" cy="1968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8" name="Rectangle 35"/>
          <p:cNvSpPr>
            <a:spLocks noChangeArrowheads="1"/>
          </p:cNvSpPr>
          <p:nvPr/>
        </p:nvSpPr>
        <p:spPr bwMode="auto">
          <a:xfrm>
            <a:off x="3013075" y="1762125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000" b="1">
                <a:solidFill>
                  <a:schemeClr val="bg1"/>
                </a:solidFill>
                <a:cs typeface="Arial" charset="0"/>
              </a:rPr>
              <a:t>1</a:t>
            </a:r>
          </a:p>
        </p:txBody>
      </p:sp>
      <p:sp>
        <p:nvSpPr>
          <p:cNvPr id="6159" name="Rectangle 36"/>
          <p:cNvSpPr>
            <a:spLocks noChangeArrowheads="1"/>
          </p:cNvSpPr>
          <p:nvPr/>
        </p:nvSpPr>
        <p:spPr bwMode="auto">
          <a:xfrm>
            <a:off x="3013075" y="3343275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000" b="1">
                <a:solidFill>
                  <a:schemeClr val="bg1"/>
                </a:solidFill>
                <a:cs typeface="Arial" charset="0"/>
              </a:rPr>
              <a:t>2</a:t>
            </a:r>
          </a:p>
        </p:txBody>
      </p:sp>
      <p:sp>
        <p:nvSpPr>
          <p:cNvPr id="6160" name="Rectangle 37"/>
          <p:cNvSpPr>
            <a:spLocks noChangeArrowheads="1"/>
          </p:cNvSpPr>
          <p:nvPr/>
        </p:nvSpPr>
        <p:spPr bwMode="auto">
          <a:xfrm>
            <a:off x="3016250" y="4746625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000" b="1">
                <a:solidFill>
                  <a:schemeClr val="bg1"/>
                </a:solidFill>
                <a:cs typeface="Arial" charset="0"/>
              </a:rPr>
              <a:t>3</a:t>
            </a:r>
          </a:p>
        </p:txBody>
      </p:sp>
      <p:sp>
        <p:nvSpPr>
          <p:cNvPr id="6161" name="Rectangle 38"/>
          <p:cNvSpPr>
            <a:spLocks noChangeArrowheads="1"/>
          </p:cNvSpPr>
          <p:nvPr/>
        </p:nvSpPr>
        <p:spPr bwMode="auto">
          <a:xfrm>
            <a:off x="3013075" y="6061075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Helvetica" pitchFamily="84" charset="0"/>
                <a:ea typeface="ＭＳ Ｐゴシック" pitchFamily="28" charset="-128"/>
              </a:defRPr>
            </a:lvl9pPr>
          </a:lstStyle>
          <a:p>
            <a:pPr eaLnBrk="1" hangingPunct="1"/>
            <a:r>
              <a:rPr lang="en-US" altLang="en-US" sz="1000" b="1">
                <a:solidFill>
                  <a:schemeClr val="bg1"/>
                </a:solidFill>
                <a:cs typeface="Arial" charset="0"/>
              </a:rPr>
              <a:t>4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815"/>
    </mc:Choice>
    <mc:Fallback xmlns="">
      <p:transition spd="slow" advTm="848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 smtClean="0"/>
              <a:t>Bleeding Disorder</a:t>
            </a:r>
          </a:p>
        </p:txBody>
      </p:sp>
      <p:sp>
        <p:nvSpPr>
          <p:cNvPr id="18435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3700" y="1071563"/>
            <a:ext cx="8345488" cy="5078412"/>
          </a:xfrm>
        </p:spPr>
        <p:txBody>
          <a:bodyPr/>
          <a:lstStyle/>
          <a:p>
            <a:r>
              <a:rPr lang="en-US" altLang="en-US" smtClean="0"/>
              <a:t>Hemophilia </a:t>
            </a:r>
          </a:p>
          <a:p>
            <a:pPr lvl="1"/>
            <a:r>
              <a:rPr lang="en-US" altLang="en-US" smtClean="0"/>
              <a:t>Genetic disorder</a:t>
            </a:r>
          </a:p>
          <a:p>
            <a:pPr lvl="1"/>
            <a:r>
              <a:rPr lang="en-US" altLang="en-US" smtClean="0"/>
              <a:t>Missing one or more of clotting factors</a:t>
            </a:r>
          </a:p>
        </p:txBody>
      </p:sp>
      <p:pic>
        <p:nvPicPr>
          <p:cNvPr id="7172" name="Picture 2" descr="C:\Users\Gary\Desktop\Gary's Files\Teaching\GCC\BIO102 - Human Biology Online\Ch07 - Blood\07_Labeled_Images\07_10Figure-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9975" y="2668588"/>
            <a:ext cx="4105275" cy="3941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33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4.9|26.9|4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5|5.4|7.8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1line">
  <a:themeElements>
    <a:clrScheme name="Johnson_6e_PPT_template_1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1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elvetica" pitchFamily="84" charset="0"/>
          </a:defRPr>
        </a:defPPr>
      </a:lstStyle>
    </a:lnDef>
  </a:objectDefaults>
  <a:extraClrSchemeLst>
    <a:extraClrScheme>
      <a:clrScheme name="Johnson_6e_PPT_template_1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1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1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2004:Templates:My Templates:Johnson_6e_PPT_template-blank.pot</Template>
  <TotalTime>6134</TotalTime>
  <Words>139</Words>
  <Application>Microsoft Office PowerPoint</Application>
  <PresentationFormat>On-screen Show (4:3)</PresentationFormat>
  <Paragraphs>34</Paragraphs>
  <Slides>4</Slides>
  <Notes>4</Notes>
  <HiddenSlides>0</HiddenSlides>
  <MMClips>4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Johnson_6e_PPT_template-orig</vt:lpstr>
      <vt:lpstr>Johnson_6e_PPT_template_1line</vt:lpstr>
      <vt:lpstr>Platelets</vt:lpstr>
      <vt:lpstr>Hemostasis</vt:lpstr>
      <vt:lpstr>PowerPoint Presentation</vt:lpstr>
      <vt:lpstr>Bleeding Disorder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gglaser</cp:lastModifiedBy>
  <cp:revision>413</cp:revision>
  <cp:lastPrinted>2002-04-29T18:54:29Z</cp:lastPrinted>
  <dcterms:created xsi:type="dcterms:W3CDTF">2000-12-11T01:39:32Z</dcterms:created>
  <dcterms:modified xsi:type="dcterms:W3CDTF">2016-08-30T16:10:40Z</dcterms:modified>
</cp:coreProperties>
</file>