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09" r:id="rId1"/>
  </p:sldMasterIdLst>
  <p:notesMasterIdLst>
    <p:notesMasterId r:id="rId5"/>
  </p:notesMasterIdLst>
  <p:handoutMasterIdLst>
    <p:handoutMasterId r:id="rId6"/>
  </p:handoutMasterIdLst>
  <p:sldIdLst>
    <p:sldId id="374" r:id="rId2"/>
    <p:sldId id="389" r:id="rId3"/>
    <p:sldId id="388" r:id="rId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108" autoAdjust="0"/>
    <p:restoredTop sz="87812" autoAdjust="0"/>
  </p:normalViewPr>
  <p:slideViewPr>
    <p:cSldViewPr snapToGrid="0">
      <p:cViewPr varScale="1">
        <p:scale>
          <a:sx n="130" d="100"/>
          <a:sy n="130" d="100"/>
        </p:scale>
        <p:origin x="-1038" y="-84"/>
      </p:cViewPr>
      <p:guideLst>
        <p:guide orient="horz" pos="4128"/>
        <p:guide orient="horz" pos="306"/>
        <p:guide orient="horz" pos="946"/>
        <p:guide pos="2880"/>
        <p:guide pos="489"/>
        <p:guide pos="318"/>
        <p:guide pos="2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F9EFD981-8553-4ABC-82C4-CF7232B49F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904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6BC50DFE-1B9C-4C3C-97AA-5C813554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8252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fld id="{341572B0-FD95-4E67-BBDB-0A69C53AC3A5}" type="slidenum">
              <a:rPr lang="en-US" altLang="en-US" sz="1200" smtClean="0"/>
              <a:pPr/>
              <a:t>1</a:t>
            </a:fld>
            <a:endParaRPr lang="en-US" altLang="en-US" sz="1200" smtClean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319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481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547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978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27605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229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815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270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4331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50280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7842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1028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2" Type="http://schemas.microsoft.com/office/2007/relationships/media" Target="../media/media2.wav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2" Type="http://schemas.microsoft.com/office/2007/relationships/media" Target="../media/media3.wav"/><Relationship Id="rId1" Type="http://schemas.openxmlformats.org/officeDocument/2006/relationships/tags" Target="../tags/tag3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r>
              <a:rPr lang="en-US" altLang="en-US" smtClean="0"/>
              <a:t>White Blood Cells</a:t>
            </a:r>
          </a:p>
        </p:txBody>
      </p:sp>
      <p:sp>
        <p:nvSpPr>
          <p:cNvPr id="14339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93700" y="1100138"/>
            <a:ext cx="8305800" cy="4495800"/>
          </a:xfrm>
        </p:spPr>
        <p:txBody>
          <a:bodyPr/>
          <a:lstStyle/>
          <a:p>
            <a:r>
              <a:rPr lang="en-US" altLang="en-US" smtClean="0"/>
              <a:t>Functions</a:t>
            </a:r>
          </a:p>
          <a:p>
            <a:pPr lvl="1"/>
            <a:r>
              <a:rPr lang="en-US" altLang="en-US" smtClean="0"/>
              <a:t>Protection from infection</a:t>
            </a:r>
          </a:p>
          <a:p>
            <a:pPr lvl="1"/>
            <a:r>
              <a:rPr lang="en-US" altLang="en-US" smtClean="0"/>
              <a:t>Regulation of the inflammatory reaction</a:t>
            </a:r>
          </a:p>
          <a:p>
            <a:r>
              <a:rPr lang="en-US" altLang="en-US" smtClean="0"/>
              <a:t>Two Types</a:t>
            </a:r>
          </a:p>
          <a:p>
            <a:pPr lvl="1"/>
            <a:r>
              <a:rPr lang="en-US" altLang="en-US" smtClean="0"/>
              <a:t>Granular</a:t>
            </a:r>
          </a:p>
          <a:p>
            <a:pPr lvl="2"/>
            <a:r>
              <a:rPr lang="en-US" altLang="en-US" smtClean="0"/>
              <a:t>neutrophils, eosinophils, and basophils</a:t>
            </a:r>
          </a:p>
          <a:p>
            <a:pPr lvl="1"/>
            <a:r>
              <a:rPr lang="en-US" altLang="en-US" smtClean="0"/>
              <a:t>Agranular</a:t>
            </a:r>
          </a:p>
          <a:p>
            <a:pPr lvl="2"/>
            <a:r>
              <a:rPr lang="en-US" altLang="en-US" smtClean="0"/>
              <a:t>lymphocytes and monocytes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3814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r>
              <a:rPr lang="en-US" altLang="en-US" smtClean="0"/>
              <a:t>Granular Leukocytes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4294967295"/>
          </p:nvPr>
        </p:nvSpPr>
        <p:spPr>
          <a:xfrm>
            <a:off x="393700" y="850900"/>
            <a:ext cx="8321675" cy="5676900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en-US" altLang="en-US" b="1" smtClean="0"/>
              <a:t>Neutrophils</a:t>
            </a:r>
          </a:p>
          <a:p>
            <a:pPr lvl="1">
              <a:spcBef>
                <a:spcPts val="600"/>
              </a:spcBef>
            </a:pPr>
            <a:r>
              <a:rPr lang="en-US" altLang="en-US" smtClean="0"/>
              <a:t>Most common of WBCs</a:t>
            </a:r>
          </a:p>
          <a:p>
            <a:pPr lvl="1">
              <a:spcBef>
                <a:spcPts val="600"/>
              </a:spcBef>
            </a:pPr>
            <a:r>
              <a:rPr lang="en-US" altLang="en-US" smtClean="0"/>
              <a:t>First on the scene to fight infection by engulfing microorganisms (especially bacteria)</a:t>
            </a:r>
          </a:p>
          <a:p>
            <a:pPr>
              <a:spcBef>
                <a:spcPts val="600"/>
              </a:spcBef>
            </a:pPr>
            <a:r>
              <a:rPr lang="en-US" altLang="en-US" b="1" smtClean="0"/>
              <a:t>Eosinophils</a:t>
            </a:r>
          </a:p>
          <a:p>
            <a:pPr lvl="1">
              <a:spcBef>
                <a:spcPts val="600"/>
              </a:spcBef>
            </a:pPr>
            <a:r>
              <a:rPr lang="en-US" altLang="en-US" smtClean="0"/>
              <a:t>Defend against large parasites (worms)</a:t>
            </a:r>
          </a:p>
          <a:p>
            <a:pPr lvl="1">
              <a:spcBef>
                <a:spcPts val="600"/>
              </a:spcBef>
            </a:pPr>
            <a:r>
              <a:rPr lang="en-US" altLang="en-US" smtClean="0"/>
              <a:t>Reduce severity of allergic reactions</a:t>
            </a:r>
          </a:p>
          <a:p>
            <a:pPr>
              <a:spcBef>
                <a:spcPts val="600"/>
              </a:spcBef>
            </a:pPr>
            <a:r>
              <a:rPr lang="en-US" altLang="en-US" b="1" smtClean="0"/>
              <a:t>Basophils</a:t>
            </a:r>
          </a:p>
          <a:p>
            <a:pPr lvl="1">
              <a:spcBef>
                <a:spcPts val="600"/>
              </a:spcBef>
            </a:pPr>
            <a:r>
              <a:rPr lang="en-US" altLang="en-US" smtClean="0"/>
              <a:t>Rarest of WBCs</a:t>
            </a:r>
          </a:p>
          <a:p>
            <a:pPr lvl="1">
              <a:spcBef>
                <a:spcPts val="600"/>
              </a:spcBef>
            </a:pPr>
            <a:r>
              <a:rPr lang="en-US" altLang="en-US" smtClean="0"/>
              <a:t>Histamine in granules – role in inflammation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7460"/>
    </mc:Choice>
    <mc:Fallback>
      <p:transition spd="slow" advTm="1474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r>
              <a:rPr lang="en-US" altLang="en-US" smtClean="0"/>
              <a:t>Agranular Leukocytes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4294967295"/>
          </p:nvPr>
        </p:nvSpPr>
        <p:spPr>
          <a:xfrm>
            <a:off x="393700" y="1057275"/>
            <a:ext cx="7772400" cy="5218113"/>
          </a:xfrm>
        </p:spPr>
        <p:txBody>
          <a:bodyPr/>
          <a:lstStyle/>
          <a:p>
            <a:r>
              <a:rPr lang="en-US" altLang="en-US" b="1" smtClean="0"/>
              <a:t>Monocytes</a:t>
            </a:r>
            <a:endParaRPr lang="en-US" altLang="en-US" smtClean="0"/>
          </a:p>
          <a:p>
            <a:pPr lvl="1"/>
            <a:r>
              <a:rPr lang="en-US" altLang="en-US" smtClean="0"/>
              <a:t>Leave the blood and transform into macrophages</a:t>
            </a:r>
          </a:p>
          <a:p>
            <a:pPr lvl="2"/>
            <a:r>
              <a:rPr lang="en-US" altLang="en-US" smtClean="0"/>
              <a:t>Macrophages – eat particles / microorganisms</a:t>
            </a:r>
          </a:p>
          <a:p>
            <a:r>
              <a:rPr lang="en-US" altLang="en-US" b="1" smtClean="0"/>
              <a:t>Lymphocytes</a:t>
            </a:r>
          </a:p>
          <a:p>
            <a:pPr lvl="1"/>
            <a:r>
              <a:rPr lang="en-US" altLang="en-US" smtClean="0"/>
              <a:t>Play a large role in the immune response</a:t>
            </a:r>
          </a:p>
          <a:p>
            <a:pPr lvl="1"/>
            <a:r>
              <a:rPr lang="en-US" altLang="en-US" smtClean="0"/>
              <a:t>Two types</a:t>
            </a:r>
          </a:p>
          <a:p>
            <a:pPr lvl="2"/>
            <a:r>
              <a:rPr lang="en-US" altLang="en-US" smtClean="0"/>
              <a:t>B lymphocytes – eventually lead to antibodies</a:t>
            </a:r>
          </a:p>
          <a:p>
            <a:pPr lvl="2"/>
            <a:r>
              <a:rPr lang="en-US" altLang="en-US" smtClean="0"/>
              <a:t>T lymphocytes – coordinate immune response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4990"/>
    </mc:Choice>
    <mc:Fallback>
      <p:transition spd="slow" advTm="1949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9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1|4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8.2"/>
</p:tagLst>
</file>

<file path=ppt/theme/theme1.xml><?xml version="1.0" encoding="utf-8"?>
<a:theme xmlns:a="http://schemas.openxmlformats.org/drawingml/2006/main" name="Johnson_6e_PPT_template_1line">
  <a:themeElements>
    <a:clrScheme name="Johnson_6e_PPT_template_1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1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lnDef>
  </a:objectDefaults>
  <a:extraClrSchemeLst>
    <a:extraClrScheme>
      <a:clrScheme name="Johnson_6e_PPT_template_1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2004:Templates:My Templates:Johnson_6e_PPT_template-blank.pot</Template>
  <TotalTime>6121</TotalTime>
  <Words>111</Words>
  <Application>Microsoft Office PowerPoint</Application>
  <PresentationFormat>On-screen Show (4:3)</PresentationFormat>
  <Paragraphs>29</Paragraphs>
  <Slides>3</Slides>
  <Notes>3</Notes>
  <HiddenSlides>0</HiddenSlides>
  <MMClips>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Johnson_6e_PPT_template_1line</vt:lpstr>
      <vt:lpstr>White Blood Cells</vt:lpstr>
      <vt:lpstr>Granular Leukocytes</vt:lpstr>
      <vt:lpstr>Agranular Leukocytes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Gary</dc:creator>
  <cp:lastModifiedBy>Gary</cp:lastModifiedBy>
  <cp:revision>410</cp:revision>
  <cp:lastPrinted>2002-04-29T18:54:29Z</cp:lastPrinted>
  <dcterms:created xsi:type="dcterms:W3CDTF">2000-12-11T01:39:32Z</dcterms:created>
  <dcterms:modified xsi:type="dcterms:W3CDTF">2014-02-03T20:52:54Z</dcterms:modified>
</cp:coreProperties>
</file>