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</p:sldMasterIdLst>
  <p:notesMasterIdLst>
    <p:notesMasterId r:id="rId5"/>
  </p:notesMasterIdLst>
  <p:handoutMasterIdLst>
    <p:handoutMasterId r:id="rId6"/>
  </p:handoutMasterIdLst>
  <p:sldIdLst>
    <p:sldId id="373" r:id="rId2"/>
    <p:sldId id="404" r:id="rId3"/>
    <p:sldId id="405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7812" autoAdjust="0"/>
  </p:normalViewPr>
  <p:slideViewPr>
    <p:cSldViewPr snapToGrid="0">
      <p:cViewPr varScale="1">
        <p:scale>
          <a:sx n="107" d="100"/>
          <a:sy n="107" d="100"/>
        </p:scale>
        <p:origin x="-108" y="-90"/>
      </p:cViewPr>
      <p:guideLst>
        <p:guide orient="horz" pos="4128"/>
        <p:guide orient="horz" pos="306"/>
        <p:guide orient="horz" pos="946"/>
        <p:guide pos="2880"/>
        <p:guide pos="489"/>
        <p:guide pos="318"/>
        <p:guide pos="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5961E232-8371-4916-B5E5-48B7066E8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24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C9A7F4F5-E961-4F6C-8F3F-3268184F5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365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64CC4503-CAE7-4E09-8242-5AFB8647C725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080D7B46-CE31-4968-8F12-3D1C5F7C8F31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70758851-58BA-481D-A0EA-4BCDB3C54E60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6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21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5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0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821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78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80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6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68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914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730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wav"/><Relationship Id="rId7" Type="http://schemas.openxmlformats.org/officeDocument/2006/relationships/image" Target="../media/image2.jpe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Red Blood Cells</a:t>
            </a:r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08585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Functions</a:t>
            </a:r>
          </a:p>
          <a:p>
            <a:pPr lvl="1" eaLnBrk="1" hangingPunct="1"/>
            <a:r>
              <a:rPr lang="en-US" altLang="en-US" smtClean="0"/>
              <a:t>transport oxygen and carbon dioxide</a:t>
            </a:r>
          </a:p>
        </p:txBody>
      </p:sp>
      <p:pic>
        <p:nvPicPr>
          <p:cNvPr id="5" name="Picture 6" descr="07_03Figure-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2233613"/>
            <a:ext cx="5357812" cy="439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C:\Users\Gary\Desktop\Gary's Files\Teaching\GCC\BIO102 - Human Biology Online\Ch07 - Blood\07_Labeled_Images\07_04Figure-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0" y="2233613"/>
            <a:ext cx="389255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Brace 1"/>
          <p:cNvSpPr>
            <a:spLocks/>
          </p:cNvSpPr>
          <p:nvPr/>
        </p:nvSpPr>
        <p:spPr bwMode="auto">
          <a:xfrm>
            <a:off x="4841875" y="2233613"/>
            <a:ext cx="809625" cy="4095750"/>
          </a:xfrm>
          <a:prstGeom prst="leftBrace">
            <a:avLst>
              <a:gd name="adj1" fmla="val 8338"/>
              <a:gd name="adj2" fmla="val 50000"/>
            </a:avLst>
          </a:prstGeom>
          <a:noFill/>
          <a:ln w="762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endParaRPr lang="en-US" altLang="en-US"/>
          </a:p>
        </p:txBody>
      </p:sp>
      <p:cxnSp>
        <p:nvCxnSpPr>
          <p:cNvPr id="8" name="Straight Arrow Connector 7"/>
          <p:cNvCxnSpPr>
            <a:cxnSpLocks noChangeShapeType="1"/>
          </p:cNvCxnSpPr>
          <p:nvPr/>
        </p:nvCxnSpPr>
        <p:spPr bwMode="auto">
          <a:xfrm flipH="1">
            <a:off x="3467100" y="4281488"/>
            <a:ext cx="1671638" cy="0"/>
          </a:xfrm>
          <a:prstGeom prst="straightConnector1">
            <a:avLst/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75100" y="4211638"/>
            <a:ext cx="11255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>
                <a:solidFill>
                  <a:srgbClr val="92D050"/>
                </a:solidFill>
              </a:rPr>
              <a:t>inside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34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Red Blood Cells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08585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Origin</a:t>
            </a:r>
          </a:p>
          <a:p>
            <a:pPr lvl="1" eaLnBrk="1" hangingPunct="1"/>
            <a:r>
              <a:rPr lang="en-US" altLang="en-US" smtClean="0"/>
              <a:t>stem cells in the bone marrow</a:t>
            </a:r>
          </a:p>
        </p:txBody>
      </p:sp>
      <p:pic>
        <p:nvPicPr>
          <p:cNvPr id="3076" name="Picture 2" descr="C:\Users\Gary\Desktop\Gary's Files\Teaching\GCC\BIO102 - Human Biology Online\Ch07 - Blood\07_Labeled_Images\07_05Figure-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2114550"/>
            <a:ext cx="6078538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084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Red Blood Cells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192213"/>
            <a:ext cx="3403600" cy="4389437"/>
          </a:xfrm>
        </p:spPr>
        <p:txBody>
          <a:bodyPr/>
          <a:lstStyle/>
          <a:p>
            <a:pPr eaLnBrk="1" hangingPunct="1"/>
            <a:r>
              <a:rPr lang="en-US" altLang="en-US" smtClean="0"/>
              <a:t>Life span</a:t>
            </a:r>
          </a:p>
          <a:p>
            <a:pPr lvl="1" eaLnBrk="1" hangingPunct="1"/>
            <a:r>
              <a:rPr lang="en-US" altLang="en-US" smtClean="0"/>
              <a:t> ~120 days in humans</a:t>
            </a:r>
          </a:p>
          <a:p>
            <a:pPr eaLnBrk="1" hangingPunct="1"/>
            <a:r>
              <a:rPr lang="en-US" altLang="en-US" smtClean="0"/>
              <a:t>Control of production</a:t>
            </a:r>
          </a:p>
          <a:p>
            <a:pPr lvl="1" eaLnBrk="1" hangingPunct="1"/>
            <a:r>
              <a:rPr lang="en-US" altLang="en-US" smtClean="0"/>
              <a:t>Erythropoietin (hormone from kidneys)</a:t>
            </a:r>
          </a:p>
        </p:txBody>
      </p:sp>
      <p:pic>
        <p:nvPicPr>
          <p:cNvPr id="4" name="Picture 16" descr="07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3797300" y="136525"/>
            <a:ext cx="53467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6035675" y="252413"/>
            <a:ext cx="1266825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300" b="1">
                <a:cs typeface="Arial" charset="0"/>
              </a:rPr>
              <a:t>O</a:t>
            </a:r>
            <a:r>
              <a:rPr lang="en-US" altLang="en-US" sz="1300" b="1" baseline="-25000">
                <a:cs typeface="Arial" charset="0"/>
              </a:rPr>
              <a:t>2</a:t>
            </a:r>
            <a:r>
              <a:rPr lang="en-US" altLang="en-US" sz="1300" b="1">
                <a:cs typeface="Arial" charset="0"/>
              </a:rPr>
              <a:t> availability</a:t>
            </a: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6242050" y="533400"/>
            <a:ext cx="8540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300" b="1">
                <a:cs typeface="Arial" charset="0"/>
              </a:rPr>
              <a:t>Increase</a:t>
            </a:r>
          </a:p>
        </p:txBody>
      </p: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6264275" y="828675"/>
            <a:ext cx="890588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300" b="1">
                <a:cs typeface="Arial" charset="0"/>
              </a:rPr>
              <a:t>Set point</a:t>
            </a: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6251575" y="1123950"/>
            <a:ext cx="919163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300" b="1">
                <a:cs typeface="Arial" charset="0"/>
              </a:rPr>
              <a:t>Decrease</a:t>
            </a: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4476750" y="3860800"/>
            <a:ext cx="1854200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300" b="1">
                <a:cs typeface="Arial" charset="0"/>
              </a:rPr>
              <a:t>Increased number of </a:t>
            </a:r>
          </a:p>
          <a:p>
            <a:pPr eaLnBrk="1" hangingPunct="1"/>
            <a:r>
              <a:rPr lang="en-US" altLang="en-US" sz="1300" b="1">
                <a:cs typeface="Arial" charset="0"/>
              </a:rPr>
              <a:t>RBCs returns O</a:t>
            </a:r>
            <a:r>
              <a:rPr lang="en-US" altLang="en-US" sz="1300" b="1" baseline="-25000">
                <a:cs typeface="Arial" charset="0"/>
              </a:rPr>
              <a:t>2 </a:t>
            </a:r>
            <a:endParaRPr lang="en-US" altLang="en-US" sz="1300" b="1">
              <a:cs typeface="Arial" charset="0"/>
            </a:endParaRPr>
          </a:p>
          <a:p>
            <a:pPr eaLnBrk="1" hangingPunct="1"/>
            <a:r>
              <a:rPr lang="en-US" altLang="en-US" sz="1300" b="1">
                <a:cs typeface="Arial" charset="0"/>
              </a:rPr>
              <a:t>availability to normal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5711825" y="2336800"/>
            <a:ext cx="244951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300" b="1">
                <a:cs typeface="Arial" charset="0"/>
              </a:rPr>
              <a:t>O</a:t>
            </a:r>
            <a:r>
              <a:rPr lang="en-US" altLang="en-US" sz="1300" b="1" baseline="-25000">
                <a:cs typeface="Arial" charset="0"/>
              </a:rPr>
              <a:t>2</a:t>
            </a:r>
            <a:r>
              <a:rPr lang="en-US" altLang="en-US" sz="1300" b="1">
                <a:cs typeface="Arial" charset="0"/>
              </a:rPr>
              <a:t>-sensitive cells in kidneys </a:t>
            </a:r>
          </a:p>
          <a:p>
            <a:pPr eaLnBrk="1" hangingPunct="1"/>
            <a:r>
              <a:rPr lang="en-US" altLang="en-US" sz="1300" b="1">
                <a:cs typeface="Arial" charset="0"/>
              </a:rPr>
              <a:t>respond to a decline in O</a:t>
            </a:r>
            <a:r>
              <a:rPr lang="en-US" altLang="en-US" sz="1300" b="1" baseline="-25000">
                <a:cs typeface="Arial" charset="0"/>
              </a:rPr>
              <a:t>2</a:t>
            </a:r>
            <a:r>
              <a:rPr lang="en-US" altLang="en-US" sz="1300" b="1">
                <a:cs typeface="Arial" charset="0"/>
              </a:rPr>
              <a:t> </a:t>
            </a:r>
          </a:p>
          <a:p>
            <a:pPr eaLnBrk="1" hangingPunct="1"/>
            <a:r>
              <a:rPr lang="en-US" altLang="en-US" sz="1300" b="1">
                <a:cs typeface="Arial" charset="0"/>
              </a:rPr>
              <a:t>availability by increasing </a:t>
            </a:r>
          </a:p>
          <a:p>
            <a:pPr eaLnBrk="1" hangingPunct="1"/>
            <a:r>
              <a:rPr lang="en-US" altLang="en-US" sz="1300" b="1">
                <a:cs typeface="Arial" charset="0"/>
              </a:rPr>
              <a:t>erythropoietin production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5629275" y="5091113"/>
            <a:ext cx="1817688" cy="108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300" b="1">
                <a:cs typeface="Arial" charset="0"/>
              </a:rPr>
              <a:t>Erythropoietin</a:t>
            </a:r>
          </a:p>
          <a:p>
            <a:r>
              <a:rPr lang="en-US" altLang="en-US" sz="1300" b="1">
                <a:cs typeface="Arial" charset="0"/>
              </a:rPr>
              <a:t>stimulates increased</a:t>
            </a:r>
          </a:p>
          <a:p>
            <a:r>
              <a:rPr lang="en-US" altLang="en-US" sz="1300" b="1">
                <a:cs typeface="Arial" charset="0"/>
              </a:rPr>
              <a:t>RBC production by</a:t>
            </a:r>
          </a:p>
          <a:p>
            <a:r>
              <a:rPr lang="en-US" altLang="en-US" sz="1300" b="1">
                <a:cs typeface="Arial" charset="0"/>
              </a:rPr>
              <a:t>stem cells in</a:t>
            </a:r>
          </a:p>
          <a:p>
            <a:r>
              <a:rPr lang="en-US" altLang="en-US" sz="1300" b="1">
                <a:cs typeface="Arial" charset="0"/>
              </a:rPr>
              <a:t>bone marrow</a:t>
            </a:r>
          </a:p>
        </p:txBody>
      </p:sp>
      <p:sp>
        <p:nvSpPr>
          <p:cNvPr id="4108" name="WordArt 24"/>
          <p:cNvSpPr>
            <a:spLocks noChangeArrowheads="1" noChangeShapeType="1" noTextEdit="1"/>
          </p:cNvSpPr>
          <p:nvPr/>
        </p:nvSpPr>
        <p:spPr bwMode="auto">
          <a:xfrm rot="-4131646">
            <a:off x="8080376" y="4378325"/>
            <a:ext cx="1217612" cy="18573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285028"/>
              </a:avLst>
            </a:prstTxWarp>
          </a:bodyPr>
          <a:lstStyle/>
          <a:p>
            <a:pPr algn="ctr"/>
            <a:r>
              <a:rPr lang="en-US" sz="1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Erythropoietin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12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410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1|2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14.4|8.5|11.2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7519</TotalTime>
  <Words>85</Words>
  <Application>Microsoft Office PowerPoint</Application>
  <PresentationFormat>On-screen Show (4:3)</PresentationFormat>
  <Paragraphs>32</Paragraphs>
  <Slides>3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Johnson_6e_PPT_template_1line</vt:lpstr>
      <vt:lpstr>Red Blood Cells</vt:lpstr>
      <vt:lpstr>Red Blood Cells</vt:lpstr>
      <vt:lpstr>Red Blood Cells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411</cp:revision>
  <cp:lastPrinted>2002-04-29T18:54:29Z</cp:lastPrinted>
  <dcterms:created xsi:type="dcterms:W3CDTF">2000-12-11T01:39:32Z</dcterms:created>
  <dcterms:modified xsi:type="dcterms:W3CDTF">2016-08-31T15:43:20Z</dcterms:modified>
</cp:coreProperties>
</file>