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7" r:id="rId1"/>
    <p:sldMasterId id="2147483709" r:id="rId2"/>
    <p:sldMasterId id="2147483711" r:id="rId3"/>
  </p:sldMasterIdLst>
  <p:notesMasterIdLst>
    <p:notesMasterId r:id="rId9"/>
  </p:notesMasterIdLst>
  <p:handoutMasterIdLst>
    <p:handoutMasterId r:id="rId10"/>
  </p:handoutMasterIdLst>
  <p:sldIdLst>
    <p:sldId id="384" r:id="rId4"/>
    <p:sldId id="379" r:id="rId5"/>
    <p:sldId id="381" r:id="rId6"/>
    <p:sldId id="372" r:id="rId7"/>
    <p:sldId id="38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orient="horz" pos="306">
          <p15:clr>
            <a:srgbClr val="A4A3A4"/>
          </p15:clr>
        </p15:guide>
        <p15:guide id="3" orient="horz" pos="946">
          <p15:clr>
            <a:srgbClr val="A4A3A4"/>
          </p15:clr>
        </p15:guide>
        <p15:guide id="4" pos="2880">
          <p15:clr>
            <a:srgbClr val="A4A3A4"/>
          </p15:clr>
        </p15:guide>
        <p15:guide id="5" pos="489">
          <p15:clr>
            <a:srgbClr val="A4A3A4"/>
          </p15:clr>
        </p15:guide>
        <p15:guide id="6" pos="318">
          <p15:clr>
            <a:srgbClr val="A4A3A4"/>
          </p15:clr>
        </p15:guide>
        <p15:guide id="7" pos="2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08" autoAdjust="0"/>
    <p:restoredTop sz="87812" autoAdjust="0"/>
  </p:normalViewPr>
  <p:slideViewPr>
    <p:cSldViewPr snapToGrid="0">
      <p:cViewPr varScale="1">
        <p:scale>
          <a:sx n="130" d="100"/>
          <a:sy n="130" d="100"/>
        </p:scale>
        <p:origin x="1104" y="132"/>
      </p:cViewPr>
      <p:guideLst>
        <p:guide orient="horz" pos="4128"/>
        <p:guide orient="horz" pos="306"/>
        <p:guide orient="horz" pos="946"/>
        <p:guide pos="2880"/>
        <p:guide pos="489"/>
        <p:guide pos="318"/>
        <p:guide pos="2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90E22763-5AD9-4E0B-AF10-42C998CA25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6589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48F27DF2-110C-4417-9393-09C3959877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611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0BDE8D91-3017-45CE-9640-2DA6A06FAE36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2125" y="968375"/>
            <a:ext cx="20653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>
              <a:latin typeface="Arial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338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106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7088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8844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713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7628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5570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5689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34610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6656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5974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4984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79250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5724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9365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>
              <a:latin typeface="Arial" charset="0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831227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95960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23461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69856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71320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58219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1632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9961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03628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48400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49517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533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0982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6358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8905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293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07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724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3.png"/><Relationship Id="rId2" Type="http://schemas.microsoft.com/office/2007/relationships/media" Target="../media/media2.wav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279400" y="157163"/>
            <a:ext cx="8650288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kern="0" dirty="0"/>
              <a:t>Blood</a:t>
            </a:r>
          </a:p>
        </p:txBody>
      </p:sp>
      <p:pic>
        <p:nvPicPr>
          <p:cNvPr id="5123" name="Picture 3" descr="P:\BIO102 - Human Biology Online\09 - Blood\WhiteBloodCel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614" y="1303338"/>
            <a:ext cx="5907859" cy="443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47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4" descr="07_01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>
            <a:fillRect/>
          </a:stretch>
        </p:blipFill>
        <p:spPr bwMode="auto">
          <a:xfrm>
            <a:off x="1166813" y="136525"/>
            <a:ext cx="6810375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1" name="Rectangle 25"/>
          <p:cNvSpPr>
            <a:spLocks noChangeArrowheads="1"/>
          </p:cNvSpPr>
          <p:nvPr/>
        </p:nvSpPr>
        <p:spPr bwMode="auto">
          <a:xfrm>
            <a:off x="1262063" y="327025"/>
            <a:ext cx="13589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600" b="1">
                <a:cs typeface="Arial" charset="0"/>
              </a:rPr>
              <a:t>Food and </a:t>
            </a:r>
          </a:p>
          <a:p>
            <a:r>
              <a:rPr lang="en-US" altLang="en-US" sz="1600" b="1">
                <a:cs typeface="Arial" charset="0"/>
              </a:rPr>
              <a:t>water intake</a:t>
            </a:r>
          </a:p>
        </p:txBody>
      </p:sp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3810000" y="76200"/>
            <a:ext cx="9858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600" b="1">
                <a:cs typeface="Arial" charset="0"/>
              </a:rPr>
              <a:t>Oxygen </a:t>
            </a:r>
          </a:p>
          <a:p>
            <a:r>
              <a:rPr lang="en-US" altLang="en-US" sz="1600" b="1">
                <a:cs typeface="Arial" charset="0"/>
              </a:rPr>
              <a:t>intake</a:t>
            </a:r>
          </a:p>
        </p:txBody>
      </p:sp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5205413" y="327025"/>
            <a:ext cx="16287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600" b="1">
                <a:cs typeface="Arial" charset="0"/>
              </a:rPr>
              <a:t>Elimination of</a:t>
            </a:r>
          </a:p>
          <a:p>
            <a:r>
              <a:rPr lang="en-US" altLang="en-US" sz="1600" b="1">
                <a:cs typeface="Arial" charset="0"/>
              </a:rPr>
              <a:t>carbon dioxide</a:t>
            </a:r>
          </a:p>
        </p:txBody>
      </p:sp>
      <p:sp>
        <p:nvSpPr>
          <p:cNvPr id="6150" name="Rectangle 28"/>
          <p:cNvSpPr>
            <a:spLocks noChangeArrowheads="1"/>
          </p:cNvSpPr>
          <p:nvPr/>
        </p:nvSpPr>
        <p:spPr bwMode="auto">
          <a:xfrm>
            <a:off x="5980113" y="1177925"/>
            <a:ext cx="18557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600" b="1">
                <a:cs typeface="Arial" charset="0"/>
              </a:rPr>
              <a:t>The Human Body</a:t>
            </a:r>
          </a:p>
        </p:txBody>
      </p:sp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2490788" y="2771775"/>
            <a:ext cx="11779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600" b="1">
                <a:cs typeface="Arial" charset="0"/>
              </a:rPr>
              <a:t>Nutrients,</a:t>
            </a:r>
          </a:p>
          <a:p>
            <a:r>
              <a:rPr lang="en-US" altLang="en-US" sz="1600" b="1">
                <a:cs typeface="Arial" charset="0"/>
              </a:rPr>
              <a:t>salt, water</a:t>
            </a:r>
          </a:p>
        </p:txBody>
      </p: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4743450" y="2924175"/>
            <a:ext cx="17541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600" b="1">
                <a:cs typeface="Arial" charset="0"/>
              </a:rPr>
              <a:t>Water, salts, </a:t>
            </a:r>
          </a:p>
          <a:p>
            <a:r>
              <a:rPr lang="en-US" altLang="en-US" sz="1600" b="1">
                <a:cs typeface="Arial" charset="0"/>
              </a:rPr>
              <a:t>metabolic waste</a:t>
            </a:r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2514600" y="4002088"/>
            <a:ext cx="11207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600" b="1">
                <a:cs typeface="Arial" charset="0"/>
              </a:rPr>
              <a:t>Metabolic</a:t>
            </a:r>
          </a:p>
          <a:p>
            <a:r>
              <a:rPr lang="en-US" altLang="en-US" sz="1600" b="1">
                <a:cs typeface="Arial" charset="0"/>
              </a:rPr>
              <a:t>waste</a:t>
            </a:r>
          </a:p>
        </p:txBody>
      </p:sp>
      <p:sp>
        <p:nvSpPr>
          <p:cNvPr id="4128" name="Rectangle 32"/>
          <p:cNvSpPr>
            <a:spLocks noChangeArrowheads="1"/>
          </p:cNvSpPr>
          <p:nvPr/>
        </p:nvSpPr>
        <p:spPr bwMode="auto">
          <a:xfrm>
            <a:off x="3624263" y="4899025"/>
            <a:ext cx="1301750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lnSpc>
                <a:spcPct val="95000"/>
              </a:lnSpc>
            </a:pPr>
            <a:r>
              <a:rPr lang="en-US" altLang="en-US" sz="1600" b="1">
                <a:cs typeface="Arial" charset="0"/>
              </a:rPr>
              <a:t>Transport</a:t>
            </a:r>
          </a:p>
          <a:p>
            <a:pPr algn="ctr">
              <a:lnSpc>
                <a:spcPct val="95000"/>
              </a:lnSpc>
            </a:pPr>
            <a:r>
              <a:rPr lang="en-US" altLang="en-US" sz="1600" b="1">
                <a:cs typeface="Arial" charset="0"/>
              </a:rPr>
              <a:t>to and from</a:t>
            </a:r>
          </a:p>
          <a:p>
            <a:pPr algn="ctr">
              <a:lnSpc>
                <a:spcPct val="95000"/>
              </a:lnSpc>
            </a:pPr>
            <a:r>
              <a:rPr lang="en-US" altLang="en-US" sz="1600" b="1">
                <a:cs typeface="Arial" charset="0"/>
              </a:rPr>
              <a:t>all cells</a:t>
            </a:r>
          </a:p>
        </p:txBody>
      </p:sp>
      <p:sp>
        <p:nvSpPr>
          <p:cNvPr id="4129" name="Rectangle 33"/>
          <p:cNvSpPr>
            <a:spLocks noChangeArrowheads="1"/>
          </p:cNvSpPr>
          <p:nvPr/>
        </p:nvSpPr>
        <p:spPr bwMode="auto">
          <a:xfrm>
            <a:off x="1174750" y="5845175"/>
            <a:ext cx="1866900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600" b="1">
                <a:cs typeface="Arial" charset="0"/>
              </a:rPr>
              <a:t>Elimination of</a:t>
            </a:r>
          </a:p>
          <a:p>
            <a:pPr>
              <a:lnSpc>
                <a:spcPct val="95000"/>
              </a:lnSpc>
            </a:pPr>
            <a:r>
              <a:rPr lang="en-US" altLang="en-US" sz="1600" b="1">
                <a:cs typeface="Arial" charset="0"/>
              </a:rPr>
              <a:t>food residues,</a:t>
            </a:r>
          </a:p>
          <a:p>
            <a:pPr>
              <a:lnSpc>
                <a:spcPct val="95000"/>
              </a:lnSpc>
            </a:pPr>
            <a:r>
              <a:rPr lang="en-US" altLang="en-US" sz="1600" b="1">
                <a:cs typeface="Arial" charset="0"/>
              </a:rPr>
              <a:t>metabolic wastes</a:t>
            </a:r>
          </a:p>
        </p:txBody>
      </p:sp>
      <p:sp>
        <p:nvSpPr>
          <p:cNvPr id="4130" name="Rectangle 34"/>
          <p:cNvSpPr>
            <a:spLocks noChangeArrowheads="1"/>
          </p:cNvSpPr>
          <p:nvPr/>
        </p:nvSpPr>
        <p:spPr bwMode="auto">
          <a:xfrm>
            <a:off x="5976938" y="5848350"/>
            <a:ext cx="2138362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600" b="1">
                <a:cs typeface="Arial" charset="0"/>
              </a:rPr>
              <a:t>Elimination of </a:t>
            </a:r>
          </a:p>
          <a:p>
            <a:pPr>
              <a:lnSpc>
                <a:spcPct val="95000"/>
              </a:lnSpc>
            </a:pPr>
            <a:r>
              <a:rPr lang="en-US" altLang="en-US" sz="1600" b="1">
                <a:cs typeface="Arial" charset="0"/>
              </a:rPr>
              <a:t>excess water, salts, </a:t>
            </a:r>
          </a:p>
          <a:p>
            <a:pPr>
              <a:lnSpc>
                <a:spcPct val="95000"/>
              </a:lnSpc>
            </a:pPr>
            <a:r>
              <a:rPr lang="en-US" altLang="en-US" sz="1600" b="1">
                <a:cs typeface="Arial" charset="0"/>
              </a:rPr>
              <a:t>metabolic wastes</a:t>
            </a:r>
          </a:p>
        </p:txBody>
      </p:sp>
      <p:sp>
        <p:nvSpPr>
          <p:cNvPr id="4131" name="Rectangle 35"/>
          <p:cNvSpPr>
            <a:spLocks noChangeArrowheads="1"/>
          </p:cNvSpPr>
          <p:nvPr/>
        </p:nvSpPr>
        <p:spPr bwMode="auto">
          <a:xfrm>
            <a:off x="1347788" y="3432175"/>
            <a:ext cx="108743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/>
            <a:r>
              <a:rPr lang="en-US" altLang="en-US" sz="1600" b="1">
                <a:solidFill>
                  <a:schemeClr val="bg1"/>
                </a:solidFill>
                <a:cs typeface="Arial" charset="0"/>
              </a:rPr>
              <a:t>Digestive</a:t>
            </a:r>
          </a:p>
          <a:p>
            <a:pPr algn="ctr"/>
            <a:r>
              <a:rPr lang="en-US" altLang="en-US" sz="1600" b="1">
                <a:solidFill>
                  <a:schemeClr val="bg1"/>
                </a:solidFill>
                <a:cs typeface="Arial" charset="0"/>
              </a:rPr>
              <a:t>system</a:t>
            </a:r>
          </a:p>
        </p:txBody>
      </p:sp>
      <p:sp>
        <p:nvSpPr>
          <p:cNvPr id="4132" name="Rectangle 36"/>
          <p:cNvSpPr>
            <a:spLocks noChangeArrowheads="1"/>
          </p:cNvSpPr>
          <p:nvPr/>
        </p:nvSpPr>
        <p:spPr bwMode="auto">
          <a:xfrm>
            <a:off x="3667125" y="1570038"/>
            <a:ext cx="131286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/>
            <a:r>
              <a:rPr lang="en-US" altLang="en-US" sz="1600" b="1">
                <a:solidFill>
                  <a:schemeClr val="bg1"/>
                </a:solidFill>
                <a:cs typeface="Arial" charset="0"/>
              </a:rPr>
              <a:t>Respiratory</a:t>
            </a:r>
          </a:p>
          <a:p>
            <a:pPr algn="ctr"/>
            <a:r>
              <a:rPr lang="en-US" altLang="en-US" sz="1600" b="1">
                <a:solidFill>
                  <a:schemeClr val="bg1"/>
                </a:solidFill>
                <a:cs typeface="Arial" charset="0"/>
              </a:rPr>
              <a:t>system</a:t>
            </a:r>
          </a:p>
        </p:txBody>
      </p:sp>
      <p:sp>
        <p:nvSpPr>
          <p:cNvPr id="4133" name="Rectangle 37"/>
          <p:cNvSpPr>
            <a:spLocks noChangeArrowheads="1"/>
          </p:cNvSpPr>
          <p:nvPr/>
        </p:nvSpPr>
        <p:spPr bwMode="auto">
          <a:xfrm>
            <a:off x="6499225" y="3398838"/>
            <a:ext cx="8953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/>
            <a:r>
              <a:rPr lang="en-US" altLang="en-US" sz="1600" b="1">
                <a:solidFill>
                  <a:schemeClr val="bg1"/>
                </a:solidFill>
                <a:cs typeface="Arial" charset="0"/>
              </a:rPr>
              <a:t>Urinary</a:t>
            </a:r>
          </a:p>
          <a:p>
            <a:pPr algn="ctr"/>
            <a:r>
              <a:rPr lang="en-US" altLang="en-US" sz="1600" b="1">
                <a:solidFill>
                  <a:schemeClr val="bg1"/>
                </a:solidFill>
                <a:cs typeface="Arial" charset="0"/>
              </a:rPr>
              <a:t>system</a:t>
            </a:r>
          </a:p>
        </p:txBody>
      </p:sp>
      <p:sp>
        <p:nvSpPr>
          <p:cNvPr id="6160" name="Rectangle 38"/>
          <p:cNvSpPr>
            <a:spLocks noChangeArrowheads="1"/>
          </p:cNvSpPr>
          <p:nvPr/>
        </p:nvSpPr>
        <p:spPr bwMode="auto">
          <a:xfrm>
            <a:off x="3648075" y="3419475"/>
            <a:ext cx="12573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/>
            <a:r>
              <a:rPr lang="en-US" altLang="en-US" sz="1600" b="1">
                <a:solidFill>
                  <a:schemeClr val="bg1"/>
                </a:solidFill>
                <a:cs typeface="Arial" charset="0"/>
              </a:rPr>
              <a:t>Circulatory</a:t>
            </a:r>
          </a:p>
          <a:p>
            <a:pPr algn="ctr"/>
            <a:r>
              <a:rPr lang="en-US" altLang="en-US" sz="1600" b="1">
                <a:solidFill>
                  <a:schemeClr val="bg1"/>
                </a:solidFill>
                <a:cs typeface="Arial" charset="0"/>
              </a:rPr>
              <a:t>system</a:t>
            </a:r>
          </a:p>
        </p:txBody>
      </p:sp>
      <p:sp>
        <p:nvSpPr>
          <p:cNvPr id="4135" name="Rectangle 39"/>
          <p:cNvSpPr>
            <a:spLocks noChangeArrowheads="1"/>
          </p:cNvSpPr>
          <p:nvPr/>
        </p:nvSpPr>
        <p:spPr bwMode="auto">
          <a:xfrm>
            <a:off x="3625850" y="2351088"/>
            <a:ext cx="4206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600" b="1">
                <a:cs typeface="Arial" charset="0"/>
              </a:rPr>
              <a:t>O</a:t>
            </a:r>
            <a:r>
              <a:rPr lang="en-US" altLang="en-US" sz="1600" b="1" baseline="-25000">
                <a:cs typeface="Arial" charset="0"/>
              </a:rPr>
              <a:t>2</a:t>
            </a:r>
            <a:endParaRPr lang="en-US" altLang="en-US" sz="1600" b="1">
              <a:cs typeface="Arial" charset="0"/>
            </a:endParaRPr>
          </a:p>
        </p:txBody>
      </p:sp>
      <p:sp>
        <p:nvSpPr>
          <p:cNvPr id="4136" name="Rectangle 40"/>
          <p:cNvSpPr>
            <a:spLocks noChangeArrowheads="1"/>
          </p:cNvSpPr>
          <p:nvPr/>
        </p:nvSpPr>
        <p:spPr bwMode="auto">
          <a:xfrm>
            <a:off x="4572000" y="2397125"/>
            <a:ext cx="5667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600" b="1">
                <a:cs typeface="Arial" charset="0"/>
              </a:rPr>
              <a:t>CO</a:t>
            </a:r>
            <a:r>
              <a:rPr lang="en-US" altLang="en-US" sz="1600" b="1" baseline="-25000">
                <a:cs typeface="Arial" charset="0"/>
              </a:rPr>
              <a:t>2</a:t>
            </a:r>
            <a:endParaRPr lang="en-US" altLang="en-US" sz="1600" b="1">
              <a:cs typeface="Arial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033"/>
    </mc:Choice>
    <mc:Fallback xmlns="">
      <p:transition spd="slow" advTm="105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121" grpId="0"/>
      <p:bldP spid="4122" grpId="0"/>
      <p:bldP spid="4123" grpId="0"/>
      <p:bldP spid="4125" grpId="0"/>
      <p:bldP spid="4126" grpId="0"/>
      <p:bldP spid="4127" grpId="0"/>
      <p:bldP spid="4128" grpId="0"/>
      <p:bldP spid="4129" grpId="0"/>
      <p:bldP spid="4130" grpId="0"/>
      <p:bldP spid="4131" grpId="0"/>
      <p:bldP spid="4132" grpId="0"/>
      <p:bldP spid="4133" grpId="0"/>
      <p:bldP spid="4135" grpId="0"/>
      <p:bldP spid="41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Three Primary Functions of the Blood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4294967295"/>
          </p:nvPr>
        </p:nvSpPr>
        <p:spPr>
          <a:xfrm>
            <a:off x="393700" y="10668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/>
              <a:t>Transportation</a:t>
            </a:r>
          </a:p>
          <a:p>
            <a:pPr lvl="1" eaLnBrk="1" hangingPunct="1"/>
            <a:r>
              <a:rPr lang="en-US" altLang="en-US"/>
              <a:t>Nutrients, waste, hormones</a:t>
            </a:r>
          </a:p>
          <a:p>
            <a:pPr eaLnBrk="1" hangingPunct="1"/>
            <a:r>
              <a:rPr lang="en-US" altLang="en-US"/>
              <a:t>Regulation</a:t>
            </a:r>
          </a:p>
          <a:p>
            <a:pPr lvl="1" eaLnBrk="1" hangingPunct="1"/>
            <a:r>
              <a:rPr lang="en-US" altLang="en-US"/>
              <a:t>Temperature, water volume, pH</a:t>
            </a:r>
          </a:p>
          <a:p>
            <a:pPr eaLnBrk="1" hangingPunct="1"/>
            <a:r>
              <a:rPr lang="en-US" altLang="en-US"/>
              <a:t>Defense</a:t>
            </a:r>
          </a:p>
          <a:p>
            <a:pPr lvl="1" eaLnBrk="1" hangingPunct="1"/>
            <a:r>
              <a:rPr lang="en-US" altLang="en-US"/>
              <a:t>Against infections and bleeding</a:t>
            </a:r>
          </a:p>
          <a:p>
            <a:pPr eaLnBrk="1" hangingPunct="1"/>
            <a:endParaRPr lang="en-US" alt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619"/>
    </mc:Choice>
    <mc:Fallback xmlns="">
      <p:transition spd="slow" advTm="153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The Components of Blood</a:t>
            </a:r>
          </a:p>
        </p:txBody>
      </p:sp>
      <p:sp>
        <p:nvSpPr>
          <p:cNvPr id="717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3700" y="1058863"/>
            <a:ext cx="7772400" cy="5418137"/>
          </a:xfrm>
        </p:spPr>
        <p:txBody>
          <a:bodyPr/>
          <a:lstStyle/>
          <a:p>
            <a:pPr eaLnBrk="1" hangingPunct="1"/>
            <a:r>
              <a:rPr lang="en-US" altLang="en-US" sz="3400"/>
              <a:t>Plasma (55%)</a:t>
            </a:r>
          </a:p>
          <a:p>
            <a:pPr lvl="1" eaLnBrk="1" hangingPunct="1"/>
            <a:r>
              <a:rPr lang="en-US" altLang="en-US" sz="2500"/>
              <a:t>Water</a:t>
            </a:r>
          </a:p>
          <a:p>
            <a:pPr lvl="1" eaLnBrk="1" hangingPunct="1"/>
            <a:r>
              <a:rPr lang="en-US" altLang="en-US" sz="2500"/>
              <a:t>Electrolytes</a:t>
            </a:r>
          </a:p>
          <a:p>
            <a:pPr lvl="1" eaLnBrk="1" hangingPunct="1"/>
            <a:r>
              <a:rPr lang="en-US" altLang="en-US" sz="2500"/>
              <a:t>Proteins (albumins, globulins, clotting proteins)</a:t>
            </a:r>
          </a:p>
          <a:p>
            <a:pPr lvl="1" eaLnBrk="1" hangingPunct="1"/>
            <a:r>
              <a:rPr lang="en-US" altLang="en-US" sz="2500"/>
              <a:t>Hormones</a:t>
            </a:r>
          </a:p>
          <a:p>
            <a:pPr lvl="1" eaLnBrk="1" hangingPunct="1"/>
            <a:r>
              <a:rPr lang="en-US" altLang="en-US" sz="2500"/>
              <a:t>Gases</a:t>
            </a:r>
          </a:p>
          <a:p>
            <a:pPr lvl="1" eaLnBrk="1" hangingPunct="1"/>
            <a:r>
              <a:rPr lang="en-US" altLang="en-US" sz="2500"/>
              <a:t>Nutrients and wastes</a:t>
            </a:r>
          </a:p>
          <a:p>
            <a:pPr eaLnBrk="1" hangingPunct="1"/>
            <a:r>
              <a:rPr lang="en-US" altLang="en-US" sz="3400"/>
              <a:t>Formed elements (45%)</a:t>
            </a:r>
          </a:p>
          <a:p>
            <a:pPr lvl="1" eaLnBrk="1" hangingPunct="1"/>
            <a:r>
              <a:rPr lang="en-US" altLang="en-US" sz="2500"/>
              <a:t>Red Blood Cells - RBCs - (Erythrocytes)</a:t>
            </a:r>
          </a:p>
          <a:p>
            <a:pPr lvl="1" eaLnBrk="1" hangingPunct="1"/>
            <a:r>
              <a:rPr lang="en-US" altLang="en-US" sz="2500"/>
              <a:t>White Blood Cells - WBCs - (Leukocytes)</a:t>
            </a:r>
          </a:p>
          <a:p>
            <a:pPr lvl="1" eaLnBrk="1" hangingPunct="1"/>
            <a:r>
              <a:rPr lang="en-US" altLang="en-US" sz="2500"/>
              <a:t>Platelets (Thrombocytes)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147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 txBox="1">
            <a:spLocks noChangeArrowheads="1"/>
          </p:cNvSpPr>
          <p:nvPr/>
        </p:nvSpPr>
        <p:spPr bwMode="auto">
          <a:xfrm>
            <a:off x="4570413" y="4953000"/>
            <a:ext cx="4446587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400">
                <a:latin typeface="Arial" charset="0"/>
              </a:rPr>
              <a:t>Centrifuge – spins at very high speed &amp; causes particles to separate by mass (weight)</a:t>
            </a:r>
          </a:p>
        </p:txBody>
      </p:sp>
      <p:pic>
        <p:nvPicPr>
          <p:cNvPr id="10244" name="Picture 19" descr="07_02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4"/>
          <a:stretch>
            <a:fillRect/>
          </a:stretch>
        </p:blipFill>
        <p:spPr bwMode="auto">
          <a:xfrm>
            <a:off x="296863" y="798513"/>
            <a:ext cx="8548687" cy="416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Rectangle 20"/>
          <p:cNvSpPr>
            <a:spLocks noChangeArrowheads="1"/>
          </p:cNvSpPr>
          <p:nvPr/>
        </p:nvSpPr>
        <p:spPr bwMode="auto">
          <a:xfrm>
            <a:off x="1327150" y="2009775"/>
            <a:ext cx="7175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cs typeface="Arial" charset="0"/>
              </a:rPr>
              <a:t>Whole</a:t>
            </a:r>
          </a:p>
          <a:p>
            <a:r>
              <a:rPr lang="en-US" altLang="en-US" sz="1400" b="1">
                <a:cs typeface="Arial" charset="0"/>
              </a:rPr>
              <a:t>blood</a:t>
            </a:r>
          </a:p>
        </p:txBody>
      </p:sp>
      <p:sp>
        <p:nvSpPr>
          <p:cNvPr id="10246" name="Rectangle 21"/>
          <p:cNvSpPr>
            <a:spLocks noChangeArrowheads="1"/>
          </p:cNvSpPr>
          <p:nvPr/>
        </p:nvSpPr>
        <p:spPr bwMode="auto">
          <a:xfrm>
            <a:off x="228600" y="4508500"/>
            <a:ext cx="1508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a) Whole blood.</a:t>
            </a:r>
          </a:p>
        </p:txBody>
      </p:sp>
      <p:sp>
        <p:nvSpPr>
          <p:cNvPr id="10247" name="Rectangle 22"/>
          <p:cNvSpPr>
            <a:spLocks noChangeArrowheads="1"/>
          </p:cNvSpPr>
          <p:nvPr/>
        </p:nvSpPr>
        <p:spPr bwMode="auto">
          <a:xfrm>
            <a:off x="3302000" y="1536700"/>
            <a:ext cx="13303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Plasma (55%)</a:t>
            </a:r>
          </a:p>
        </p:txBody>
      </p:sp>
      <p:sp>
        <p:nvSpPr>
          <p:cNvPr id="10248" name="Rectangle 23"/>
          <p:cNvSpPr>
            <a:spLocks noChangeArrowheads="1"/>
          </p:cNvSpPr>
          <p:nvPr/>
        </p:nvSpPr>
        <p:spPr bwMode="auto">
          <a:xfrm>
            <a:off x="3305175" y="2654300"/>
            <a:ext cx="13303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cs typeface="Arial" charset="0"/>
              </a:rPr>
              <a:t>Platelets and </a:t>
            </a:r>
          </a:p>
          <a:p>
            <a:r>
              <a:rPr lang="en-US" altLang="en-US" sz="1400" b="1">
                <a:cs typeface="Arial" charset="0"/>
              </a:rPr>
              <a:t>WBC (1%)</a:t>
            </a:r>
          </a:p>
        </p:txBody>
      </p:sp>
      <p:sp>
        <p:nvSpPr>
          <p:cNvPr id="10249" name="Rectangle 24"/>
          <p:cNvSpPr>
            <a:spLocks noChangeArrowheads="1"/>
          </p:cNvSpPr>
          <p:nvPr/>
        </p:nvSpPr>
        <p:spPr bwMode="auto">
          <a:xfrm>
            <a:off x="3302000" y="3898900"/>
            <a:ext cx="1093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RBC (44%)</a:t>
            </a:r>
          </a:p>
        </p:txBody>
      </p:sp>
      <p:sp>
        <p:nvSpPr>
          <p:cNvPr id="10250" name="Rectangle 25"/>
          <p:cNvSpPr>
            <a:spLocks noChangeArrowheads="1"/>
          </p:cNvSpPr>
          <p:nvPr/>
        </p:nvSpPr>
        <p:spPr bwMode="auto">
          <a:xfrm>
            <a:off x="2187575" y="4521200"/>
            <a:ext cx="18637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cs typeface="Arial" charset="0"/>
              </a:rPr>
              <a:t>b) Blood after being</a:t>
            </a:r>
          </a:p>
          <a:p>
            <a:r>
              <a:rPr lang="en-US" altLang="en-US" sz="1400" b="1">
                <a:cs typeface="Arial" charset="0"/>
              </a:rPr>
              <a:t>spun in centrifuge.</a:t>
            </a:r>
          </a:p>
        </p:txBody>
      </p:sp>
      <p:sp>
        <p:nvSpPr>
          <p:cNvPr id="10251" name="Rectangle 26"/>
          <p:cNvSpPr>
            <a:spLocks noChangeArrowheads="1"/>
          </p:cNvSpPr>
          <p:nvPr/>
        </p:nvSpPr>
        <p:spPr bwMode="auto">
          <a:xfrm>
            <a:off x="4795838" y="4508500"/>
            <a:ext cx="22780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400" b="1">
                <a:cs typeface="Arial" charset="0"/>
              </a:rPr>
              <a:t>c) A table-top centrifuge.</a:t>
            </a:r>
          </a:p>
        </p:txBody>
      </p:sp>
      <p:sp>
        <p:nvSpPr>
          <p:cNvPr id="10252" name="Line 27"/>
          <p:cNvSpPr>
            <a:spLocks noChangeShapeType="1"/>
          </p:cNvSpPr>
          <p:nvPr/>
        </p:nvSpPr>
        <p:spPr bwMode="auto">
          <a:xfrm>
            <a:off x="930275" y="2165350"/>
            <a:ext cx="4349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3" name="Line 28"/>
          <p:cNvSpPr>
            <a:spLocks noChangeShapeType="1"/>
          </p:cNvSpPr>
          <p:nvPr/>
        </p:nvSpPr>
        <p:spPr bwMode="auto">
          <a:xfrm>
            <a:off x="2901950" y="2803525"/>
            <a:ext cx="466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4" name="Line 29"/>
          <p:cNvSpPr>
            <a:spLocks noChangeShapeType="1"/>
          </p:cNvSpPr>
          <p:nvPr/>
        </p:nvSpPr>
        <p:spPr bwMode="auto">
          <a:xfrm>
            <a:off x="2898775" y="1682750"/>
            <a:ext cx="463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5" name="Line 30"/>
          <p:cNvSpPr>
            <a:spLocks noChangeShapeType="1"/>
          </p:cNvSpPr>
          <p:nvPr/>
        </p:nvSpPr>
        <p:spPr bwMode="auto">
          <a:xfrm>
            <a:off x="2901950" y="4060825"/>
            <a:ext cx="469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743"/>
    </mc:Choice>
    <mc:Fallback xmlns="">
      <p:transition spd="slow" advTm="84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23.6|4.3|28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1.2|6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0.9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6108</TotalTime>
  <Words>188</Words>
  <Application>Microsoft Office PowerPoint</Application>
  <PresentationFormat>On-screen Show (4:3)</PresentationFormat>
  <Paragraphs>64</Paragraphs>
  <Slides>5</Slides>
  <Notes>4</Notes>
  <HiddenSlides>0</HiddenSlides>
  <MMClips>5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Helvetica</vt:lpstr>
      <vt:lpstr>Johnson_6e_PPT_template-orig</vt:lpstr>
      <vt:lpstr>Johnson_6e_PPT_template_1line</vt:lpstr>
      <vt:lpstr>Johnson_6e_PPT_template-blank</vt:lpstr>
      <vt:lpstr>PowerPoint Presentation</vt:lpstr>
      <vt:lpstr>PowerPoint Presentation</vt:lpstr>
      <vt:lpstr>Three Primary Functions of the Blood</vt:lpstr>
      <vt:lpstr>The Components of Blood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410</cp:revision>
  <cp:lastPrinted>2002-04-29T18:54:29Z</cp:lastPrinted>
  <dcterms:created xsi:type="dcterms:W3CDTF">2000-12-11T01:39:32Z</dcterms:created>
  <dcterms:modified xsi:type="dcterms:W3CDTF">2019-12-21T15:37:34Z</dcterms:modified>
</cp:coreProperties>
</file>