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2" r:id="rId1"/>
    <p:sldMasterId id="2147483684" r:id="rId2"/>
  </p:sldMasterIdLst>
  <p:notesMasterIdLst>
    <p:notesMasterId r:id="rId7"/>
  </p:notesMasterIdLst>
  <p:handoutMasterIdLst>
    <p:handoutMasterId r:id="rId8"/>
  </p:handoutMasterIdLst>
  <p:sldIdLst>
    <p:sldId id="392" r:id="rId3"/>
    <p:sldId id="393" r:id="rId4"/>
    <p:sldId id="397" r:id="rId5"/>
    <p:sldId id="396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94DA"/>
    <a:srgbClr val="A5ACE3"/>
    <a:srgbClr val="7C87D6"/>
    <a:srgbClr val="E18787"/>
    <a:srgbClr val="CE8E9C"/>
    <a:srgbClr val="C0647A"/>
    <a:srgbClr val="FF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519" autoAdjust="0"/>
    <p:restoredTop sz="89197" autoAdjust="0"/>
  </p:normalViewPr>
  <p:slideViewPr>
    <p:cSldViewPr snapToGrid="0">
      <p:cViewPr varScale="1">
        <p:scale>
          <a:sx n="130" d="100"/>
          <a:sy n="130" d="100"/>
        </p:scale>
        <p:origin x="-1038" y="-84"/>
      </p:cViewPr>
      <p:guideLst>
        <p:guide orient="horz" pos="1013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8CB302B0-A48D-40D4-AD69-45CD16A328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88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66610A8A-6EA4-42D2-B31C-6EE0F4425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53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EE199C93-C585-49E4-BC1D-FF13027B3BE1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91CDBC72-9D6D-4839-9B95-46350C49243A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D00225A4-B0A6-4601-90A1-6AC3F7EFC19D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F2B37EF9-A796-445A-A88F-D182D5078D37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59151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13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755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77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56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5308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2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58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074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0515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3623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36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2733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75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95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6582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975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1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314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0848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7720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1413"/>
            <a:ext cx="8305800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Testes Produce Testosterone</a:t>
            </a:r>
          </a:p>
        </p:txBody>
      </p:sp>
      <p:sp>
        <p:nvSpPr>
          <p:cNvPr id="409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873125"/>
            <a:ext cx="8131175" cy="5603875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mtClean="0"/>
              <a:t>Functions of testosterone and other androgens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Before birth – responsible for development of external male genitalia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At onset of puberty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Regulates development and normal functioning of sperm, male reproductive organs, and male sex drive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Regulates development of male secondary sex characteristics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mtClean="0"/>
              <a:t>Small amounts of androgens produced by adrenal glands in both sexes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08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Ovaries Produce Estrogen and Progesterone</a:t>
            </a:r>
          </a:p>
        </p:txBody>
      </p:sp>
      <p:sp>
        <p:nvSpPr>
          <p:cNvPr id="4198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r>
              <a:rPr lang="en-US" altLang="en-US" smtClean="0"/>
              <a:t>Hormones: steroidal</a:t>
            </a:r>
          </a:p>
          <a:p>
            <a:pPr lvl="1"/>
            <a:r>
              <a:rPr lang="en-US" altLang="en-US" b="1" smtClean="0"/>
              <a:t>Estrogen</a:t>
            </a:r>
          </a:p>
          <a:p>
            <a:pPr lvl="2"/>
            <a:r>
              <a:rPr lang="en-US" altLang="en-US" smtClean="0"/>
              <a:t>Initiates development of secondary sex characteristics</a:t>
            </a:r>
          </a:p>
          <a:p>
            <a:pPr lvl="2"/>
            <a:r>
              <a:rPr lang="en-US" altLang="en-US" smtClean="0"/>
              <a:t>Regulates menstrual cycle</a:t>
            </a:r>
          </a:p>
          <a:p>
            <a:pPr lvl="1"/>
            <a:r>
              <a:rPr lang="en-US" altLang="en-US" b="1" smtClean="0"/>
              <a:t>Progesterone</a:t>
            </a:r>
          </a:p>
          <a:p>
            <a:pPr lvl="2"/>
            <a:r>
              <a:rPr lang="en-US" altLang="en-US" smtClean="0"/>
              <a:t>Regulates menstrual cycle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39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Disorders of the Endocrine System</a:t>
            </a:r>
          </a:p>
        </p:txBody>
      </p:sp>
      <p:sp>
        <p:nvSpPr>
          <p:cNvPr id="4608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141413"/>
            <a:ext cx="8305800" cy="4954587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Diabetes mellitus</a:t>
            </a:r>
          </a:p>
          <a:p>
            <a:pPr lvl="1" eaLnBrk="1" hangingPunct="1"/>
            <a:r>
              <a:rPr lang="en-US" altLang="en-US" b="1" smtClean="0"/>
              <a:t>Type 1</a:t>
            </a:r>
            <a:r>
              <a:rPr lang="en-US" altLang="en-US" smtClean="0"/>
              <a:t>: insulin-dependent diabetes</a:t>
            </a:r>
          </a:p>
          <a:p>
            <a:pPr lvl="2" eaLnBrk="1" hangingPunct="1"/>
            <a:r>
              <a:rPr lang="en-US" altLang="en-US" smtClean="0"/>
              <a:t>5–10% of all cases</a:t>
            </a:r>
          </a:p>
          <a:p>
            <a:pPr lvl="2" eaLnBrk="1" hangingPunct="1"/>
            <a:r>
              <a:rPr lang="en-US" altLang="en-US" smtClean="0"/>
              <a:t>Inadequate insulin</a:t>
            </a:r>
          </a:p>
          <a:p>
            <a:pPr lvl="2" eaLnBrk="1" hangingPunct="1"/>
            <a:r>
              <a:rPr lang="en-US" altLang="en-US" smtClean="0"/>
              <a:t>Treated with insulin injections</a:t>
            </a:r>
          </a:p>
          <a:p>
            <a:pPr lvl="1" eaLnBrk="1" hangingPunct="1"/>
            <a:r>
              <a:rPr lang="en-US" altLang="en-US" b="1" smtClean="0"/>
              <a:t>Type 2</a:t>
            </a:r>
            <a:r>
              <a:rPr lang="en-US" altLang="en-US" smtClean="0"/>
              <a:t>: non-insulin-dependent diabetes</a:t>
            </a:r>
          </a:p>
          <a:p>
            <a:pPr lvl="2" eaLnBrk="1" hangingPunct="1"/>
            <a:r>
              <a:rPr lang="en-US" altLang="en-US" smtClean="0"/>
              <a:t>90–95% of all cases</a:t>
            </a:r>
          </a:p>
          <a:p>
            <a:pPr lvl="2" eaLnBrk="1" hangingPunct="1"/>
            <a:r>
              <a:rPr lang="en-US" altLang="en-US" smtClean="0"/>
              <a:t>Insulin resistance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19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Disorders of the Endocrine System</a:t>
            </a:r>
          </a:p>
        </p:txBody>
      </p:sp>
      <p:sp>
        <p:nvSpPr>
          <p:cNvPr id="471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5288" y="1141413"/>
            <a:ext cx="8305800" cy="4954587"/>
          </a:xfrm>
        </p:spPr>
        <p:txBody>
          <a:bodyPr/>
          <a:lstStyle/>
          <a:p>
            <a:pPr eaLnBrk="1" hangingPunct="1"/>
            <a:r>
              <a:rPr lang="en-US" altLang="en-US" smtClean="0"/>
              <a:t>Thyroid</a:t>
            </a:r>
          </a:p>
          <a:p>
            <a:pPr lvl="1" eaLnBrk="1" hangingPunct="1"/>
            <a:r>
              <a:rPr lang="en-US" altLang="en-US" b="1" smtClean="0"/>
              <a:t>Hypothyroidism</a:t>
            </a:r>
            <a:r>
              <a:rPr lang="en-US" altLang="en-US" smtClean="0"/>
              <a:t>: underactive thyroid gland</a:t>
            </a:r>
          </a:p>
          <a:p>
            <a:pPr lvl="2" eaLnBrk="1" hangingPunct="1"/>
            <a:r>
              <a:rPr lang="en-US" altLang="en-US" sz="2100" smtClean="0"/>
              <a:t>Children: cretinism</a:t>
            </a:r>
          </a:p>
          <a:p>
            <a:pPr lvl="3" eaLnBrk="1" hangingPunct="1"/>
            <a:r>
              <a:rPr lang="en-US" altLang="en-US" sz="2100" smtClean="0"/>
              <a:t>slowed body growth, altered brain development, delayed puberty</a:t>
            </a:r>
          </a:p>
          <a:p>
            <a:pPr lvl="2" eaLnBrk="1" hangingPunct="1"/>
            <a:r>
              <a:rPr lang="en-US" altLang="en-US" sz="2100" smtClean="0"/>
              <a:t>Adults: myxedema</a:t>
            </a:r>
          </a:p>
          <a:p>
            <a:pPr lvl="3" eaLnBrk="1" hangingPunct="1"/>
            <a:r>
              <a:rPr lang="en-US" altLang="en-US" sz="2100" smtClean="0"/>
              <a:t>edema, lethargy, weight gain, low BMR</a:t>
            </a:r>
          </a:p>
          <a:p>
            <a:pPr lvl="1" eaLnBrk="1" hangingPunct="1"/>
            <a:r>
              <a:rPr lang="en-US" altLang="en-US" b="1" smtClean="0"/>
              <a:t>Hyperthyroidism</a:t>
            </a:r>
            <a:r>
              <a:rPr lang="en-US" altLang="en-US" smtClean="0"/>
              <a:t>: overactive thyroid gland</a:t>
            </a:r>
          </a:p>
          <a:p>
            <a:pPr lvl="2" eaLnBrk="1" hangingPunct="1"/>
            <a:r>
              <a:rPr lang="en-US" altLang="en-US" sz="2100" smtClean="0"/>
              <a:t>Increased BMR, hyperactivity, nervousness, agitation, weight loss</a:t>
            </a:r>
          </a:p>
          <a:p>
            <a:pPr lvl="2" eaLnBrk="1" hangingPunct="1"/>
            <a:r>
              <a:rPr lang="en-US" altLang="en-US" sz="2100" smtClean="0"/>
              <a:t>Graves’ disease: autoimmune form of hyperthyroidism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305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|3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9.7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Templates:Johnson_6e_PPT_template_2line.pot</Template>
  <TotalTime>7727</TotalTime>
  <Words>178</Words>
  <Application>Microsoft Office PowerPoint</Application>
  <PresentationFormat>On-screen Show (4:3)</PresentationFormat>
  <Paragraphs>37</Paragraphs>
  <Slides>4</Slides>
  <Notes>4</Notes>
  <HiddenSlides>0</HiddenSlides>
  <MMClips>4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Johnson_6e_PPT_template</vt:lpstr>
      <vt:lpstr>Johnson_6e_PPT_template_2line</vt:lpstr>
      <vt:lpstr>Testes Produce Testosterone</vt:lpstr>
      <vt:lpstr>Ovaries Produce Estrogen and Progesterone</vt:lpstr>
      <vt:lpstr>Disorders of the Endocrine System</vt:lpstr>
      <vt:lpstr>Disorders of the Endocrine System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429</cp:revision>
  <cp:lastPrinted>2002-04-29T18:54:29Z</cp:lastPrinted>
  <dcterms:created xsi:type="dcterms:W3CDTF">2000-12-11T01:39:32Z</dcterms:created>
  <dcterms:modified xsi:type="dcterms:W3CDTF">2014-03-30T01:45:08Z</dcterms:modified>
</cp:coreProperties>
</file>