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2" r:id="rId1"/>
    <p:sldMasterId id="2147483684" r:id="rId2"/>
    <p:sldMasterId id="2147483685" r:id="rId3"/>
  </p:sldMasterIdLst>
  <p:notesMasterIdLst>
    <p:notesMasterId r:id="rId11"/>
  </p:notesMasterIdLst>
  <p:handoutMasterIdLst>
    <p:handoutMasterId r:id="rId12"/>
  </p:handoutMasterIdLst>
  <p:sldIdLst>
    <p:sldId id="422" r:id="rId4"/>
    <p:sldId id="388" r:id="rId5"/>
    <p:sldId id="423" r:id="rId6"/>
    <p:sldId id="391" r:id="rId7"/>
    <p:sldId id="428" r:id="rId8"/>
    <p:sldId id="429" r:id="rId9"/>
    <p:sldId id="430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94DA"/>
    <a:srgbClr val="A5ACE3"/>
    <a:srgbClr val="7C87D6"/>
    <a:srgbClr val="E18787"/>
    <a:srgbClr val="CE8E9C"/>
    <a:srgbClr val="C0647A"/>
    <a:srgbClr val="FF66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9" autoAdjust="0"/>
    <p:restoredTop sz="89197" autoAdjust="0"/>
  </p:normalViewPr>
  <p:slideViewPr>
    <p:cSldViewPr snapToGrid="0">
      <p:cViewPr varScale="1">
        <p:scale>
          <a:sx n="107" d="100"/>
          <a:sy n="107" d="100"/>
        </p:scale>
        <p:origin x="-90" y="-102"/>
      </p:cViewPr>
      <p:guideLst>
        <p:guide orient="horz" pos="1013"/>
        <p:guide pos="2880"/>
        <p:guide pos="319"/>
        <p:guide pos="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9C1641B7-7BA8-41B8-81A8-139AF1153E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274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31B7A140-17BA-4F76-A0F7-6AF5215559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7490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F7AA2D5A-3E49-42C9-A6A4-007209A335CF}" type="slidenum">
              <a:rPr lang="en-US" altLang="en-US" sz="1200" smtClean="0"/>
              <a:pPr/>
              <a:t>2</a:t>
            </a:fld>
            <a:endParaRPr lang="en-US" altLang="en-US" sz="1200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F6F28DF0-1E1A-46A7-9DAF-0B7DF9D0957C}" type="slidenum">
              <a:rPr lang="en-US" altLang="en-US" sz="1200" smtClean="0"/>
              <a:pPr/>
              <a:t>4</a:t>
            </a:fld>
            <a:endParaRPr lang="en-US" altLang="en-US" sz="1200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02D4D52B-A86D-4354-BF91-96EF55BFD79B}" type="slidenum">
              <a:rPr lang="en-US" altLang="en-US" sz="1200" smtClean="0"/>
              <a:pPr/>
              <a:t>7</a:t>
            </a:fld>
            <a:endParaRPr lang="en-US" altLang="en-US" sz="1200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0537" y="966788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5556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57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880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3910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992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4554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32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36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967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2208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56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612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0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3274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5135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85950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109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34743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7396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7960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4798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2104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0046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49289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80444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984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826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1413"/>
            <a:ext cx="4076700" cy="4954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1413"/>
            <a:ext cx="4076700" cy="4954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591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71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03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29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916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087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1413"/>
            <a:ext cx="8305800" cy="495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2.png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2.png"/><Relationship Id="rId2" Type="http://schemas.microsoft.com/office/2007/relationships/media" Target="../media/media5.wav"/><Relationship Id="rId1" Type="http://schemas.openxmlformats.org/officeDocument/2006/relationships/tags" Target="../tags/tag5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7" Type="http://schemas.openxmlformats.org/officeDocument/2006/relationships/image" Target="../media/image2.png"/><Relationship Id="rId2" Type="http://schemas.microsoft.com/office/2007/relationships/media" Target="../media/media6.wav"/><Relationship Id="rId1" Type="http://schemas.openxmlformats.org/officeDocument/2006/relationships/tags" Target="../tags/tag6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 descr="Strip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Thyroid and Parathyroid Glands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type="body" idx="1"/>
          </p:nvPr>
        </p:nvSpPr>
        <p:spPr>
          <a:xfrm>
            <a:off x="395288" y="1141413"/>
            <a:ext cx="8305800" cy="4954587"/>
          </a:xfrm>
        </p:spPr>
        <p:txBody>
          <a:bodyPr/>
          <a:lstStyle/>
          <a:p>
            <a:pPr eaLnBrk="1" hangingPunct="1"/>
            <a:r>
              <a:rPr lang="en-US" altLang="en-US" smtClean="0"/>
              <a:t>Thyroid located just below larynx in neck</a:t>
            </a:r>
          </a:p>
          <a:p>
            <a:pPr eaLnBrk="1" hangingPunct="1"/>
            <a:r>
              <a:rPr lang="en-US" altLang="en-US" smtClean="0"/>
              <a:t>Parathyroid glands embedded in back of thyroid</a:t>
            </a:r>
          </a:p>
          <a:p>
            <a:pPr eaLnBrk="1" hangingPunct="1"/>
            <a:r>
              <a:rPr lang="en-US" altLang="en-US" smtClean="0"/>
              <a:t>Both thyroid and parathyroid involved in calcium balance</a:t>
            </a:r>
          </a:p>
          <a:p>
            <a:pPr eaLnBrk="1" hangingPunct="1"/>
            <a:r>
              <a:rPr lang="en-US" altLang="en-US" smtClean="0"/>
              <a:t>Thyroid also involved in regulating metabolism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669"/>
    </mc:Choice>
    <mc:Fallback xmlns="">
      <p:transition spd="slow" advTm="516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Thyroid Gland: Thyroxine Speeds Cellular Metabolism</a:t>
            </a:r>
          </a:p>
        </p:txBody>
      </p:sp>
      <p:sp>
        <p:nvSpPr>
          <p:cNvPr id="3686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243013"/>
            <a:ext cx="84074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Secretion: mediated through hypothalamus-pituitary secretions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Steroidal hormones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Thyroxine (T</a:t>
            </a:r>
            <a:r>
              <a:rPr lang="en-US" altLang="en-US" baseline="-25000" smtClean="0"/>
              <a:t>4</a:t>
            </a:r>
            <a:r>
              <a:rPr lang="en-US" altLang="en-US" smtClean="0"/>
              <a:t>) and Triiodothyronine (T</a:t>
            </a:r>
            <a:r>
              <a:rPr lang="en-US" altLang="en-US" baseline="-25000" smtClean="0"/>
              <a:t>3</a:t>
            </a:r>
            <a:r>
              <a:rPr lang="en-US" altLang="en-US" smtClean="0"/>
              <a:t>)</a:t>
            </a:r>
          </a:p>
          <a:p>
            <a:pPr lvl="2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Both regulate production of ATP from glucose, affect metabolic rate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Calcitonin</a:t>
            </a:r>
          </a:p>
          <a:p>
            <a:pPr lvl="2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Lowers blood calcium levels</a:t>
            </a:r>
          </a:p>
          <a:p>
            <a:pPr lvl="2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Decreases rate of bone resorption by inhibiting osteoclasts</a:t>
            </a:r>
          </a:p>
          <a:p>
            <a:pPr lvl="2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Stimulates uptake of calcium by bones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936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18" descr="13_13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8"/>
          <a:stretch>
            <a:fillRect/>
          </a:stretch>
        </p:blipFill>
        <p:spPr bwMode="auto">
          <a:xfrm>
            <a:off x="296863" y="414338"/>
            <a:ext cx="8548687" cy="583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19"/>
          <p:cNvSpPr>
            <a:spLocks noChangeArrowheads="1"/>
          </p:cNvSpPr>
          <p:nvPr/>
        </p:nvSpPr>
        <p:spPr bwMode="auto">
          <a:xfrm>
            <a:off x="2447925" y="493713"/>
            <a:ext cx="17621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/>
              <a:t>Plasma thyroxine</a:t>
            </a:r>
          </a:p>
          <a:p>
            <a:r>
              <a:rPr lang="en-US" altLang="en-US" sz="1500" b="1"/>
              <a:t>concentration</a:t>
            </a:r>
          </a:p>
        </p:txBody>
      </p:sp>
      <p:sp>
        <p:nvSpPr>
          <p:cNvPr id="6149" name="Rectangle 20"/>
          <p:cNvSpPr>
            <a:spLocks noChangeArrowheads="1"/>
          </p:cNvSpPr>
          <p:nvPr/>
        </p:nvSpPr>
        <p:spPr bwMode="auto">
          <a:xfrm>
            <a:off x="2882900" y="1025525"/>
            <a:ext cx="957263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/>
              <a:t>Increase</a:t>
            </a:r>
          </a:p>
        </p:txBody>
      </p:sp>
      <p:sp>
        <p:nvSpPr>
          <p:cNvPr id="6150" name="Rectangle 21"/>
          <p:cNvSpPr>
            <a:spLocks noChangeArrowheads="1"/>
          </p:cNvSpPr>
          <p:nvPr/>
        </p:nvSpPr>
        <p:spPr bwMode="auto">
          <a:xfrm>
            <a:off x="2879725" y="1371600"/>
            <a:ext cx="998538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/>
              <a:t>Set point</a:t>
            </a:r>
          </a:p>
        </p:txBody>
      </p:sp>
      <p:sp>
        <p:nvSpPr>
          <p:cNvPr id="6151" name="Rectangle 22"/>
          <p:cNvSpPr>
            <a:spLocks noChangeArrowheads="1"/>
          </p:cNvSpPr>
          <p:nvPr/>
        </p:nvSpPr>
        <p:spPr bwMode="auto">
          <a:xfrm>
            <a:off x="2882900" y="1717675"/>
            <a:ext cx="1031875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/>
              <a:t>Decrease</a:t>
            </a:r>
          </a:p>
        </p:txBody>
      </p:sp>
      <p:sp>
        <p:nvSpPr>
          <p:cNvPr id="37911" name="Rectangle 23"/>
          <p:cNvSpPr>
            <a:spLocks noChangeArrowheads="1"/>
          </p:cNvSpPr>
          <p:nvPr/>
        </p:nvSpPr>
        <p:spPr bwMode="auto">
          <a:xfrm>
            <a:off x="1743075" y="2339975"/>
            <a:ext cx="1093788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/>
              <a:t>Thyroxine</a:t>
            </a:r>
          </a:p>
        </p:txBody>
      </p:sp>
      <p:sp>
        <p:nvSpPr>
          <p:cNvPr id="37912" name="Rectangle 24"/>
          <p:cNvSpPr>
            <a:spLocks noChangeArrowheads="1"/>
          </p:cNvSpPr>
          <p:nvPr/>
        </p:nvSpPr>
        <p:spPr bwMode="auto">
          <a:xfrm>
            <a:off x="441325" y="3255963"/>
            <a:ext cx="8826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/>
              <a:t>Thyroid</a:t>
            </a:r>
          </a:p>
          <a:p>
            <a:r>
              <a:rPr lang="en-US" altLang="en-US" sz="1500" b="1"/>
              <a:t>gland</a:t>
            </a:r>
          </a:p>
        </p:txBody>
      </p:sp>
      <p:sp>
        <p:nvSpPr>
          <p:cNvPr id="37913" name="Rectangle 25"/>
          <p:cNvSpPr>
            <a:spLocks noChangeArrowheads="1"/>
          </p:cNvSpPr>
          <p:nvPr/>
        </p:nvSpPr>
        <p:spPr bwMode="auto">
          <a:xfrm>
            <a:off x="5221288" y="3381375"/>
            <a:ext cx="1497012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/>
              <a:t>Hypothalamus</a:t>
            </a:r>
          </a:p>
        </p:txBody>
      </p:sp>
      <p:sp>
        <p:nvSpPr>
          <p:cNvPr id="37914" name="Rectangle 26"/>
          <p:cNvSpPr>
            <a:spLocks noChangeArrowheads="1"/>
          </p:cNvSpPr>
          <p:nvPr/>
        </p:nvSpPr>
        <p:spPr bwMode="auto">
          <a:xfrm>
            <a:off x="7051675" y="3381375"/>
            <a:ext cx="18669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/>
              <a:t>Cold temperatures</a:t>
            </a:r>
          </a:p>
        </p:txBody>
      </p:sp>
      <p:sp>
        <p:nvSpPr>
          <p:cNvPr id="37915" name="Rectangle 27"/>
          <p:cNvSpPr>
            <a:spLocks noChangeArrowheads="1"/>
          </p:cNvSpPr>
          <p:nvPr/>
        </p:nvSpPr>
        <p:spPr bwMode="auto">
          <a:xfrm>
            <a:off x="2838450" y="5416550"/>
            <a:ext cx="93503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/>
              <a:t>Anterior</a:t>
            </a:r>
          </a:p>
          <a:p>
            <a:r>
              <a:rPr lang="en-US" altLang="en-US" sz="1500" b="1"/>
              <a:t>pituitary</a:t>
            </a:r>
          </a:p>
        </p:txBody>
      </p:sp>
      <p:sp>
        <p:nvSpPr>
          <p:cNvPr id="37916" name="Rectangle 28"/>
          <p:cNvSpPr>
            <a:spLocks noChangeArrowheads="1"/>
          </p:cNvSpPr>
          <p:nvPr/>
        </p:nvSpPr>
        <p:spPr bwMode="auto">
          <a:xfrm>
            <a:off x="5648325" y="4813300"/>
            <a:ext cx="1952625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/>
              <a:t>Releasing hormone</a:t>
            </a:r>
          </a:p>
        </p:txBody>
      </p:sp>
      <p:sp>
        <p:nvSpPr>
          <p:cNvPr id="37917" name="Rectangle 29"/>
          <p:cNvSpPr>
            <a:spLocks noChangeArrowheads="1"/>
          </p:cNvSpPr>
          <p:nvPr/>
        </p:nvSpPr>
        <p:spPr bwMode="auto">
          <a:xfrm>
            <a:off x="2000250" y="4722813"/>
            <a:ext cx="56515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500" b="1"/>
              <a:t>TSH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649"/>
    </mc:Choice>
    <mc:Fallback xmlns="">
      <p:transition spd="slow" advTm="586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7911" grpId="0"/>
      <p:bldP spid="37912" grpId="0"/>
      <p:bldP spid="37913" grpId="0"/>
      <p:bldP spid="37914" grpId="0"/>
      <p:bldP spid="37915" grpId="0"/>
      <p:bldP spid="37916" grpId="0"/>
      <p:bldP spid="379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Parathyroid Hormone (PTH) Controls Blood Calcium Levels</a:t>
            </a:r>
          </a:p>
        </p:txBody>
      </p:sp>
      <p:sp>
        <p:nvSpPr>
          <p:cNvPr id="3891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296988"/>
            <a:ext cx="8585200" cy="51800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dirty="0" smtClean="0"/>
              <a:t>Secretion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dirty="0" smtClean="0"/>
              <a:t>Response to lowered blood calcium levels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dirty="0" smtClean="0"/>
              <a:t>Action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dirty="0" smtClean="0"/>
              <a:t>Removes calcium and phosphate from bone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dirty="0" smtClean="0"/>
              <a:t>Increases absorption of calcium by the digestive tract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dirty="0" smtClean="0"/>
              <a:t>Causes kidneys to retain calcium and excrete phosphate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dirty="0" smtClean="0"/>
              <a:t>Major regulator of blood calcium concentration in adults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en-US" altLang="en-US" dirty="0" smtClean="0"/>
              <a:t>			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99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7" descr="13_15a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3"/>
          <a:stretch>
            <a:fillRect/>
          </a:stretch>
        </p:blipFill>
        <p:spPr bwMode="auto">
          <a:xfrm>
            <a:off x="296863" y="187325"/>
            <a:ext cx="8548687" cy="628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48"/>
          <p:cNvSpPr>
            <a:spLocks noChangeArrowheads="1"/>
          </p:cNvSpPr>
          <p:nvPr/>
        </p:nvSpPr>
        <p:spPr bwMode="auto">
          <a:xfrm>
            <a:off x="4187825" y="298450"/>
            <a:ext cx="1360488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7000"/>
              </a:lnSpc>
            </a:pPr>
            <a:r>
              <a:rPr lang="en-US" altLang="en-US" sz="1400" b="1"/>
              <a:t>Blood Ca</a:t>
            </a:r>
            <a:r>
              <a:rPr lang="en-US" altLang="en-US" sz="1400" b="1" baseline="30000"/>
              <a:t>2+</a:t>
            </a:r>
            <a:endParaRPr lang="en-US" altLang="en-US" sz="1400" b="1"/>
          </a:p>
          <a:p>
            <a:pPr>
              <a:lnSpc>
                <a:spcPct val="97000"/>
              </a:lnSpc>
            </a:pPr>
            <a:r>
              <a:rPr lang="en-US" altLang="en-US" sz="1400" b="1"/>
              <a:t>concentration</a:t>
            </a:r>
          </a:p>
        </p:txBody>
      </p:sp>
      <p:sp>
        <p:nvSpPr>
          <p:cNvPr id="8196" name="Rectangle 49"/>
          <p:cNvSpPr>
            <a:spLocks noChangeArrowheads="1"/>
          </p:cNvSpPr>
          <p:nvPr/>
        </p:nvSpPr>
        <p:spPr bwMode="auto">
          <a:xfrm>
            <a:off x="4422775" y="784225"/>
            <a:ext cx="90487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7000"/>
              </a:lnSpc>
            </a:pPr>
            <a:r>
              <a:rPr lang="en-US" altLang="en-US" sz="1400" b="1"/>
              <a:t>Increase</a:t>
            </a:r>
          </a:p>
        </p:txBody>
      </p:sp>
      <p:sp>
        <p:nvSpPr>
          <p:cNvPr id="8197" name="Rectangle 50"/>
          <p:cNvSpPr>
            <a:spLocks noChangeArrowheads="1"/>
          </p:cNvSpPr>
          <p:nvPr/>
        </p:nvSpPr>
        <p:spPr bwMode="auto">
          <a:xfrm>
            <a:off x="4406900" y="1092200"/>
            <a:ext cx="944563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7000"/>
              </a:lnSpc>
            </a:pPr>
            <a:r>
              <a:rPr lang="en-US" altLang="en-US" sz="1400" b="1"/>
              <a:t>Set point</a:t>
            </a:r>
          </a:p>
        </p:txBody>
      </p:sp>
      <p:sp>
        <p:nvSpPr>
          <p:cNvPr id="8198" name="Rectangle 51"/>
          <p:cNvSpPr>
            <a:spLocks noChangeArrowheads="1"/>
          </p:cNvSpPr>
          <p:nvPr/>
        </p:nvSpPr>
        <p:spPr bwMode="auto">
          <a:xfrm>
            <a:off x="4422775" y="1400175"/>
            <a:ext cx="9747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7000"/>
              </a:lnSpc>
            </a:pPr>
            <a:r>
              <a:rPr lang="en-US" altLang="en-US" sz="1400" b="1"/>
              <a:t>Decrease</a:t>
            </a:r>
          </a:p>
        </p:txBody>
      </p:sp>
      <p:sp>
        <p:nvSpPr>
          <p:cNvPr id="115764" name="Rectangle 52"/>
          <p:cNvSpPr>
            <a:spLocks noChangeArrowheads="1"/>
          </p:cNvSpPr>
          <p:nvPr/>
        </p:nvSpPr>
        <p:spPr bwMode="auto">
          <a:xfrm>
            <a:off x="787400" y="1190625"/>
            <a:ext cx="191452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7000"/>
              </a:lnSpc>
            </a:pPr>
            <a:r>
              <a:rPr lang="en-US" altLang="en-US" sz="1400" b="1"/>
              <a:t>Return of blood Ca</a:t>
            </a:r>
            <a:r>
              <a:rPr lang="en-US" altLang="en-US" sz="1400" b="1" baseline="30000"/>
              <a:t>2+</a:t>
            </a:r>
            <a:endParaRPr lang="en-US" altLang="en-US" sz="1400" b="1"/>
          </a:p>
          <a:p>
            <a:pPr>
              <a:lnSpc>
                <a:spcPct val="97000"/>
              </a:lnSpc>
            </a:pPr>
            <a:r>
              <a:rPr lang="en-US" altLang="en-US" sz="1400" b="1"/>
              <a:t>toward normal</a:t>
            </a:r>
          </a:p>
        </p:txBody>
      </p:sp>
      <p:sp>
        <p:nvSpPr>
          <p:cNvPr id="115765" name="Rectangle 53"/>
          <p:cNvSpPr>
            <a:spLocks noChangeArrowheads="1"/>
          </p:cNvSpPr>
          <p:nvPr/>
        </p:nvSpPr>
        <p:spPr bwMode="auto">
          <a:xfrm>
            <a:off x="454025" y="3795713"/>
            <a:ext cx="120332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7000"/>
              </a:lnSpc>
            </a:pPr>
            <a:r>
              <a:rPr lang="en-US" altLang="en-US" sz="1400" b="1"/>
              <a:t>Bones</a:t>
            </a:r>
          </a:p>
          <a:p>
            <a:pPr>
              <a:lnSpc>
                <a:spcPct val="97000"/>
              </a:lnSpc>
            </a:pPr>
            <a:r>
              <a:rPr lang="en-US" altLang="en-US" sz="1400" b="1"/>
              <a:t>release Ca</a:t>
            </a:r>
            <a:r>
              <a:rPr lang="en-US" altLang="en-US" sz="1400" b="1" baseline="30000"/>
              <a:t>2+</a:t>
            </a:r>
          </a:p>
        </p:txBody>
      </p:sp>
      <p:sp>
        <p:nvSpPr>
          <p:cNvPr id="115766" name="Rectangle 54"/>
          <p:cNvSpPr>
            <a:spLocks noChangeArrowheads="1"/>
          </p:cNvSpPr>
          <p:nvPr/>
        </p:nvSpPr>
        <p:spPr bwMode="auto">
          <a:xfrm>
            <a:off x="1708150" y="3802063"/>
            <a:ext cx="140970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6000"/>
              </a:lnSpc>
            </a:pPr>
            <a:r>
              <a:rPr lang="en-US" altLang="en-US" sz="1400" b="1"/>
              <a:t>Digestive tract</a:t>
            </a:r>
          </a:p>
          <a:p>
            <a:pPr>
              <a:lnSpc>
                <a:spcPct val="96000"/>
              </a:lnSpc>
            </a:pPr>
            <a:r>
              <a:rPr lang="en-US" altLang="en-US" sz="1400" b="1"/>
              <a:t>absorbs Ca</a:t>
            </a:r>
            <a:r>
              <a:rPr lang="en-US" altLang="en-US" sz="1400" b="1" baseline="30000"/>
              <a:t>2+</a:t>
            </a:r>
          </a:p>
        </p:txBody>
      </p:sp>
      <p:sp>
        <p:nvSpPr>
          <p:cNvPr id="115767" name="Rectangle 55"/>
          <p:cNvSpPr>
            <a:spLocks noChangeArrowheads="1"/>
          </p:cNvSpPr>
          <p:nvPr/>
        </p:nvSpPr>
        <p:spPr bwMode="auto">
          <a:xfrm>
            <a:off x="3228975" y="3795713"/>
            <a:ext cx="985838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7000"/>
              </a:lnSpc>
            </a:pPr>
            <a:r>
              <a:rPr lang="en-US" altLang="en-US" sz="1400" b="1"/>
              <a:t>Kidneys</a:t>
            </a:r>
          </a:p>
          <a:p>
            <a:pPr>
              <a:lnSpc>
                <a:spcPct val="97000"/>
              </a:lnSpc>
            </a:pPr>
            <a:r>
              <a:rPr lang="en-US" altLang="en-US" sz="1400" b="1"/>
              <a:t>save Ca</a:t>
            </a:r>
            <a:r>
              <a:rPr lang="en-US" altLang="en-US" sz="1400" b="1" baseline="30000"/>
              <a:t>2+</a:t>
            </a:r>
          </a:p>
        </p:txBody>
      </p:sp>
      <p:sp>
        <p:nvSpPr>
          <p:cNvPr id="8203" name="Rectangle 56"/>
          <p:cNvSpPr>
            <a:spLocks noChangeArrowheads="1"/>
          </p:cNvSpPr>
          <p:nvPr/>
        </p:nvSpPr>
        <p:spPr bwMode="auto">
          <a:xfrm>
            <a:off x="4229100" y="2817813"/>
            <a:ext cx="10048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7000"/>
              </a:lnSpc>
            </a:pPr>
            <a:r>
              <a:rPr lang="en-US" altLang="en-US" sz="1400" b="1"/>
              <a:t>Vitamin D</a:t>
            </a:r>
          </a:p>
        </p:txBody>
      </p:sp>
      <p:sp>
        <p:nvSpPr>
          <p:cNvPr id="115769" name="Rectangle 57"/>
          <p:cNvSpPr>
            <a:spLocks noChangeArrowheads="1"/>
          </p:cNvSpPr>
          <p:nvPr/>
        </p:nvSpPr>
        <p:spPr bwMode="auto">
          <a:xfrm>
            <a:off x="6162675" y="3798888"/>
            <a:ext cx="1171575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6000"/>
              </a:lnSpc>
            </a:pPr>
            <a:r>
              <a:rPr lang="en-US" altLang="en-US" sz="1400" b="1"/>
              <a:t>Parathyroid</a:t>
            </a:r>
          </a:p>
          <a:p>
            <a:pPr>
              <a:lnSpc>
                <a:spcPct val="96000"/>
              </a:lnSpc>
            </a:pPr>
            <a:r>
              <a:rPr lang="en-US" altLang="en-US" sz="1400" b="1"/>
              <a:t>gland</a:t>
            </a:r>
          </a:p>
        </p:txBody>
      </p:sp>
      <p:sp>
        <p:nvSpPr>
          <p:cNvPr id="115770" name="Rectangle 58"/>
          <p:cNvSpPr>
            <a:spLocks noChangeArrowheads="1"/>
          </p:cNvSpPr>
          <p:nvPr/>
        </p:nvSpPr>
        <p:spPr bwMode="auto">
          <a:xfrm>
            <a:off x="7669213" y="3800475"/>
            <a:ext cx="836612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6000"/>
              </a:lnSpc>
            </a:pPr>
            <a:r>
              <a:rPr lang="en-US" altLang="en-US" sz="1400" b="1"/>
              <a:t>Thyroid</a:t>
            </a:r>
          </a:p>
          <a:p>
            <a:pPr>
              <a:lnSpc>
                <a:spcPct val="96000"/>
              </a:lnSpc>
            </a:pPr>
            <a:r>
              <a:rPr lang="en-US" altLang="en-US" sz="1400" b="1"/>
              <a:t>gland</a:t>
            </a:r>
          </a:p>
        </p:txBody>
      </p:sp>
      <p:sp>
        <p:nvSpPr>
          <p:cNvPr id="8206" name="Rectangle 59"/>
          <p:cNvSpPr>
            <a:spLocks noChangeArrowheads="1"/>
          </p:cNvSpPr>
          <p:nvPr/>
        </p:nvSpPr>
        <p:spPr bwMode="auto">
          <a:xfrm>
            <a:off x="307975" y="6243638"/>
            <a:ext cx="3514725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7000"/>
              </a:lnSpc>
            </a:pPr>
            <a:r>
              <a:rPr lang="en-US" altLang="en-US" sz="1400" b="1"/>
              <a:t>a) Responses to a fall in blood calcium.</a:t>
            </a:r>
          </a:p>
        </p:txBody>
      </p:sp>
      <p:sp>
        <p:nvSpPr>
          <p:cNvPr id="115772" name="Text Box 60"/>
          <p:cNvSpPr txBox="1">
            <a:spLocks noChangeArrowheads="1"/>
          </p:cNvSpPr>
          <p:nvPr/>
        </p:nvSpPr>
        <p:spPr bwMode="auto">
          <a:xfrm rot="-842447">
            <a:off x="5499100" y="5132388"/>
            <a:ext cx="5397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PTH</a:t>
            </a:r>
          </a:p>
        </p:txBody>
      </p:sp>
      <p:sp>
        <p:nvSpPr>
          <p:cNvPr id="115773" name="Text Box 61"/>
          <p:cNvSpPr txBox="1">
            <a:spLocks noChangeArrowheads="1"/>
          </p:cNvSpPr>
          <p:nvPr/>
        </p:nvSpPr>
        <p:spPr bwMode="auto">
          <a:xfrm rot="-2058016">
            <a:off x="6557963" y="5197475"/>
            <a:ext cx="10429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Calcitonin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731"/>
    </mc:Choice>
    <mc:Fallback xmlns="">
      <p:transition spd="slow" advTm="1097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5764" grpId="0"/>
      <p:bldP spid="115765" grpId="0"/>
      <p:bldP spid="115766" grpId="0"/>
      <p:bldP spid="115767" grpId="0"/>
      <p:bldP spid="115769" grpId="0"/>
      <p:bldP spid="115770" grpId="0"/>
      <p:bldP spid="115772" grpId="0"/>
      <p:bldP spid="1157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47" descr="13_15b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7"/>
          <a:stretch>
            <a:fillRect/>
          </a:stretch>
        </p:blipFill>
        <p:spPr bwMode="auto">
          <a:xfrm>
            <a:off x="296863" y="255588"/>
            <a:ext cx="8548687" cy="614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48"/>
          <p:cNvSpPr>
            <a:spLocks noChangeArrowheads="1"/>
          </p:cNvSpPr>
          <p:nvPr/>
        </p:nvSpPr>
        <p:spPr bwMode="auto">
          <a:xfrm>
            <a:off x="4175125" y="368300"/>
            <a:ext cx="1360488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6000"/>
              </a:lnSpc>
            </a:pPr>
            <a:r>
              <a:rPr lang="en-US" altLang="en-US" sz="1400" b="1"/>
              <a:t>Blood Ca</a:t>
            </a:r>
            <a:r>
              <a:rPr lang="en-US" altLang="en-US" sz="1400" b="1" baseline="30000"/>
              <a:t>2+</a:t>
            </a:r>
            <a:endParaRPr lang="en-US" altLang="en-US" sz="1400" b="1"/>
          </a:p>
          <a:p>
            <a:pPr>
              <a:lnSpc>
                <a:spcPct val="96000"/>
              </a:lnSpc>
            </a:pPr>
            <a:r>
              <a:rPr lang="en-US" altLang="en-US" sz="1400" b="1"/>
              <a:t>concentration</a:t>
            </a:r>
          </a:p>
        </p:txBody>
      </p:sp>
      <p:sp>
        <p:nvSpPr>
          <p:cNvPr id="9221" name="Rectangle 49"/>
          <p:cNvSpPr>
            <a:spLocks noChangeArrowheads="1"/>
          </p:cNvSpPr>
          <p:nvPr/>
        </p:nvSpPr>
        <p:spPr bwMode="auto">
          <a:xfrm>
            <a:off x="4413250" y="857250"/>
            <a:ext cx="904875" cy="29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6000"/>
              </a:lnSpc>
            </a:pPr>
            <a:r>
              <a:rPr lang="en-US" altLang="en-US" sz="1400" b="1"/>
              <a:t>Increase</a:t>
            </a:r>
          </a:p>
        </p:txBody>
      </p:sp>
      <p:sp>
        <p:nvSpPr>
          <p:cNvPr id="9222" name="Rectangle 50"/>
          <p:cNvSpPr>
            <a:spLocks noChangeArrowheads="1"/>
          </p:cNvSpPr>
          <p:nvPr/>
        </p:nvSpPr>
        <p:spPr bwMode="auto">
          <a:xfrm>
            <a:off x="4384675" y="1165225"/>
            <a:ext cx="944563" cy="29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6000"/>
              </a:lnSpc>
            </a:pPr>
            <a:r>
              <a:rPr lang="en-US" altLang="en-US" sz="1400" b="1"/>
              <a:t>Set point</a:t>
            </a:r>
          </a:p>
        </p:txBody>
      </p:sp>
      <p:sp>
        <p:nvSpPr>
          <p:cNvPr id="9223" name="Rectangle 51"/>
          <p:cNvSpPr>
            <a:spLocks noChangeArrowheads="1"/>
          </p:cNvSpPr>
          <p:nvPr/>
        </p:nvSpPr>
        <p:spPr bwMode="auto">
          <a:xfrm>
            <a:off x="4410075" y="1473200"/>
            <a:ext cx="974725" cy="29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6000"/>
              </a:lnSpc>
            </a:pPr>
            <a:r>
              <a:rPr lang="en-US" altLang="en-US" sz="1400" b="1"/>
              <a:t>Decrease</a:t>
            </a:r>
          </a:p>
        </p:txBody>
      </p:sp>
      <p:sp>
        <p:nvSpPr>
          <p:cNvPr id="116788" name="Rectangle 52"/>
          <p:cNvSpPr>
            <a:spLocks noChangeArrowheads="1"/>
          </p:cNvSpPr>
          <p:nvPr/>
        </p:nvSpPr>
        <p:spPr bwMode="auto">
          <a:xfrm>
            <a:off x="831850" y="1141413"/>
            <a:ext cx="19145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400" b="1"/>
              <a:t>Return of blood Ca</a:t>
            </a:r>
            <a:r>
              <a:rPr lang="en-US" altLang="en-US" sz="1400" b="1" baseline="30000"/>
              <a:t>2+</a:t>
            </a:r>
            <a:endParaRPr lang="en-US" altLang="en-US" sz="1400" b="1"/>
          </a:p>
          <a:p>
            <a:pPr>
              <a:lnSpc>
                <a:spcPct val="95000"/>
              </a:lnSpc>
            </a:pPr>
            <a:r>
              <a:rPr lang="en-US" altLang="en-US" sz="1400" b="1"/>
              <a:t>toward normal</a:t>
            </a:r>
          </a:p>
        </p:txBody>
      </p:sp>
      <p:sp>
        <p:nvSpPr>
          <p:cNvPr id="9225" name="Rectangle 53"/>
          <p:cNvSpPr>
            <a:spLocks noChangeArrowheads="1"/>
          </p:cNvSpPr>
          <p:nvPr/>
        </p:nvSpPr>
        <p:spPr bwMode="auto">
          <a:xfrm>
            <a:off x="4222750" y="2468563"/>
            <a:ext cx="1004888" cy="29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6000"/>
              </a:lnSpc>
            </a:pPr>
            <a:r>
              <a:rPr lang="en-US" altLang="en-US" sz="1400" b="1"/>
              <a:t>Vitamin D</a:t>
            </a:r>
          </a:p>
        </p:txBody>
      </p:sp>
      <p:sp>
        <p:nvSpPr>
          <p:cNvPr id="116790" name="Rectangle 54"/>
          <p:cNvSpPr>
            <a:spLocks noChangeArrowheads="1"/>
          </p:cNvSpPr>
          <p:nvPr/>
        </p:nvSpPr>
        <p:spPr bwMode="auto">
          <a:xfrm>
            <a:off x="431800" y="3451225"/>
            <a:ext cx="1212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6000"/>
              </a:lnSpc>
            </a:pPr>
            <a:r>
              <a:rPr lang="en-US" altLang="en-US" sz="1400" b="1"/>
              <a:t>Bones</a:t>
            </a:r>
          </a:p>
          <a:p>
            <a:pPr>
              <a:lnSpc>
                <a:spcPct val="96000"/>
              </a:lnSpc>
            </a:pPr>
            <a:r>
              <a:rPr lang="en-US" altLang="en-US" sz="1400" b="1"/>
              <a:t>take up Ca</a:t>
            </a:r>
            <a:r>
              <a:rPr lang="en-US" altLang="en-US" sz="1400" b="1" baseline="30000"/>
              <a:t>2+</a:t>
            </a:r>
          </a:p>
        </p:txBody>
      </p:sp>
      <p:sp>
        <p:nvSpPr>
          <p:cNvPr id="116791" name="Rectangle 55"/>
          <p:cNvSpPr>
            <a:spLocks noChangeArrowheads="1"/>
          </p:cNvSpPr>
          <p:nvPr/>
        </p:nvSpPr>
        <p:spPr bwMode="auto">
          <a:xfrm>
            <a:off x="1652588" y="3451225"/>
            <a:ext cx="1677987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6000"/>
              </a:lnSpc>
            </a:pPr>
            <a:r>
              <a:rPr lang="en-US" altLang="en-US" sz="1400" b="1"/>
              <a:t>Digestive tract</a:t>
            </a:r>
          </a:p>
          <a:p>
            <a:pPr>
              <a:lnSpc>
                <a:spcPct val="96000"/>
              </a:lnSpc>
            </a:pPr>
            <a:r>
              <a:rPr lang="en-US" altLang="en-US" sz="1400" b="1"/>
              <a:t>absorbs less Ca</a:t>
            </a:r>
            <a:r>
              <a:rPr lang="en-US" altLang="en-US" sz="1400" b="1" baseline="30000"/>
              <a:t>2+</a:t>
            </a:r>
          </a:p>
        </p:txBody>
      </p:sp>
      <p:sp>
        <p:nvSpPr>
          <p:cNvPr id="116792" name="Rectangle 56"/>
          <p:cNvSpPr>
            <a:spLocks noChangeArrowheads="1"/>
          </p:cNvSpPr>
          <p:nvPr/>
        </p:nvSpPr>
        <p:spPr bwMode="auto">
          <a:xfrm>
            <a:off x="3270250" y="3451225"/>
            <a:ext cx="1547813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6000"/>
              </a:lnSpc>
            </a:pPr>
            <a:r>
              <a:rPr lang="en-US" altLang="en-US" sz="1400" b="1"/>
              <a:t>Kidneys excrete</a:t>
            </a:r>
          </a:p>
          <a:p>
            <a:pPr>
              <a:lnSpc>
                <a:spcPct val="96000"/>
              </a:lnSpc>
            </a:pPr>
            <a:r>
              <a:rPr lang="en-US" altLang="en-US" sz="1400" b="1"/>
              <a:t>more Ca</a:t>
            </a:r>
            <a:r>
              <a:rPr lang="en-US" altLang="en-US" sz="1400" b="1" baseline="30000"/>
              <a:t>2+</a:t>
            </a:r>
          </a:p>
        </p:txBody>
      </p:sp>
      <p:sp>
        <p:nvSpPr>
          <p:cNvPr id="116793" name="Rectangle 57"/>
          <p:cNvSpPr>
            <a:spLocks noChangeArrowheads="1"/>
          </p:cNvSpPr>
          <p:nvPr/>
        </p:nvSpPr>
        <p:spPr bwMode="auto">
          <a:xfrm>
            <a:off x="6162675" y="3451225"/>
            <a:ext cx="1171575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6000"/>
              </a:lnSpc>
            </a:pPr>
            <a:r>
              <a:rPr lang="en-US" altLang="en-US" sz="1400" b="1"/>
              <a:t>Parathyroid</a:t>
            </a:r>
          </a:p>
          <a:p>
            <a:pPr>
              <a:lnSpc>
                <a:spcPct val="96000"/>
              </a:lnSpc>
            </a:pPr>
            <a:r>
              <a:rPr lang="en-US" altLang="en-US" sz="1400" b="1"/>
              <a:t>gland</a:t>
            </a:r>
          </a:p>
        </p:txBody>
      </p:sp>
      <p:sp>
        <p:nvSpPr>
          <p:cNvPr id="116794" name="Rectangle 58"/>
          <p:cNvSpPr>
            <a:spLocks noChangeArrowheads="1"/>
          </p:cNvSpPr>
          <p:nvPr/>
        </p:nvSpPr>
        <p:spPr bwMode="auto">
          <a:xfrm>
            <a:off x="7677150" y="3451225"/>
            <a:ext cx="836613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6000"/>
              </a:lnSpc>
            </a:pPr>
            <a:r>
              <a:rPr lang="en-US" altLang="en-US" sz="1400" b="1"/>
              <a:t>Thyroid</a:t>
            </a:r>
          </a:p>
          <a:p>
            <a:pPr>
              <a:lnSpc>
                <a:spcPct val="96000"/>
              </a:lnSpc>
            </a:pPr>
            <a:r>
              <a:rPr lang="en-US" altLang="en-US" sz="1400" b="1"/>
              <a:t>gland</a:t>
            </a:r>
          </a:p>
        </p:txBody>
      </p:sp>
      <p:sp>
        <p:nvSpPr>
          <p:cNvPr id="9231" name="Rectangle 59"/>
          <p:cNvSpPr>
            <a:spLocks noChangeArrowheads="1"/>
          </p:cNvSpPr>
          <p:nvPr/>
        </p:nvSpPr>
        <p:spPr bwMode="auto">
          <a:xfrm>
            <a:off x="298450" y="5969000"/>
            <a:ext cx="7989888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2286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tabLst>
                <a:tab pos="2286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tabLst>
                <a:tab pos="2286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tabLst>
                <a:tab pos="2286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tabLst>
                <a:tab pos="2286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6000"/>
              </a:lnSpc>
            </a:pPr>
            <a:r>
              <a:rPr lang="en-US" altLang="en-US" sz="1400" b="1"/>
              <a:t>b) Responses to a rise in blood calcium. The importance of calcitonin is greatest in children,</a:t>
            </a:r>
          </a:p>
          <a:p>
            <a:pPr>
              <a:lnSpc>
                <a:spcPct val="96000"/>
              </a:lnSpc>
            </a:pPr>
            <a:r>
              <a:rPr lang="en-US" altLang="en-US" sz="1400" b="1"/>
              <a:t>	declining once adulthood is reached.</a:t>
            </a:r>
          </a:p>
        </p:txBody>
      </p:sp>
      <p:sp>
        <p:nvSpPr>
          <p:cNvPr id="116796" name="Text Box 60"/>
          <p:cNvSpPr txBox="1">
            <a:spLocks noChangeArrowheads="1"/>
          </p:cNvSpPr>
          <p:nvPr/>
        </p:nvSpPr>
        <p:spPr bwMode="auto">
          <a:xfrm rot="-842447">
            <a:off x="5559425" y="4792663"/>
            <a:ext cx="539750" cy="29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6000"/>
              </a:lnSpc>
            </a:pPr>
            <a:r>
              <a:rPr lang="en-US" altLang="en-US" sz="1400" b="1"/>
              <a:t>PTH</a:t>
            </a:r>
          </a:p>
        </p:txBody>
      </p:sp>
      <p:sp>
        <p:nvSpPr>
          <p:cNvPr id="116797" name="Text Box 61"/>
          <p:cNvSpPr txBox="1">
            <a:spLocks noChangeArrowheads="1"/>
          </p:cNvSpPr>
          <p:nvPr/>
        </p:nvSpPr>
        <p:spPr bwMode="auto">
          <a:xfrm rot="-2058016">
            <a:off x="6535738" y="4884738"/>
            <a:ext cx="1042987" cy="29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6000"/>
              </a:lnSpc>
            </a:pPr>
            <a:r>
              <a:rPr lang="en-US" altLang="en-US" sz="1400" b="1"/>
              <a:t>Calcitonin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340"/>
    </mc:Choice>
    <mc:Fallback xmlns="">
      <p:transition spd="slow" advTm="73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6788" grpId="0"/>
      <p:bldP spid="116790" grpId="0"/>
      <p:bldP spid="116791" grpId="0"/>
      <p:bldP spid="116792" grpId="0"/>
      <p:bldP spid="116793" grpId="0"/>
      <p:bldP spid="116794" grpId="0"/>
      <p:bldP spid="116796" grpId="0"/>
      <p:bldP spid="11679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 descr="Strip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0"/>
            <a:ext cx="9144000" cy="73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Thyroid Disorder</a:t>
            </a:r>
          </a:p>
        </p:txBody>
      </p:sp>
      <p:sp>
        <p:nvSpPr>
          <p:cNvPr id="10243" name="Rectangle 7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288" y="1279525"/>
            <a:ext cx="4286250" cy="515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altLang="en-US" sz="2800" b="1" smtClean="0"/>
              <a:t>Goiter</a:t>
            </a:r>
          </a:p>
          <a:p>
            <a:pPr lvl="1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US" altLang="en-US" sz="2400" b="1" smtClean="0"/>
              <a:t>Iodine deficiency increases growth of thyroid gland</a:t>
            </a:r>
          </a:p>
        </p:txBody>
      </p:sp>
      <p:pic>
        <p:nvPicPr>
          <p:cNvPr id="10244" name="Picture 2" descr="C:\Users\Gary\Desktop\Gary's Files\Teaching\GCC\BIO102 - Human Biology Online\Ch13 - Endocrine\13_Labeled_Images\13_14Figure-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538" y="874713"/>
            <a:ext cx="4748212" cy="462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336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|13.4|7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|37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|3.3|7.6|9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7|45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9|11.9|4.8|10.2|9.1|1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|4.1|31.8|6.9|8.3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Templates:Johnson_6e_PPT_template_2line.pot</Template>
  <TotalTime>7716</TotalTime>
  <Words>268</Words>
  <Application>Microsoft Office PowerPoint</Application>
  <PresentationFormat>On-screen Show (4:3)</PresentationFormat>
  <Paragraphs>86</Paragraphs>
  <Slides>7</Slides>
  <Notes>7</Notes>
  <HiddenSlides>0</HiddenSlides>
  <MMClips>7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Johnson_6e_PPT_template</vt:lpstr>
      <vt:lpstr>Johnson_6e_PPT_template_2line</vt:lpstr>
      <vt:lpstr>Johnson_6e_PPT_template-blank</vt:lpstr>
      <vt:lpstr>Thyroid and Parathyroid Glands</vt:lpstr>
      <vt:lpstr>Thyroid Gland: Thyroxine Speeds Cellular Metabolism</vt:lpstr>
      <vt:lpstr>PowerPoint Presentation</vt:lpstr>
      <vt:lpstr>Parathyroid Hormone (PTH) Controls Blood Calcium Levels</vt:lpstr>
      <vt:lpstr>PowerPoint Presentation</vt:lpstr>
      <vt:lpstr>PowerPoint Presentation</vt:lpstr>
      <vt:lpstr>Thyroid Disorder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432</cp:revision>
  <cp:lastPrinted>2002-04-29T18:54:29Z</cp:lastPrinted>
  <dcterms:created xsi:type="dcterms:W3CDTF">2000-12-11T01:39:32Z</dcterms:created>
  <dcterms:modified xsi:type="dcterms:W3CDTF">2016-08-25T13:19:32Z</dcterms:modified>
</cp:coreProperties>
</file>