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4" r:id="rId2"/>
    <p:sldMasterId id="2147483685" r:id="rId3"/>
  </p:sldMasterIdLst>
  <p:notesMasterIdLst>
    <p:notesMasterId r:id="rId11"/>
  </p:notesMasterIdLst>
  <p:handoutMasterIdLst>
    <p:handoutMasterId r:id="rId12"/>
  </p:handoutMasterIdLst>
  <p:sldIdLst>
    <p:sldId id="383" r:id="rId4"/>
    <p:sldId id="402" r:id="rId5"/>
    <p:sldId id="419" r:id="rId6"/>
    <p:sldId id="385" r:id="rId7"/>
    <p:sldId id="420" r:id="rId8"/>
    <p:sldId id="386" r:id="rId9"/>
    <p:sldId id="421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94DA"/>
    <a:srgbClr val="A5ACE3"/>
    <a:srgbClr val="7C87D6"/>
    <a:srgbClr val="E18787"/>
    <a:srgbClr val="CE8E9C"/>
    <a:srgbClr val="C0647A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 autoAdjust="0"/>
    <p:restoredTop sz="89197" autoAdjust="0"/>
  </p:normalViewPr>
  <p:slideViewPr>
    <p:cSldViewPr snapToGrid="0">
      <p:cViewPr varScale="1">
        <p:scale>
          <a:sx n="107" d="100"/>
          <a:sy n="107" d="100"/>
        </p:scale>
        <p:origin x="-90" y="-138"/>
      </p:cViewPr>
      <p:guideLst>
        <p:guide orient="horz" pos="1013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268CF71C-6D44-49E9-B019-714AB28B1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74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EA82F500-5C6A-4B43-900D-2D3A5C17AC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304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D7EF95EF-817F-4588-BCB0-155AE8268BE7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B094C45-85F3-4AB2-8893-3E7301925641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D93B478-9276-4D98-B64F-1010D2283D86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BF7D77D5-08C7-40A5-911E-3E85D3CAEB6A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54005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15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2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49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7603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22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083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240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811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607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195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4123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20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69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4487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91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9020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339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990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187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02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0631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10896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99087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628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51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99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47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51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40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337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137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1413"/>
            <a:ext cx="830580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2.png"/><Relationship Id="rId2" Type="http://schemas.microsoft.com/office/2007/relationships/media" Target="../media/media7.wav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562975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Pancreas Secretes Glucagon, Insulin, and Somatostatin</a:t>
            </a:r>
          </a:p>
        </p:txBody>
      </p:sp>
      <p:sp>
        <p:nvSpPr>
          <p:cNvPr id="2867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320800"/>
            <a:ext cx="8305800" cy="4783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900" smtClean="0"/>
              <a:t>Pancreas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500" smtClean="0"/>
              <a:t>has both exocrine and endocrine functions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900" smtClean="0"/>
              <a:t>Pancreatic hormones are involved in regulating blood glucose levels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900" smtClean="0"/>
              <a:t>Endocrine cells in Islets of Langerhans within the pancreas secrete the following hormones: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Alpha cells</a:t>
            </a:r>
            <a:endParaRPr lang="en-US" altLang="en-US" smtClean="0"/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secrete glucagon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Beta cells</a:t>
            </a:r>
            <a:endParaRPr lang="en-US" altLang="en-US" smtClean="0"/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secrete insulin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9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491538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Pancreas Secretes Glucagon, Insulin, and Somatostatin</a:t>
            </a:r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90513" y="1255713"/>
            <a:ext cx="8753475" cy="51800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300"/>
              </a:spcBef>
            </a:pPr>
            <a:r>
              <a:rPr lang="en-US" altLang="en-US" b="1" smtClean="0"/>
              <a:t>Glucagon</a:t>
            </a:r>
          </a:p>
          <a:p>
            <a:pPr lvl="1" eaLnBrk="1" hangingPunct="1">
              <a:lnSpc>
                <a:spcPct val="90000"/>
              </a:lnSpc>
              <a:spcBef>
                <a:spcPts val="300"/>
              </a:spcBef>
            </a:pPr>
            <a:r>
              <a:rPr lang="en-US" altLang="en-US" smtClean="0"/>
              <a:t>Raises blood sugar</a:t>
            </a:r>
          </a:p>
          <a:p>
            <a:pPr lvl="1" eaLnBrk="1" hangingPunct="1">
              <a:lnSpc>
                <a:spcPct val="90000"/>
              </a:lnSpc>
              <a:spcBef>
                <a:spcPts val="300"/>
              </a:spcBef>
            </a:pPr>
            <a:r>
              <a:rPr lang="en-US" altLang="en-US" smtClean="0"/>
              <a:t>Causes breakdown of glycogen to glucose in liver</a:t>
            </a:r>
          </a:p>
          <a:p>
            <a:pPr eaLnBrk="1" hangingPunct="1">
              <a:lnSpc>
                <a:spcPct val="90000"/>
              </a:lnSpc>
              <a:spcBef>
                <a:spcPts val="300"/>
              </a:spcBef>
            </a:pPr>
            <a:r>
              <a:rPr lang="en-US" altLang="en-US" b="1" smtClean="0"/>
              <a:t>Insulin</a:t>
            </a:r>
          </a:p>
          <a:p>
            <a:pPr lvl="1" eaLnBrk="1" hangingPunct="1">
              <a:lnSpc>
                <a:spcPct val="90000"/>
              </a:lnSpc>
              <a:spcBef>
                <a:spcPts val="300"/>
              </a:spcBef>
            </a:pPr>
            <a:r>
              <a:rPr lang="en-US" altLang="en-US" smtClean="0"/>
              <a:t>Lowers blood sugar</a:t>
            </a:r>
          </a:p>
          <a:p>
            <a:pPr lvl="1" eaLnBrk="1" hangingPunct="1">
              <a:lnSpc>
                <a:spcPct val="90000"/>
              </a:lnSpc>
              <a:spcBef>
                <a:spcPts val="300"/>
              </a:spcBef>
            </a:pPr>
            <a:r>
              <a:rPr lang="en-US" altLang="en-US" smtClean="0"/>
              <a:t>Promotes uptake of sugar by cells in liver, muscle, and adipose tissue</a:t>
            </a:r>
          </a:p>
          <a:p>
            <a:pPr lvl="1" eaLnBrk="1" hangingPunct="1">
              <a:lnSpc>
                <a:spcPct val="90000"/>
              </a:lnSpc>
              <a:spcBef>
                <a:spcPts val="300"/>
              </a:spcBef>
            </a:pPr>
            <a:r>
              <a:rPr lang="en-US" altLang="en-US" smtClean="0"/>
              <a:t>Promotes conversion of glucose into glycogen, proteins, fat,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0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6" descr="13_10Figure-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"/>
          <a:stretch>
            <a:fillRect/>
          </a:stretch>
        </p:blipFill>
        <p:spPr bwMode="auto">
          <a:xfrm>
            <a:off x="319088" y="50800"/>
            <a:ext cx="8505825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314"/>
    </mc:Choice>
    <mc:Fallback xmlns="">
      <p:transition spd="slow" advTm="983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Adrenal Glands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288" y="1141413"/>
            <a:ext cx="8305800" cy="4954587"/>
          </a:xfrm>
        </p:spPr>
        <p:txBody>
          <a:bodyPr/>
          <a:lstStyle/>
          <a:p>
            <a:pPr eaLnBrk="1" hangingPunct="1"/>
            <a:r>
              <a:rPr lang="en-US" altLang="en-US" smtClean="0"/>
              <a:t>Adrenal cortex</a:t>
            </a:r>
          </a:p>
          <a:p>
            <a:pPr lvl="1" eaLnBrk="1" hangingPunct="1"/>
            <a:r>
              <a:rPr lang="en-US" altLang="en-US" smtClean="0"/>
              <a:t>outer layer</a:t>
            </a:r>
          </a:p>
          <a:p>
            <a:pPr eaLnBrk="1" hangingPunct="1"/>
            <a:r>
              <a:rPr lang="en-US" altLang="en-US" smtClean="0"/>
              <a:t>Adrenal medulla</a:t>
            </a:r>
          </a:p>
          <a:p>
            <a:pPr lvl="1" eaLnBrk="1" hangingPunct="1"/>
            <a:r>
              <a:rPr lang="en-US" altLang="en-US" smtClean="0"/>
              <a:t>inner layer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32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211138"/>
            <a:ext cx="9144000" cy="738187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Adrenal Cortex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4294967295"/>
          </p:nvPr>
        </p:nvSpPr>
        <p:spPr>
          <a:xfrm>
            <a:off x="341313" y="1289050"/>
            <a:ext cx="8461375" cy="5097463"/>
          </a:xfrm>
        </p:spPr>
        <p:txBody>
          <a:bodyPr/>
          <a:lstStyle/>
          <a:p>
            <a:pPr eaLnBrk="1" hangingPunct="1">
              <a:spcBef>
                <a:spcPct val="10000"/>
              </a:spcBef>
            </a:pPr>
            <a:r>
              <a:rPr lang="en-US" altLang="en-US" smtClean="0"/>
              <a:t>Glucocorticoids (</a:t>
            </a:r>
            <a:r>
              <a:rPr lang="en-US" altLang="en-US" b="1" smtClean="0"/>
              <a:t>Cortisol</a:t>
            </a:r>
            <a:r>
              <a:rPr lang="en-US" altLang="en-US" smtClean="0"/>
              <a:t> is an example)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en-US" smtClean="0"/>
              <a:t>Secretion mediated through hypothalamus-pituitary secretions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en-US" smtClean="0"/>
              <a:t>Maintain blood glucose levels during prolonged fasting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mtClean="0"/>
              <a:t>Mineralocorticoids (</a:t>
            </a:r>
            <a:r>
              <a:rPr lang="en-US" altLang="en-US" b="1" smtClean="0"/>
              <a:t>Aldosterone</a:t>
            </a:r>
            <a:r>
              <a:rPr lang="en-US" altLang="en-US" smtClean="0"/>
              <a:t> is an example)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en-US" smtClean="0"/>
              <a:t>Regulate sodium, potassium, water balance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en-US" smtClean="0"/>
              <a:t>Act on kidneys, promoting sodium reabsorption and potassium excretion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07"/>
    </mc:Choice>
    <mc:Fallback xmlns="">
      <p:transition spd="slow" advTm="59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9388"/>
            <a:ext cx="9144000" cy="73977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Adrenal Medulla</a:t>
            </a:r>
          </a:p>
        </p:txBody>
      </p:sp>
      <p:sp>
        <p:nvSpPr>
          <p:cNvPr id="3379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25438" y="145891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Adrenal medulla</a:t>
            </a:r>
          </a:p>
          <a:p>
            <a:pPr lvl="1" eaLnBrk="1" hangingPunct="1"/>
            <a:r>
              <a:rPr lang="en-US" altLang="en-US" smtClean="0"/>
              <a:t>Neuroendocrine organ</a:t>
            </a:r>
          </a:p>
          <a:p>
            <a:pPr lvl="1" eaLnBrk="1" hangingPunct="1"/>
            <a:r>
              <a:rPr lang="en-US" altLang="en-US" smtClean="0"/>
              <a:t>Secretion stimulated by</a:t>
            </a:r>
          </a:p>
          <a:p>
            <a:pPr lvl="2" eaLnBrk="1" hangingPunct="1"/>
            <a:r>
              <a:rPr lang="en-US" altLang="en-US" smtClean="0"/>
              <a:t>Sympathetic nervous system</a:t>
            </a:r>
          </a:p>
          <a:p>
            <a:pPr lvl="1" eaLnBrk="1" hangingPunct="1"/>
            <a:r>
              <a:rPr lang="en-US" altLang="en-US" smtClean="0"/>
              <a:t>Hormones</a:t>
            </a:r>
          </a:p>
          <a:p>
            <a:pPr lvl="2" eaLnBrk="1" hangingPunct="1"/>
            <a:r>
              <a:rPr lang="en-US" altLang="en-US" smtClean="0"/>
              <a:t>Epinephrine and norepinephrine</a:t>
            </a:r>
          </a:p>
          <a:p>
            <a:pPr lvl="3" eaLnBrk="1" hangingPunct="1"/>
            <a:r>
              <a:rPr lang="en-US" altLang="en-US" smtClean="0"/>
              <a:t>enhance function of sympathetic nervous system (fight-or-flight response)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64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6" descr="13_1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2038350" y="136525"/>
            <a:ext cx="50673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7"/>
          <p:cNvSpPr>
            <a:spLocks noChangeArrowheads="1"/>
          </p:cNvSpPr>
          <p:nvPr/>
        </p:nvSpPr>
        <p:spPr bwMode="auto">
          <a:xfrm>
            <a:off x="1965325" y="769938"/>
            <a:ext cx="14033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8000"/>
              </a:lnSpc>
            </a:pPr>
            <a:r>
              <a:rPr lang="en-US" altLang="en-US" sz="1600" b="1"/>
              <a:t>Perceived or</a:t>
            </a:r>
          </a:p>
          <a:p>
            <a:pPr>
              <a:lnSpc>
                <a:spcPct val="98000"/>
              </a:lnSpc>
            </a:pPr>
            <a:r>
              <a:rPr lang="en-US" altLang="en-US" sz="1600" b="1"/>
              <a:t>real threat</a:t>
            </a:r>
          </a:p>
        </p:txBody>
      </p:sp>
      <p:sp>
        <p:nvSpPr>
          <p:cNvPr id="10244" name="Rectangle 28"/>
          <p:cNvSpPr>
            <a:spLocks noChangeArrowheads="1"/>
          </p:cNvSpPr>
          <p:nvPr/>
        </p:nvSpPr>
        <p:spPr bwMode="auto">
          <a:xfrm>
            <a:off x="5314950" y="763588"/>
            <a:ext cx="703263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9000"/>
              </a:lnSpc>
            </a:pPr>
            <a:r>
              <a:rPr lang="en-US" altLang="en-US" sz="1600" b="1"/>
              <a:t>Brain</a:t>
            </a:r>
          </a:p>
        </p:txBody>
      </p:sp>
      <p:sp>
        <p:nvSpPr>
          <p:cNvPr id="34845" name="Rectangle 29"/>
          <p:cNvSpPr>
            <a:spLocks noChangeArrowheads="1"/>
          </p:cNvSpPr>
          <p:nvPr/>
        </p:nvSpPr>
        <p:spPr bwMode="auto">
          <a:xfrm>
            <a:off x="5767388" y="2122488"/>
            <a:ext cx="1414462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8000"/>
              </a:lnSpc>
            </a:pPr>
            <a:r>
              <a:rPr lang="en-US" altLang="en-US" sz="1600" b="1"/>
              <a:t>Activation of</a:t>
            </a:r>
          </a:p>
          <a:p>
            <a:pPr>
              <a:lnSpc>
                <a:spcPct val="98000"/>
              </a:lnSpc>
            </a:pPr>
            <a:r>
              <a:rPr lang="en-US" altLang="en-US" sz="1600" b="1"/>
              <a:t>sympathetic</a:t>
            </a:r>
          </a:p>
          <a:p>
            <a:pPr>
              <a:lnSpc>
                <a:spcPct val="98000"/>
              </a:lnSpc>
            </a:pPr>
            <a:r>
              <a:rPr lang="en-US" altLang="en-US" sz="1600" b="1"/>
              <a:t>nerves</a:t>
            </a:r>
          </a:p>
        </p:txBody>
      </p:sp>
      <p:sp>
        <p:nvSpPr>
          <p:cNvPr id="34846" name="Rectangle 30"/>
          <p:cNvSpPr>
            <a:spLocks noChangeArrowheads="1"/>
          </p:cNvSpPr>
          <p:nvPr/>
        </p:nvSpPr>
        <p:spPr bwMode="auto">
          <a:xfrm>
            <a:off x="5191125" y="3216275"/>
            <a:ext cx="9525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8000"/>
              </a:lnSpc>
            </a:pPr>
            <a:r>
              <a:rPr lang="en-US" altLang="en-US" sz="1600" b="1"/>
              <a:t>Adrenal</a:t>
            </a:r>
          </a:p>
          <a:p>
            <a:pPr>
              <a:lnSpc>
                <a:spcPct val="98000"/>
              </a:lnSpc>
            </a:pPr>
            <a:r>
              <a:rPr lang="en-US" altLang="en-US" sz="1600" b="1"/>
              <a:t>medulla</a:t>
            </a:r>
          </a:p>
        </p:txBody>
      </p:sp>
      <p:sp>
        <p:nvSpPr>
          <p:cNvPr id="10247" name="Rectangle 31"/>
          <p:cNvSpPr>
            <a:spLocks noChangeArrowheads="1"/>
          </p:cNvSpPr>
          <p:nvPr/>
        </p:nvSpPr>
        <p:spPr bwMode="auto">
          <a:xfrm>
            <a:off x="3473450" y="4651375"/>
            <a:ext cx="941388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9000"/>
              </a:lnSpc>
            </a:pPr>
            <a:r>
              <a:rPr lang="en-US" altLang="en-US" sz="1600" b="1"/>
              <a:t>Adrenal</a:t>
            </a:r>
          </a:p>
          <a:p>
            <a:pPr>
              <a:lnSpc>
                <a:spcPct val="99000"/>
              </a:lnSpc>
            </a:pPr>
            <a:r>
              <a:rPr lang="en-US" altLang="en-US" sz="1600" b="1"/>
              <a:t>cortex</a:t>
            </a:r>
          </a:p>
        </p:txBody>
      </p:sp>
      <p:sp>
        <p:nvSpPr>
          <p:cNvPr id="34848" name="Rectangle 32"/>
          <p:cNvSpPr>
            <a:spLocks noChangeArrowheads="1"/>
          </p:cNvSpPr>
          <p:nvPr/>
        </p:nvSpPr>
        <p:spPr bwMode="auto">
          <a:xfrm>
            <a:off x="4779963" y="5364163"/>
            <a:ext cx="1754187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7000"/>
              </a:lnSpc>
            </a:pPr>
            <a:r>
              <a:rPr lang="en-US" altLang="en-US" sz="1600" b="1"/>
              <a:t>Norepinephrine</a:t>
            </a:r>
          </a:p>
          <a:p>
            <a:pPr algn="ctr">
              <a:lnSpc>
                <a:spcPct val="97000"/>
              </a:lnSpc>
            </a:pPr>
            <a:r>
              <a:rPr lang="en-US" altLang="en-US" sz="1600" b="1"/>
              <a:t>and epinephrine</a:t>
            </a:r>
          </a:p>
        </p:txBody>
      </p:sp>
      <p:sp>
        <p:nvSpPr>
          <p:cNvPr id="34849" name="Rectangle 33"/>
          <p:cNvSpPr>
            <a:spLocks noChangeArrowheads="1"/>
          </p:cNvSpPr>
          <p:nvPr/>
        </p:nvSpPr>
        <p:spPr bwMode="auto">
          <a:xfrm>
            <a:off x="5021263" y="6054725"/>
            <a:ext cx="1243012" cy="31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9000"/>
              </a:lnSpc>
            </a:pPr>
            <a:r>
              <a:rPr lang="en-US" altLang="en-US" sz="1500" b="1"/>
              <a:t>Target cells</a:t>
            </a:r>
          </a:p>
        </p:txBody>
      </p:sp>
      <p:sp>
        <p:nvSpPr>
          <p:cNvPr id="10250" name="Line 34"/>
          <p:cNvSpPr>
            <a:spLocks noChangeShapeType="1"/>
          </p:cNvSpPr>
          <p:nvPr/>
        </p:nvSpPr>
        <p:spPr bwMode="auto">
          <a:xfrm flipV="1">
            <a:off x="4343400" y="4768850"/>
            <a:ext cx="581025" cy="571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Line 35"/>
          <p:cNvSpPr>
            <a:spLocks noChangeShapeType="1"/>
          </p:cNvSpPr>
          <p:nvPr/>
        </p:nvSpPr>
        <p:spPr bwMode="auto">
          <a:xfrm flipV="1">
            <a:off x="5438775" y="3790950"/>
            <a:ext cx="200025" cy="219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962"/>
    </mc:Choice>
    <mc:Fallback xmlns="">
      <p:transition spd="slow" advTm="63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4845" grpId="0"/>
      <p:bldP spid="34846" grpId="0"/>
      <p:bldP spid="34848" grpId="0"/>
      <p:bldP spid="3484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|1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8|17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|20.3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Templates:Johnson_6e_PPT_template_2line.pot</Template>
  <TotalTime>7702</TotalTime>
  <Words>198</Words>
  <Application>Microsoft Office PowerPoint</Application>
  <PresentationFormat>On-screen Show (4:3)</PresentationFormat>
  <Paragraphs>54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Johnson_6e_PPT_template</vt:lpstr>
      <vt:lpstr>Johnson_6e_PPT_template_2line</vt:lpstr>
      <vt:lpstr>Johnson_6e_PPT_template-blank</vt:lpstr>
      <vt:lpstr>Pancreas Secretes Glucagon, Insulin, and Somatostatin</vt:lpstr>
      <vt:lpstr>Pancreas Secretes Glucagon, Insulin, and Somatostatin</vt:lpstr>
      <vt:lpstr>PowerPoint Presentation</vt:lpstr>
      <vt:lpstr>Adrenal Glands</vt:lpstr>
      <vt:lpstr>Adrenal Cortex</vt:lpstr>
      <vt:lpstr>Adrenal Medulla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430</cp:revision>
  <cp:lastPrinted>2002-04-29T18:54:29Z</cp:lastPrinted>
  <dcterms:created xsi:type="dcterms:W3CDTF">2000-12-11T01:39:32Z</dcterms:created>
  <dcterms:modified xsi:type="dcterms:W3CDTF">2016-08-25T13:20:07Z</dcterms:modified>
</cp:coreProperties>
</file>