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5"/>
  </p:notesMasterIdLst>
  <p:handoutMasterIdLst>
    <p:handoutMasterId r:id="rId16"/>
  </p:handoutMasterIdLst>
  <p:sldIdLst>
    <p:sldId id="379" r:id="rId4"/>
    <p:sldId id="400" r:id="rId5"/>
    <p:sldId id="413" r:id="rId6"/>
    <p:sldId id="414" r:id="rId7"/>
    <p:sldId id="380" r:id="rId8"/>
    <p:sldId id="401" r:id="rId9"/>
    <p:sldId id="415" r:id="rId10"/>
    <p:sldId id="416" r:id="rId11"/>
    <p:sldId id="381" r:id="rId12"/>
    <p:sldId id="417" r:id="rId13"/>
    <p:sldId id="418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3">
          <p15:clr>
            <a:srgbClr val="A4A3A4"/>
          </p15:clr>
        </p15:guide>
        <p15:guide id="2" pos="2880">
          <p15:clr>
            <a:srgbClr val="A4A3A4"/>
          </p15:clr>
        </p15:guide>
        <p15:guide id="3" pos="319">
          <p15:clr>
            <a:srgbClr val="A4A3A4"/>
          </p15:clr>
        </p15:guide>
        <p15:guide id="4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1080" y="132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FE94CB8-CE3C-4F16-8F2B-A098ECF75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86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9E107B8B-BA54-4EC5-89F1-8B15169B8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937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0CF7AE6-A6F3-4B36-A770-74F642F26DEC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BC900930-FB43-41D4-A324-7CFF801F20DB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85B9597F-4A1B-454B-B840-EF34D691402D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DD1CA894-5583-42E3-995E-543152C32186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831C6E9D-86A8-48AB-95D9-17A82A97CABB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41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98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6712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7685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4141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0054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4013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1179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5126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480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724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86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2689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1022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1585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654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1089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6411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8559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9133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9431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05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0156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29549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6302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83633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75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54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29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944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833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87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455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2.png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/>
              <a:t>Hypothalamus and the Pituitary Gland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904875"/>
            <a:ext cx="8158162" cy="5507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Hypothalamus</a:t>
            </a:r>
            <a:r>
              <a:rPr lang="en-US" altLang="en-US"/>
              <a:t>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Homeostatic control center of the brain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Links nervous system and endocrine system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Produces two hormones of its own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Antidiuretic hormone (ADH) and Oxytocin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Monitors and controls hormone secretions of the pituitary gland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Pituitary gland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“Master” gland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Secretes eight different hormones that regulate other endocrine organs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Two lobes: posterior and anterior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10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6" descr="13_08Figure-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3149600" y="93663"/>
            <a:ext cx="4157663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 descr="Strip"/>
          <p:cNvSpPr txBox="1">
            <a:spLocks noChangeArrowheads="1"/>
          </p:cNvSpPr>
          <p:nvPr/>
        </p:nvSpPr>
        <p:spPr>
          <a:xfrm>
            <a:off x="0" y="0"/>
            <a:ext cx="3149600" cy="1846263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Gigantism and Dwarfism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12"/>
    </mc:Choice>
    <mc:Fallback xmlns="">
      <p:transition spd="slow" advTm="198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6" descr="13_09Figure-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"/>
          <a:stretch>
            <a:fillRect/>
          </a:stretch>
        </p:blipFill>
        <p:spPr bwMode="auto">
          <a:xfrm>
            <a:off x="2728913" y="93663"/>
            <a:ext cx="54991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 descr="Strip"/>
          <p:cNvSpPr txBox="1">
            <a:spLocks noChangeArrowheads="1"/>
          </p:cNvSpPr>
          <p:nvPr/>
        </p:nvSpPr>
        <p:spPr>
          <a:xfrm>
            <a:off x="0" y="0"/>
            <a:ext cx="3149600" cy="738188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Acromegaly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39"/>
    </mc:Choice>
    <mc:Fallback xmlns="">
      <p:transition spd="slow" advTm="41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8319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Posterior Pituitary Stores ADH and Oxytocin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17411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365250"/>
            <a:ext cx="8556625" cy="5083175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/>
              <a:t>Posterior pituitary is connected to hypothalamus by neuroendocrine cells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Hormones (ADH and oxytocin) made in cell bodies in hypothalamus are transported down axons to posterior pituitary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/>
              <a:t>Posterior pituitary hormones: nonsteroidal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Antidiuretic hormone (ADH)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Conserves water in kidneys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Regulates water balance in body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Oxytocin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z="2000"/>
              <a:t>Causes uterine contractions during labor and milk ejection through neuroendocrine reflex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36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9" descr="13_05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"/>
          <a:stretch>
            <a:fillRect/>
          </a:stretch>
        </p:blipFill>
        <p:spPr bwMode="auto">
          <a:xfrm>
            <a:off x="2038350" y="136525"/>
            <a:ext cx="506730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0"/>
          <p:cNvSpPr>
            <a:spLocks noChangeArrowheads="1"/>
          </p:cNvSpPr>
          <p:nvPr/>
        </p:nvSpPr>
        <p:spPr bwMode="auto">
          <a:xfrm>
            <a:off x="2322513" y="136525"/>
            <a:ext cx="19923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Neuroendocrine cells</a:t>
            </a: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2425700" y="488950"/>
            <a:ext cx="1409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Hypothalamus</a:t>
            </a:r>
          </a:p>
        </p:txBody>
      </p:sp>
      <p:sp>
        <p:nvSpPr>
          <p:cNvPr id="6149" name="Rectangle 22"/>
          <p:cNvSpPr>
            <a:spLocks noChangeArrowheads="1"/>
          </p:cNvSpPr>
          <p:nvPr/>
        </p:nvSpPr>
        <p:spPr bwMode="auto">
          <a:xfrm>
            <a:off x="4816475" y="2370138"/>
            <a:ext cx="8858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Anterior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pituitary</a:t>
            </a:r>
          </a:p>
        </p:txBody>
      </p:sp>
      <p:sp>
        <p:nvSpPr>
          <p:cNvPr id="6150" name="Rectangle 23"/>
          <p:cNvSpPr>
            <a:spLocks noChangeArrowheads="1"/>
          </p:cNvSpPr>
          <p:nvPr/>
        </p:nvSpPr>
        <p:spPr bwMode="auto">
          <a:xfrm>
            <a:off x="5734050" y="2366963"/>
            <a:ext cx="9652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Posterior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pituitary</a:t>
            </a:r>
          </a:p>
        </p:txBody>
      </p:sp>
      <p:sp>
        <p:nvSpPr>
          <p:cNvPr id="6151" name="Rectangle 24"/>
          <p:cNvSpPr>
            <a:spLocks noChangeArrowheads="1"/>
          </p:cNvSpPr>
          <p:nvPr/>
        </p:nvSpPr>
        <p:spPr bwMode="auto">
          <a:xfrm>
            <a:off x="4889500" y="2895600"/>
            <a:ext cx="9445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Oxytocin</a:t>
            </a:r>
          </a:p>
        </p:txBody>
      </p:sp>
      <p:sp>
        <p:nvSpPr>
          <p:cNvPr id="6152" name="Rectangle 25"/>
          <p:cNvSpPr>
            <a:spLocks noChangeArrowheads="1"/>
          </p:cNvSpPr>
          <p:nvPr/>
        </p:nvSpPr>
        <p:spPr bwMode="auto">
          <a:xfrm>
            <a:off x="4887913" y="3194050"/>
            <a:ext cx="5699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ADH</a:t>
            </a:r>
          </a:p>
        </p:txBody>
      </p:sp>
      <p:sp>
        <p:nvSpPr>
          <p:cNvPr id="6153" name="Freeform 26"/>
          <p:cNvSpPr>
            <a:spLocks/>
          </p:cNvSpPr>
          <p:nvPr/>
        </p:nvSpPr>
        <p:spPr bwMode="auto">
          <a:xfrm>
            <a:off x="4270375" y="314325"/>
            <a:ext cx="1889125" cy="60325"/>
          </a:xfrm>
          <a:custGeom>
            <a:avLst/>
            <a:gdLst>
              <a:gd name="T0" fmla="*/ 2147483647 w 1190"/>
              <a:gd name="T1" fmla="*/ 0 h 38"/>
              <a:gd name="T2" fmla="*/ 0 w 1190"/>
              <a:gd name="T3" fmla="*/ 10080625 h 38"/>
              <a:gd name="T4" fmla="*/ 2147483647 w 1190"/>
              <a:gd name="T5" fmla="*/ 95765938 h 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90" h="38">
                <a:moveTo>
                  <a:pt x="1064" y="0"/>
                </a:moveTo>
                <a:lnTo>
                  <a:pt x="0" y="4"/>
                </a:lnTo>
                <a:lnTo>
                  <a:pt x="1190" y="38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27"/>
          <p:cNvSpPr>
            <a:spLocks noChangeShapeType="1"/>
          </p:cNvSpPr>
          <p:nvPr/>
        </p:nvSpPr>
        <p:spPr bwMode="auto">
          <a:xfrm flipV="1">
            <a:off x="3784600" y="488950"/>
            <a:ext cx="1946275" cy="15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28"/>
          <p:cNvSpPr>
            <a:spLocks noChangeShapeType="1"/>
          </p:cNvSpPr>
          <p:nvPr/>
        </p:nvSpPr>
        <p:spPr bwMode="auto">
          <a:xfrm>
            <a:off x="3467100" y="3051175"/>
            <a:ext cx="1476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29"/>
          <p:cNvSpPr>
            <a:spLocks noChangeShapeType="1"/>
          </p:cNvSpPr>
          <p:nvPr/>
        </p:nvSpPr>
        <p:spPr bwMode="auto">
          <a:xfrm>
            <a:off x="3565525" y="3352800"/>
            <a:ext cx="1377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30"/>
          <p:cNvSpPr>
            <a:spLocks noChangeShapeType="1"/>
          </p:cNvSpPr>
          <p:nvPr/>
        </p:nvSpPr>
        <p:spPr bwMode="auto">
          <a:xfrm>
            <a:off x="5260975" y="2095500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31"/>
          <p:cNvSpPr>
            <a:spLocks noChangeShapeType="1"/>
          </p:cNvSpPr>
          <p:nvPr/>
        </p:nvSpPr>
        <p:spPr bwMode="auto">
          <a:xfrm flipH="1" flipV="1">
            <a:off x="5986463" y="2170113"/>
            <a:ext cx="65087" cy="244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160" name="Straight Arrow Connector 15"/>
          <p:cNvCxnSpPr>
            <a:cxnSpLocks noChangeShapeType="1"/>
          </p:cNvCxnSpPr>
          <p:nvPr/>
        </p:nvCxnSpPr>
        <p:spPr bwMode="auto">
          <a:xfrm flipH="1" flipV="1">
            <a:off x="6611938" y="2614613"/>
            <a:ext cx="1446212" cy="1095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1"/>
    </mc:Choice>
    <mc:Fallback xmlns="">
      <p:transition spd="slow" advTm="8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7" descr="13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8"/>
          <a:stretch>
            <a:fillRect/>
          </a:stretch>
        </p:blipFill>
        <p:spPr bwMode="auto">
          <a:xfrm>
            <a:off x="296863" y="477838"/>
            <a:ext cx="8548687" cy="57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931863" y="1125538"/>
            <a:ext cx="1604962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Neuroendocrine cells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release oxytocin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when stimulated.</a:t>
            </a:r>
          </a:p>
        </p:txBody>
      </p: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450850" y="3249613"/>
            <a:ext cx="19542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Sensory and spinal nerves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carry impulses to the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neuroendocrine cells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of hypothalamus.</a:t>
            </a: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1577975" y="4703763"/>
            <a:ext cx="1441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Nursing stimulates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nerve receptors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in nipple.</a:t>
            </a:r>
          </a:p>
        </p:txBody>
      </p:sp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3662363" y="2881313"/>
            <a:ext cx="1992312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Oxytocin is transported by 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blood to mammary glands.</a:t>
            </a:r>
          </a:p>
        </p:txBody>
      </p:sp>
      <p:sp>
        <p:nvSpPr>
          <p:cNvPr id="7176" name="Rectangle 32"/>
          <p:cNvSpPr>
            <a:spLocks noChangeArrowheads="1"/>
          </p:cNvSpPr>
          <p:nvPr/>
        </p:nvSpPr>
        <p:spPr bwMode="auto">
          <a:xfrm>
            <a:off x="7648575" y="830263"/>
            <a:ext cx="129381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Neuroendocrine 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cell </a:t>
            </a:r>
          </a:p>
        </p:txBody>
      </p:sp>
      <p:sp>
        <p:nvSpPr>
          <p:cNvPr id="7177" name="Rectangle 33"/>
          <p:cNvSpPr>
            <a:spLocks noChangeArrowheads="1"/>
          </p:cNvSpPr>
          <p:nvPr/>
        </p:nvSpPr>
        <p:spPr bwMode="auto">
          <a:xfrm>
            <a:off x="7648575" y="1228725"/>
            <a:ext cx="11461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Hypothalamus</a:t>
            </a:r>
          </a:p>
        </p:txBody>
      </p:sp>
      <p:sp>
        <p:nvSpPr>
          <p:cNvPr id="7178" name="Rectangle 34"/>
          <p:cNvSpPr>
            <a:spLocks noChangeArrowheads="1"/>
          </p:cNvSpPr>
          <p:nvPr/>
        </p:nvSpPr>
        <p:spPr bwMode="auto">
          <a:xfrm>
            <a:off x="7645400" y="2120900"/>
            <a:ext cx="766763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Anterior </a:t>
            </a:r>
          </a:p>
          <a:p>
            <a:r>
              <a:rPr lang="en-US" altLang="en-US" sz="1100" b="1"/>
              <a:t>pituitary</a:t>
            </a:r>
          </a:p>
        </p:txBody>
      </p:sp>
      <p:sp>
        <p:nvSpPr>
          <p:cNvPr id="7179" name="Rectangle 35"/>
          <p:cNvSpPr>
            <a:spLocks noChangeArrowheads="1"/>
          </p:cNvSpPr>
          <p:nvPr/>
        </p:nvSpPr>
        <p:spPr bwMode="auto">
          <a:xfrm>
            <a:off x="6496050" y="3560763"/>
            <a:ext cx="7969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Posterior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pituitary</a:t>
            </a:r>
          </a:p>
        </p:txBody>
      </p:sp>
      <p:sp>
        <p:nvSpPr>
          <p:cNvPr id="7180" name="Rectangle 36"/>
          <p:cNvSpPr>
            <a:spLocks noChangeArrowheads="1"/>
          </p:cNvSpPr>
          <p:nvPr/>
        </p:nvSpPr>
        <p:spPr bwMode="auto">
          <a:xfrm>
            <a:off x="1085850" y="2513013"/>
            <a:ext cx="94456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Spinal cord</a:t>
            </a:r>
          </a:p>
        </p:txBody>
      </p:sp>
      <p:sp>
        <p:nvSpPr>
          <p:cNvPr id="7181" name="Rectangle 37"/>
          <p:cNvSpPr>
            <a:spLocks noChangeArrowheads="1"/>
          </p:cNvSpPr>
          <p:nvPr/>
        </p:nvSpPr>
        <p:spPr bwMode="auto">
          <a:xfrm>
            <a:off x="3462338" y="3860800"/>
            <a:ext cx="97631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Milk ejected</a:t>
            </a:r>
          </a:p>
        </p:txBody>
      </p:sp>
      <p:sp>
        <p:nvSpPr>
          <p:cNvPr id="7182" name="Rectangle 38"/>
          <p:cNvSpPr>
            <a:spLocks noChangeArrowheads="1"/>
          </p:cNvSpPr>
          <p:nvPr/>
        </p:nvSpPr>
        <p:spPr bwMode="auto">
          <a:xfrm>
            <a:off x="6586538" y="4171950"/>
            <a:ext cx="7826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Oxytocin</a:t>
            </a:r>
          </a:p>
        </p:txBody>
      </p:sp>
      <p:sp>
        <p:nvSpPr>
          <p:cNvPr id="19495" name="Oval 39"/>
          <p:cNvSpPr>
            <a:spLocks noChangeArrowheads="1"/>
          </p:cNvSpPr>
          <p:nvPr/>
        </p:nvSpPr>
        <p:spPr bwMode="auto">
          <a:xfrm>
            <a:off x="1463675" y="4559300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496" name="Oval 40"/>
          <p:cNvSpPr>
            <a:spLocks noChangeArrowheads="1"/>
          </p:cNvSpPr>
          <p:nvPr/>
        </p:nvSpPr>
        <p:spPr bwMode="auto">
          <a:xfrm>
            <a:off x="352425" y="3108325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9497" name="Oval 41"/>
          <p:cNvSpPr>
            <a:spLocks noChangeArrowheads="1"/>
          </p:cNvSpPr>
          <p:nvPr/>
        </p:nvSpPr>
        <p:spPr bwMode="auto">
          <a:xfrm>
            <a:off x="815975" y="981075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498" name="Oval 42"/>
          <p:cNvSpPr>
            <a:spLocks noChangeArrowheads="1"/>
          </p:cNvSpPr>
          <p:nvPr/>
        </p:nvSpPr>
        <p:spPr bwMode="auto">
          <a:xfrm>
            <a:off x="3613150" y="2736850"/>
            <a:ext cx="165100" cy="165100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1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187" name="Line 43"/>
          <p:cNvSpPr>
            <a:spLocks noChangeShapeType="1"/>
          </p:cNvSpPr>
          <p:nvPr/>
        </p:nvSpPr>
        <p:spPr bwMode="auto">
          <a:xfrm>
            <a:off x="1971675" y="2647950"/>
            <a:ext cx="5683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Line 44"/>
          <p:cNvSpPr>
            <a:spLocks noChangeShapeType="1"/>
          </p:cNvSpPr>
          <p:nvPr/>
        </p:nvSpPr>
        <p:spPr bwMode="auto">
          <a:xfrm>
            <a:off x="6261100" y="3375025"/>
            <a:ext cx="298450" cy="298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Line 45"/>
          <p:cNvSpPr>
            <a:spLocks noChangeShapeType="1"/>
          </p:cNvSpPr>
          <p:nvPr/>
        </p:nvSpPr>
        <p:spPr bwMode="auto">
          <a:xfrm flipV="1">
            <a:off x="7350125" y="2270125"/>
            <a:ext cx="34925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0" name="Line 46"/>
          <p:cNvSpPr>
            <a:spLocks noChangeShapeType="1"/>
          </p:cNvSpPr>
          <p:nvPr/>
        </p:nvSpPr>
        <p:spPr bwMode="auto">
          <a:xfrm>
            <a:off x="7115175" y="1263650"/>
            <a:ext cx="584200" cy="8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47"/>
          <p:cNvSpPr>
            <a:spLocks noChangeShapeType="1"/>
          </p:cNvSpPr>
          <p:nvPr/>
        </p:nvSpPr>
        <p:spPr bwMode="auto">
          <a:xfrm>
            <a:off x="6892925" y="835025"/>
            <a:ext cx="803275" cy="114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46"/>
    </mc:Choice>
    <mc:Fallback xmlns="">
      <p:transition spd="slow" advTm="41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484" grpId="0"/>
      <p:bldP spid="19485" grpId="0"/>
      <p:bldP spid="19486" grpId="0"/>
      <p:bldP spid="19487" grpId="0"/>
      <p:bldP spid="19495" grpId="0" animBg="1"/>
      <p:bldP spid="19496" grpId="0" animBg="1"/>
      <p:bldP spid="19497" grpId="0" animBg="1"/>
      <p:bldP spid="194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The Anterior Pituitary Produces Six Key Hormones</a:t>
            </a:r>
          </a:p>
        </p:txBody>
      </p:sp>
      <p:sp>
        <p:nvSpPr>
          <p:cNvPr id="819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Anterior pituitary</a:t>
            </a:r>
          </a:p>
          <a:p>
            <a:pPr lvl="1" eaLnBrk="1" hangingPunct="1"/>
            <a:r>
              <a:rPr lang="en-US" altLang="en-US"/>
              <a:t>Controlled by hypothalamus</a:t>
            </a:r>
          </a:p>
          <a:p>
            <a:pPr lvl="2" eaLnBrk="1" hangingPunct="1"/>
            <a:r>
              <a:rPr lang="en-US" altLang="en-US"/>
              <a:t>Releasing and inhibiting hormones from hypothalamus travel to pituitary through pituitary portal system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420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Anterior Pituitary Hormones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023938"/>
            <a:ext cx="8102600" cy="5453062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 b="1"/>
              <a:t>ACTH </a:t>
            </a:r>
            <a:r>
              <a:rPr lang="en-US" altLang="en-US" sz="2800"/>
              <a:t>(adrenocorticotropic hormone)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Stimulates adrenal cortex to release glucocorticoids (cortisol)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b="1"/>
              <a:t>TSH</a:t>
            </a:r>
            <a:r>
              <a:rPr lang="en-US" altLang="en-US" sz="2800"/>
              <a:t> (thyroid-stimulating hormone)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Acts on thyroid gland, promoting release of thyroid hormones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b="1"/>
              <a:t>FSH and LH </a:t>
            </a:r>
            <a:r>
              <a:rPr lang="en-US" altLang="en-US" sz="2800"/>
              <a:t>(gonadotropins)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Stimulate growth, development, and function of ovaries and testes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Not produced until about age 10–13 (puberty)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Increase in production initiates sexual maturation and development at puberty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74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Anterior Pituitary Hormones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type="body" idx="1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 b="1"/>
              <a:t>Prolactin</a:t>
            </a:r>
          </a:p>
          <a:p>
            <a:pPr lvl="1" eaLnBrk="1" hangingPunct="1"/>
            <a:r>
              <a:rPr lang="en-US" altLang="en-US"/>
              <a:t>Stimulates development of mammary glands and milk production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Growth hormone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Has widespread effects on body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Major effects on bone, muscle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Most of its growth-promoting effects occur during childhood and adolescence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64"/>
    </mc:Choice>
    <mc:Fallback xmlns="">
      <p:transition spd="slow" advTm="26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3" descr="13_07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1898650" y="136525"/>
            <a:ext cx="53467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2041525" y="630238"/>
            <a:ext cx="15875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900" b="1"/>
              <a:t>Neuroendocrine cells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in hypothalamus produce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and secrete releasing and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inhibiting hormones</a:t>
            </a: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2019300" y="1730375"/>
            <a:ext cx="1752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The pituitary portal blood</a:t>
            </a:r>
          </a:p>
          <a:p>
            <a:r>
              <a:rPr lang="en-US" altLang="en-US" sz="900" b="1"/>
              <a:t>system carries releasing and</a:t>
            </a:r>
          </a:p>
          <a:p>
            <a:r>
              <a:rPr lang="en-US" altLang="en-US" sz="900" b="1"/>
              <a:t>inhibiting hormones directly</a:t>
            </a:r>
          </a:p>
          <a:p>
            <a:r>
              <a:rPr lang="en-US" altLang="en-US" sz="900" b="1"/>
              <a:t>to the anterior pituitary</a:t>
            </a: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2041525" y="2913063"/>
            <a:ext cx="14732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900" b="1"/>
              <a:t>The anterior pituitary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produces six hormones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that enter the general 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circulation</a:t>
            </a:r>
          </a:p>
        </p:txBody>
      </p:sp>
      <p:sp>
        <p:nvSpPr>
          <p:cNvPr id="11270" name="Rectangle 37"/>
          <p:cNvSpPr>
            <a:spLocks noChangeArrowheads="1"/>
          </p:cNvSpPr>
          <p:nvPr/>
        </p:nvSpPr>
        <p:spPr bwMode="auto">
          <a:xfrm>
            <a:off x="6200775" y="177800"/>
            <a:ext cx="10604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Neuroendocrine</a:t>
            </a:r>
          </a:p>
          <a:p>
            <a:r>
              <a:rPr lang="en-US" altLang="en-US" sz="900" b="1"/>
              <a:t>cells</a:t>
            </a:r>
          </a:p>
        </p:txBody>
      </p:sp>
      <p:sp>
        <p:nvSpPr>
          <p:cNvPr id="11271" name="Rectangle 38"/>
          <p:cNvSpPr>
            <a:spLocks noChangeArrowheads="1"/>
          </p:cNvSpPr>
          <p:nvPr/>
        </p:nvSpPr>
        <p:spPr bwMode="auto">
          <a:xfrm>
            <a:off x="6134100" y="1403350"/>
            <a:ext cx="768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Blood flow</a:t>
            </a:r>
          </a:p>
        </p:txBody>
      </p:sp>
      <p:sp>
        <p:nvSpPr>
          <p:cNvPr id="11272" name="Rectangle 39"/>
          <p:cNvSpPr>
            <a:spLocks noChangeArrowheads="1"/>
          </p:cNvSpPr>
          <p:nvPr/>
        </p:nvSpPr>
        <p:spPr bwMode="auto">
          <a:xfrm>
            <a:off x="6200775" y="2436813"/>
            <a:ext cx="111125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900" b="1"/>
              <a:t>Anterior pituitary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endocrine cells</a:t>
            </a:r>
          </a:p>
        </p:txBody>
      </p:sp>
      <p:sp>
        <p:nvSpPr>
          <p:cNvPr id="11273" name="Rectangle 40"/>
          <p:cNvSpPr>
            <a:spLocks noChangeArrowheads="1"/>
          </p:cNvSpPr>
          <p:nvPr/>
        </p:nvSpPr>
        <p:spPr bwMode="auto">
          <a:xfrm>
            <a:off x="3987800" y="2846388"/>
            <a:ext cx="6858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900" b="1"/>
              <a:t>Posterior</a:t>
            </a:r>
          </a:p>
          <a:p>
            <a:pPr>
              <a:lnSpc>
                <a:spcPct val="95000"/>
              </a:lnSpc>
            </a:pPr>
            <a:r>
              <a:rPr lang="en-US" altLang="en-US" sz="900" b="1"/>
              <a:t>pituitary</a:t>
            </a:r>
          </a:p>
        </p:txBody>
      </p:sp>
      <p:sp>
        <p:nvSpPr>
          <p:cNvPr id="11274" name="Rectangle 41"/>
          <p:cNvSpPr>
            <a:spLocks noChangeArrowheads="1"/>
          </p:cNvSpPr>
          <p:nvPr/>
        </p:nvSpPr>
        <p:spPr bwMode="auto">
          <a:xfrm>
            <a:off x="3727450" y="292100"/>
            <a:ext cx="971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Hypothalamus</a:t>
            </a:r>
          </a:p>
        </p:txBody>
      </p:sp>
      <p:sp>
        <p:nvSpPr>
          <p:cNvPr id="11275" name="Rectangle 42"/>
          <p:cNvSpPr>
            <a:spLocks noChangeArrowheads="1"/>
          </p:cNvSpPr>
          <p:nvPr/>
        </p:nvSpPr>
        <p:spPr bwMode="auto">
          <a:xfrm>
            <a:off x="3724275" y="4121150"/>
            <a:ext cx="1695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solidFill>
                  <a:schemeClr val="bg1"/>
                </a:solidFill>
              </a:rPr>
              <a:t>Anterior pituitary hormones</a:t>
            </a:r>
          </a:p>
        </p:txBody>
      </p:sp>
      <p:sp>
        <p:nvSpPr>
          <p:cNvPr id="23595" name="Rectangle 43"/>
          <p:cNvSpPr>
            <a:spLocks noChangeArrowheads="1"/>
          </p:cNvSpPr>
          <p:nvPr/>
        </p:nvSpPr>
        <p:spPr bwMode="auto">
          <a:xfrm>
            <a:off x="1905000" y="4881563"/>
            <a:ext cx="88265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900" b="1"/>
              <a:t>Adreno-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corticotropic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hormone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(ACTH)</a:t>
            </a:r>
          </a:p>
        </p:txBody>
      </p:sp>
      <p:sp>
        <p:nvSpPr>
          <p:cNvPr id="23596" name="Rectangle 44"/>
          <p:cNvSpPr>
            <a:spLocks noChangeArrowheads="1"/>
          </p:cNvSpPr>
          <p:nvPr/>
        </p:nvSpPr>
        <p:spPr bwMode="auto">
          <a:xfrm>
            <a:off x="2816225" y="4881563"/>
            <a:ext cx="79375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900" b="1"/>
              <a:t>Thyroid-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stimulating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hormone 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(TSH)</a:t>
            </a:r>
          </a:p>
        </p:txBody>
      </p:sp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3683000" y="4878388"/>
            <a:ext cx="79375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900" b="1"/>
              <a:t>Follicle-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stimulating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hormone 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(FSH)</a:t>
            </a:r>
          </a:p>
        </p:txBody>
      </p:sp>
      <p:sp>
        <p:nvSpPr>
          <p:cNvPr id="23598" name="Rectangle 46"/>
          <p:cNvSpPr>
            <a:spLocks noChangeArrowheads="1"/>
          </p:cNvSpPr>
          <p:nvPr/>
        </p:nvSpPr>
        <p:spPr bwMode="auto">
          <a:xfrm>
            <a:off x="4559300" y="5014913"/>
            <a:ext cx="7874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900" b="1"/>
              <a:t>Luteinizing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hormone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(LH)</a:t>
            </a:r>
          </a:p>
        </p:txBody>
      </p:sp>
      <p:sp>
        <p:nvSpPr>
          <p:cNvPr id="23599" name="Rectangle 47"/>
          <p:cNvSpPr>
            <a:spLocks noChangeArrowheads="1"/>
          </p:cNvSpPr>
          <p:nvPr/>
        </p:nvSpPr>
        <p:spPr bwMode="auto">
          <a:xfrm>
            <a:off x="5483225" y="5145088"/>
            <a:ext cx="6731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900" b="1"/>
              <a:t>Prolactin</a:t>
            </a:r>
          </a:p>
          <a:p>
            <a:pPr algn="ctr">
              <a:lnSpc>
                <a:spcPct val="95000"/>
              </a:lnSpc>
            </a:pPr>
            <a:r>
              <a:rPr lang="en-US" altLang="en-US" sz="900" b="1"/>
              <a:t>(PRL)</a:t>
            </a:r>
          </a:p>
        </p:txBody>
      </p: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6350000" y="5003800"/>
            <a:ext cx="67310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Growth </a:t>
            </a:r>
          </a:p>
          <a:p>
            <a:pPr algn="ctr"/>
            <a:r>
              <a:rPr lang="en-US" altLang="en-US" sz="900" b="1"/>
              <a:t>hormone</a:t>
            </a:r>
          </a:p>
          <a:p>
            <a:pPr algn="ctr"/>
            <a:r>
              <a:rPr lang="en-US" altLang="en-US" sz="900" b="1"/>
              <a:t>(GH)</a:t>
            </a:r>
          </a:p>
        </p:txBody>
      </p:sp>
      <p:sp>
        <p:nvSpPr>
          <p:cNvPr id="23601" name="Rectangle 49"/>
          <p:cNvSpPr>
            <a:spLocks noChangeArrowheads="1"/>
          </p:cNvSpPr>
          <p:nvPr/>
        </p:nvSpPr>
        <p:spPr bwMode="auto">
          <a:xfrm>
            <a:off x="2038350" y="5746750"/>
            <a:ext cx="609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Adrenal</a:t>
            </a:r>
          </a:p>
          <a:p>
            <a:pPr algn="ctr"/>
            <a:r>
              <a:rPr lang="en-US" altLang="en-US" sz="900" b="1"/>
              <a:t>cortex</a:t>
            </a:r>
          </a:p>
        </p:txBody>
      </p:sp>
      <p:sp>
        <p:nvSpPr>
          <p:cNvPr id="23602" name="Rectangle 50"/>
          <p:cNvSpPr>
            <a:spLocks noChangeArrowheads="1"/>
          </p:cNvSpPr>
          <p:nvPr/>
        </p:nvSpPr>
        <p:spPr bwMode="auto">
          <a:xfrm>
            <a:off x="2911475" y="5746750"/>
            <a:ext cx="6032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Thyroid</a:t>
            </a:r>
          </a:p>
          <a:p>
            <a:pPr algn="ctr"/>
            <a:r>
              <a:rPr lang="en-US" altLang="en-US" sz="900" b="1"/>
              <a:t>gland</a:t>
            </a:r>
          </a:p>
        </p:txBody>
      </p:sp>
      <p:sp>
        <p:nvSpPr>
          <p:cNvPr id="23603" name="Rectangle 51"/>
          <p:cNvSpPr>
            <a:spLocks noChangeArrowheads="1"/>
          </p:cNvSpPr>
          <p:nvPr/>
        </p:nvSpPr>
        <p:spPr bwMode="auto">
          <a:xfrm>
            <a:off x="3686175" y="5746750"/>
            <a:ext cx="781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Ovaries or </a:t>
            </a:r>
          </a:p>
          <a:p>
            <a:pPr algn="ctr"/>
            <a:r>
              <a:rPr lang="en-US" altLang="en-US" sz="900" b="1"/>
              <a:t>testes</a:t>
            </a:r>
          </a:p>
        </p:txBody>
      </p:sp>
      <p:sp>
        <p:nvSpPr>
          <p:cNvPr id="23604" name="Rectangle 52"/>
          <p:cNvSpPr>
            <a:spLocks noChangeArrowheads="1"/>
          </p:cNvSpPr>
          <p:nvPr/>
        </p:nvSpPr>
        <p:spPr bwMode="auto">
          <a:xfrm>
            <a:off x="4578350" y="5743575"/>
            <a:ext cx="749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Ovaries or</a:t>
            </a:r>
          </a:p>
          <a:p>
            <a:pPr algn="ctr"/>
            <a:r>
              <a:rPr lang="en-US" altLang="en-US" sz="900" b="1"/>
              <a:t>testes</a:t>
            </a:r>
          </a:p>
        </p:txBody>
      </p:sp>
      <p:sp>
        <p:nvSpPr>
          <p:cNvPr id="23605" name="Rectangle 53"/>
          <p:cNvSpPr>
            <a:spLocks noChangeArrowheads="1"/>
          </p:cNvSpPr>
          <p:nvPr/>
        </p:nvSpPr>
        <p:spPr bwMode="auto">
          <a:xfrm>
            <a:off x="5457825" y="5746750"/>
            <a:ext cx="717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Mammary</a:t>
            </a:r>
          </a:p>
          <a:p>
            <a:pPr algn="ctr"/>
            <a:r>
              <a:rPr lang="en-US" altLang="en-US" sz="900" b="1"/>
              <a:t>glands</a:t>
            </a:r>
          </a:p>
        </p:txBody>
      </p:sp>
      <p:sp>
        <p:nvSpPr>
          <p:cNvPr id="23606" name="Rectangle 54"/>
          <p:cNvSpPr>
            <a:spLocks noChangeArrowheads="1"/>
          </p:cNvSpPr>
          <p:nvPr/>
        </p:nvSpPr>
        <p:spPr bwMode="auto">
          <a:xfrm>
            <a:off x="6229350" y="5746750"/>
            <a:ext cx="914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/>
              <a:t>Skeletal</a:t>
            </a:r>
          </a:p>
          <a:p>
            <a:pPr algn="ctr"/>
            <a:r>
              <a:rPr lang="en-US" altLang="en-US" sz="900" b="1"/>
              <a:t>muscle, bone</a:t>
            </a:r>
          </a:p>
        </p:txBody>
      </p:sp>
      <p:sp>
        <p:nvSpPr>
          <p:cNvPr id="11288" name="Freeform 55"/>
          <p:cNvSpPr>
            <a:spLocks/>
          </p:cNvSpPr>
          <p:nvPr/>
        </p:nvSpPr>
        <p:spPr bwMode="auto">
          <a:xfrm>
            <a:off x="5311775" y="288925"/>
            <a:ext cx="939800" cy="342900"/>
          </a:xfrm>
          <a:custGeom>
            <a:avLst/>
            <a:gdLst>
              <a:gd name="T0" fmla="*/ 100806250 w 592"/>
              <a:gd name="T1" fmla="*/ 0 h 216"/>
              <a:gd name="T2" fmla="*/ 1491932500 w 592"/>
              <a:gd name="T3" fmla="*/ 5040313 h 216"/>
              <a:gd name="T4" fmla="*/ 0 w 592"/>
              <a:gd name="T5" fmla="*/ 544353750 h 2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2" h="216">
                <a:moveTo>
                  <a:pt x="40" y="0"/>
                </a:moveTo>
                <a:lnTo>
                  <a:pt x="592" y="2"/>
                </a:lnTo>
                <a:lnTo>
                  <a:pt x="0" y="216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9" name="Freeform 56"/>
          <p:cNvSpPr>
            <a:spLocks/>
          </p:cNvSpPr>
          <p:nvPr/>
        </p:nvSpPr>
        <p:spPr bwMode="auto">
          <a:xfrm>
            <a:off x="5416550" y="2540000"/>
            <a:ext cx="847725" cy="219075"/>
          </a:xfrm>
          <a:custGeom>
            <a:avLst/>
            <a:gdLst>
              <a:gd name="T0" fmla="*/ 0 w 534"/>
              <a:gd name="T1" fmla="*/ 0 h 138"/>
              <a:gd name="T2" fmla="*/ 1345763438 w 534"/>
              <a:gd name="T3" fmla="*/ 0 h 138"/>
              <a:gd name="T4" fmla="*/ 110886875 w 534"/>
              <a:gd name="T5" fmla="*/ 347781563 h 1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34" h="138">
                <a:moveTo>
                  <a:pt x="0" y="0"/>
                </a:moveTo>
                <a:lnTo>
                  <a:pt x="534" y="0"/>
                </a:lnTo>
                <a:lnTo>
                  <a:pt x="44" y="138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9" name="Oval 57"/>
          <p:cNvSpPr>
            <a:spLocks noChangeArrowheads="1"/>
          </p:cNvSpPr>
          <p:nvPr/>
        </p:nvSpPr>
        <p:spPr bwMode="auto">
          <a:xfrm>
            <a:off x="1978025" y="504825"/>
            <a:ext cx="142875" cy="142875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610" name="Oval 58"/>
          <p:cNvSpPr>
            <a:spLocks noChangeArrowheads="1"/>
          </p:cNvSpPr>
          <p:nvPr/>
        </p:nvSpPr>
        <p:spPr bwMode="auto">
          <a:xfrm>
            <a:off x="1978025" y="1625600"/>
            <a:ext cx="142875" cy="142875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3611" name="Oval 59"/>
          <p:cNvSpPr>
            <a:spLocks noChangeArrowheads="1"/>
          </p:cNvSpPr>
          <p:nvPr/>
        </p:nvSpPr>
        <p:spPr bwMode="auto">
          <a:xfrm>
            <a:off x="1978025" y="2794000"/>
            <a:ext cx="142875" cy="142875"/>
          </a:xfrm>
          <a:prstGeom prst="ellipse">
            <a:avLst/>
          </a:prstGeom>
          <a:solidFill>
            <a:srgbClr val="BC565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04"/>
    </mc:Choice>
    <mc:Fallback xmlns="">
      <p:transition spd="slow" advTm="53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586" grpId="0"/>
      <p:bldP spid="23587" grpId="0"/>
      <p:bldP spid="23588" grpId="0"/>
      <p:bldP spid="23595" grpId="0"/>
      <p:bldP spid="23596" grpId="0"/>
      <p:bldP spid="23597" grpId="0"/>
      <p:bldP spid="23598" grpId="0"/>
      <p:bldP spid="23599" grpId="0"/>
      <p:bldP spid="23600" grpId="0"/>
      <p:bldP spid="23601" grpId="0"/>
      <p:bldP spid="23602" grpId="0"/>
      <p:bldP spid="23603" grpId="0"/>
      <p:bldP spid="23604" grpId="0"/>
      <p:bldP spid="23605" grpId="0"/>
      <p:bldP spid="23606" grpId="0"/>
      <p:bldP spid="23609" grpId="0" animBg="1"/>
      <p:bldP spid="23610" grpId="0" animBg="1"/>
      <p:bldP spid="236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Pituitary Disorders: Hypersecretion and Hyposecretion</a:t>
            </a:r>
          </a:p>
        </p:txBody>
      </p:sp>
      <p:sp>
        <p:nvSpPr>
          <p:cNvPr id="25603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466850"/>
            <a:ext cx="8507412" cy="5153025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800" b="1"/>
              <a:t>Diabetes insipidus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Hyposecretion of ADH results in inability to conserve water appropriately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Causes excessive urination, dehydration, thirst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800" b="1"/>
              <a:t>Gigantism</a:t>
            </a:r>
            <a:r>
              <a:rPr lang="en-US" altLang="en-US" sz="2800"/>
              <a:t>	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Hypersecretion of growth hormone in childhood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800" b="1"/>
              <a:t>Acromegaly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Excessive growth hormone over a long period in adults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800" b="1"/>
              <a:t>Pituitary dwarfism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Hyposecretion of growth hormone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500"/>
              <a:t>Treated by administration of GH throughout childhood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87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3.5|4.4|19.7|16.7|16.3|1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5|2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5.9|4.4|5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1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5.5|2.6|4.9|4|3|11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5|15.4|50.9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7696</TotalTime>
  <Words>483</Words>
  <Application>Microsoft Office PowerPoint</Application>
  <PresentationFormat>On-screen Show (4:3)</PresentationFormat>
  <Paragraphs>149</Paragraphs>
  <Slides>11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Helvetica</vt:lpstr>
      <vt:lpstr>Johnson_6e_PPT_template</vt:lpstr>
      <vt:lpstr>Johnson_6e_PPT_template_2line</vt:lpstr>
      <vt:lpstr>Johnson_6e_PPT_template-blank</vt:lpstr>
      <vt:lpstr>Hypothalamus and the Pituitary Gland</vt:lpstr>
      <vt:lpstr>Posterior Pituitary Stores ADH and Oxytocin </vt:lpstr>
      <vt:lpstr>PowerPoint Presentation</vt:lpstr>
      <vt:lpstr>PowerPoint Presentation</vt:lpstr>
      <vt:lpstr>The Anterior Pituitary Produces Six Key Hormones</vt:lpstr>
      <vt:lpstr>Anterior Pituitary Hormones</vt:lpstr>
      <vt:lpstr>Anterior Pituitary Hormones</vt:lpstr>
      <vt:lpstr>PowerPoint Presentation</vt:lpstr>
      <vt:lpstr>Pituitary Disorders: Hypersecretion and Hyposecretion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430</cp:revision>
  <cp:lastPrinted>2002-04-29T18:54:29Z</cp:lastPrinted>
  <dcterms:created xsi:type="dcterms:W3CDTF">2000-12-11T01:39:32Z</dcterms:created>
  <dcterms:modified xsi:type="dcterms:W3CDTF">2019-12-21T01:35:08Z</dcterms:modified>
</cp:coreProperties>
</file>