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2" r:id="rId1"/>
    <p:sldMasterId id="2147483684" r:id="rId2"/>
    <p:sldMasterId id="2147483685" r:id="rId3"/>
  </p:sldMasterIdLst>
  <p:notesMasterIdLst>
    <p:notesMasterId r:id="rId11"/>
  </p:notesMasterIdLst>
  <p:handoutMasterIdLst>
    <p:handoutMasterId r:id="rId12"/>
  </p:handoutMasterIdLst>
  <p:sldIdLst>
    <p:sldId id="408" r:id="rId4"/>
    <p:sldId id="373" r:id="rId5"/>
    <p:sldId id="409" r:id="rId6"/>
    <p:sldId id="375" r:id="rId7"/>
    <p:sldId id="410" r:id="rId8"/>
    <p:sldId id="411" r:id="rId9"/>
    <p:sldId id="412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13">
          <p15:clr>
            <a:srgbClr val="A4A3A4"/>
          </p15:clr>
        </p15:guide>
        <p15:guide id="2" pos="2880">
          <p15:clr>
            <a:srgbClr val="A4A3A4"/>
          </p15:clr>
        </p15:guide>
        <p15:guide id="3" pos="319">
          <p15:clr>
            <a:srgbClr val="A4A3A4"/>
          </p15:clr>
        </p15:guide>
        <p15:guide id="4" pos="2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94DA"/>
    <a:srgbClr val="A5ACE3"/>
    <a:srgbClr val="7C87D6"/>
    <a:srgbClr val="E18787"/>
    <a:srgbClr val="CE8E9C"/>
    <a:srgbClr val="C0647A"/>
    <a:srgbClr val="FF66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9" autoAdjust="0"/>
    <p:restoredTop sz="89197" autoAdjust="0"/>
  </p:normalViewPr>
  <p:slideViewPr>
    <p:cSldViewPr snapToGrid="0">
      <p:cViewPr varScale="1">
        <p:scale>
          <a:sx n="130" d="100"/>
          <a:sy n="130" d="100"/>
        </p:scale>
        <p:origin x="1080" y="126"/>
      </p:cViewPr>
      <p:guideLst>
        <p:guide orient="horz" pos="1013"/>
        <p:guide pos="2880"/>
        <p:guide pos="319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7CCAFD8D-7081-4838-BC7A-EAAA4C39C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667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4193DB2D-EAE3-484B-A770-5EEA58B658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4933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AD9594F7-8533-4468-9D10-801ACA8765B4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3164ED3D-BAA1-4883-A05C-E743AC1DC689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0537" y="966788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>
              <a:latin typeface="Arial" charset="0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86563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596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755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65176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8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639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6773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4495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320597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460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4257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33252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74249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77588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46692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12348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74978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18820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11276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11408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81072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033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2103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22175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10787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56288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846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1413"/>
            <a:ext cx="4076700" cy="4954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1413"/>
            <a:ext cx="4076700" cy="4954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8695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5961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515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132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2935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665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1413"/>
            <a:ext cx="8305800" cy="495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2.png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2.png"/><Relationship Id="rId2" Type="http://schemas.microsoft.com/office/2007/relationships/media" Target="../media/media5.wav"/><Relationship Id="rId1" Type="http://schemas.openxmlformats.org/officeDocument/2006/relationships/tags" Target="../tags/tag5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7" Type="http://schemas.openxmlformats.org/officeDocument/2006/relationships/image" Target="../media/image2.png"/><Relationship Id="rId2" Type="http://schemas.microsoft.com/office/2007/relationships/media" Target="../media/media7.wav"/><Relationship Id="rId1" Type="http://schemas.openxmlformats.org/officeDocument/2006/relationships/tags" Target="../tags/tag7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Hormones Are Classified as Steroid and Nonsteroid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4294967295"/>
          </p:nvPr>
        </p:nvSpPr>
        <p:spPr>
          <a:xfrm>
            <a:off x="395288" y="16002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/>
              <a:t>Steroid hormones</a:t>
            </a:r>
          </a:p>
          <a:p>
            <a:pPr lvl="1" eaLnBrk="1" hangingPunct="1"/>
            <a:r>
              <a:rPr lang="en-US" altLang="en-US"/>
              <a:t>Structurally related to cholesterol</a:t>
            </a:r>
          </a:p>
          <a:p>
            <a:pPr lvl="1" eaLnBrk="1" hangingPunct="1"/>
            <a:r>
              <a:rPr lang="en-US" altLang="en-US"/>
              <a:t>Lipid soluble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r>
              <a:rPr lang="en-US" altLang="en-US"/>
              <a:t>Nonsteroid hormones</a:t>
            </a:r>
          </a:p>
          <a:p>
            <a:pPr lvl="1" eaLnBrk="1" hangingPunct="1"/>
            <a:r>
              <a:rPr lang="en-US" altLang="en-US"/>
              <a:t>Structurally related to proteins</a:t>
            </a:r>
          </a:p>
          <a:p>
            <a:pPr lvl="1" eaLnBrk="1" hangingPunct="1"/>
            <a:r>
              <a:rPr lang="en-US" altLang="en-US"/>
              <a:t>Water soluble (lipid insoluble)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20"/>
    </mc:Choice>
    <mc:Fallback xmlns="">
      <p:transition spd="slow" advTm="329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Classification of Hormones: Steroid</a:t>
            </a:r>
          </a:p>
        </p:txBody>
      </p:sp>
      <p:sp>
        <p:nvSpPr>
          <p:cNvPr id="9219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141413"/>
            <a:ext cx="8305800" cy="4954587"/>
          </a:xfrm>
        </p:spPr>
        <p:txBody>
          <a:bodyPr/>
          <a:lstStyle/>
          <a:p>
            <a:pPr eaLnBrk="1" hangingPunct="1"/>
            <a:r>
              <a:rPr lang="en-US" altLang="en-US"/>
              <a:t>Steroid hormones</a:t>
            </a:r>
          </a:p>
          <a:p>
            <a:pPr lvl="1" eaLnBrk="1" hangingPunct="1"/>
            <a:r>
              <a:rPr lang="en-US" altLang="en-US"/>
              <a:t>Lipid soluble, chemically derived from cholesterol</a:t>
            </a:r>
          </a:p>
          <a:p>
            <a:pPr lvl="1" eaLnBrk="1" hangingPunct="1"/>
            <a:r>
              <a:rPr lang="en-US" altLang="en-US"/>
              <a:t>Enter target cells</a:t>
            </a:r>
          </a:p>
          <a:p>
            <a:pPr lvl="1" eaLnBrk="1" hangingPunct="1"/>
            <a:r>
              <a:rPr lang="en-US" altLang="en-US"/>
              <a:t>Activate specific genes to produce specific proteins</a:t>
            </a:r>
          </a:p>
          <a:p>
            <a:pPr lvl="1" eaLnBrk="1" hangingPunct="1"/>
            <a:r>
              <a:rPr lang="en-US" altLang="en-US"/>
              <a:t>Slower acting than nonsteroid hormones; minutes to hours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450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8" descr="13_02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>
            <a:fillRect/>
          </a:stretch>
        </p:blipFill>
        <p:spPr bwMode="auto">
          <a:xfrm>
            <a:off x="2290763" y="136525"/>
            <a:ext cx="4560887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9"/>
          <p:cNvSpPr>
            <a:spLocks noChangeArrowheads="1"/>
          </p:cNvSpPr>
          <p:nvPr/>
        </p:nvSpPr>
        <p:spPr bwMode="auto">
          <a:xfrm>
            <a:off x="2466975" y="409575"/>
            <a:ext cx="8128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Capillary </a:t>
            </a:r>
          </a:p>
        </p:txBody>
      </p:sp>
      <p:sp>
        <p:nvSpPr>
          <p:cNvPr id="6148" name="Rectangle 30"/>
          <p:cNvSpPr>
            <a:spLocks noChangeArrowheads="1"/>
          </p:cNvSpPr>
          <p:nvPr/>
        </p:nvSpPr>
        <p:spPr bwMode="auto">
          <a:xfrm>
            <a:off x="2471738" y="1187450"/>
            <a:ext cx="118586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Interstitial fluid</a:t>
            </a:r>
          </a:p>
        </p:txBody>
      </p:sp>
      <p:sp>
        <p:nvSpPr>
          <p:cNvPr id="6149" name="Rectangle 31"/>
          <p:cNvSpPr>
            <a:spLocks noChangeArrowheads="1"/>
          </p:cNvSpPr>
          <p:nvPr/>
        </p:nvSpPr>
        <p:spPr bwMode="auto">
          <a:xfrm>
            <a:off x="5038725" y="1022350"/>
            <a:ext cx="130175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Steroid hormone</a:t>
            </a:r>
          </a:p>
        </p:txBody>
      </p:sp>
      <p:sp>
        <p:nvSpPr>
          <p:cNvPr id="10272" name="Rectangle 32"/>
          <p:cNvSpPr>
            <a:spLocks noChangeArrowheads="1"/>
          </p:cNvSpPr>
          <p:nvPr/>
        </p:nvSpPr>
        <p:spPr bwMode="auto">
          <a:xfrm>
            <a:off x="4927600" y="1365250"/>
            <a:ext cx="13716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Hormone diffuses</a:t>
            </a:r>
          </a:p>
        </p:txBody>
      </p:sp>
      <p:sp>
        <p:nvSpPr>
          <p:cNvPr id="6151" name="Rectangle 33"/>
          <p:cNvSpPr>
            <a:spLocks noChangeArrowheads="1"/>
          </p:cNvSpPr>
          <p:nvPr/>
        </p:nvSpPr>
        <p:spPr bwMode="auto">
          <a:xfrm>
            <a:off x="5730875" y="2122488"/>
            <a:ext cx="890588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100" b="1"/>
              <a:t>Target cell</a:t>
            </a:r>
          </a:p>
          <a:p>
            <a:pPr>
              <a:lnSpc>
                <a:spcPct val="95000"/>
              </a:lnSpc>
            </a:pPr>
            <a:r>
              <a:rPr lang="en-US" altLang="en-US" sz="1100" b="1"/>
              <a:t>membrane</a:t>
            </a:r>
          </a:p>
        </p:txBody>
      </p:sp>
      <p:sp>
        <p:nvSpPr>
          <p:cNvPr id="6152" name="Rectangle 34"/>
          <p:cNvSpPr>
            <a:spLocks noChangeArrowheads="1"/>
          </p:cNvSpPr>
          <p:nvPr/>
        </p:nvSpPr>
        <p:spPr bwMode="auto">
          <a:xfrm>
            <a:off x="3432175" y="2298700"/>
            <a:ext cx="796925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Hormone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receptor</a:t>
            </a:r>
          </a:p>
        </p:txBody>
      </p:sp>
      <p:sp>
        <p:nvSpPr>
          <p:cNvPr id="6153" name="Rectangle 35"/>
          <p:cNvSpPr>
            <a:spLocks noChangeArrowheads="1"/>
          </p:cNvSpPr>
          <p:nvPr/>
        </p:nvSpPr>
        <p:spPr bwMode="auto">
          <a:xfrm>
            <a:off x="4635500" y="2435225"/>
            <a:ext cx="844550" cy="54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Hormone-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receptor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complex</a:t>
            </a:r>
          </a:p>
        </p:txBody>
      </p:sp>
      <p:sp>
        <p:nvSpPr>
          <p:cNvPr id="6154" name="Rectangle 36"/>
          <p:cNvSpPr>
            <a:spLocks noChangeArrowheads="1"/>
          </p:cNvSpPr>
          <p:nvPr/>
        </p:nvSpPr>
        <p:spPr bwMode="auto">
          <a:xfrm>
            <a:off x="3321050" y="2911475"/>
            <a:ext cx="727075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Nucleus</a:t>
            </a:r>
          </a:p>
        </p:txBody>
      </p:sp>
      <p:sp>
        <p:nvSpPr>
          <p:cNvPr id="6155" name="Rectangle 37"/>
          <p:cNvSpPr>
            <a:spLocks noChangeArrowheads="1"/>
          </p:cNvSpPr>
          <p:nvPr/>
        </p:nvSpPr>
        <p:spPr bwMode="auto">
          <a:xfrm>
            <a:off x="3686175" y="3514725"/>
            <a:ext cx="487363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DNA</a:t>
            </a:r>
          </a:p>
        </p:txBody>
      </p:sp>
      <p:sp>
        <p:nvSpPr>
          <p:cNvPr id="6156" name="Rectangle 38"/>
          <p:cNvSpPr>
            <a:spLocks noChangeArrowheads="1"/>
          </p:cNvSpPr>
          <p:nvPr/>
        </p:nvSpPr>
        <p:spPr bwMode="auto">
          <a:xfrm>
            <a:off x="3797300" y="3851275"/>
            <a:ext cx="487363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RNA</a:t>
            </a:r>
          </a:p>
        </p:txBody>
      </p:sp>
      <p:sp>
        <p:nvSpPr>
          <p:cNvPr id="10279" name="Rectangle 39"/>
          <p:cNvSpPr>
            <a:spLocks noChangeArrowheads="1"/>
          </p:cNvSpPr>
          <p:nvPr/>
        </p:nvSpPr>
        <p:spPr bwMode="auto">
          <a:xfrm>
            <a:off x="5238750" y="3429000"/>
            <a:ext cx="1177925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Gene activated</a:t>
            </a:r>
          </a:p>
        </p:txBody>
      </p:sp>
      <p:sp>
        <p:nvSpPr>
          <p:cNvPr id="10280" name="Rectangle 40"/>
          <p:cNvSpPr>
            <a:spLocks noChangeArrowheads="1"/>
          </p:cNvSpPr>
          <p:nvPr/>
        </p:nvSpPr>
        <p:spPr bwMode="auto">
          <a:xfrm>
            <a:off x="3879850" y="4492625"/>
            <a:ext cx="1349375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Protein synthesis</a:t>
            </a:r>
          </a:p>
        </p:txBody>
      </p:sp>
      <p:sp>
        <p:nvSpPr>
          <p:cNvPr id="10281" name="Rectangle 41"/>
          <p:cNvSpPr>
            <a:spLocks noChangeArrowheads="1"/>
          </p:cNvSpPr>
          <p:nvPr/>
        </p:nvSpPr>
        <p:spPr bwMode="auto">
          <a:xfrm>
            <a:off x="3333750" y="5064125"/>
            <a:ext cx="98425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New protein</a:t>
            </a:r>
          </a:p>
        </p:txBody>
      </p:sp>
      <p:sp>
        <p:nvSpPr>
          <p:cNvPr id="10282" name="Rectangle 42"/>
          <p:cNvSpPr>
            <a:spLocks noChangeArrowheads="1"/>
          </p:cNvSpPr>
          <p:nvPr/>
        </p:nvSpPr>
        <p:spPr bwMode="auto">
          <a:xfrm>
            <a:off x="3843338" y="5857875"/>
            <a:ext cx="1395412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New protein alters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cell activity</a:t>
            </a:r>
          </a:p>
        </p:txBody>
      </p:sp>
      <p:sp>
        <p:nvSpPr>
          <p:cNvPr id="6161" name="Rectangle 43"/>
          <p:cNvSpPr>
            <a:spLocks noChangeArrowheads="1"/>
          </p:cNvSpPr>
          <p:nvPr/>
        </p:nvSpPr>
        <p:spPr bwMode="auto">
          <a:xfrm>
            <a:off x="2459038" y="6146800"/>
            <a:ext cx="116998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Cell cytoplasm</a:t>
            </a:r>
          </a:p>
        </p:txBody>
      </p:sp>
      <p:sp>
        <p:nvSpPr>
          <p:cNvPr id="6162" name="Line 44"/>
          <p:cNvSpPr>
            <a:spLocks noChangeShapeType="1"/>
          </p:cNvSpPr>
          <p:nvPr/>
        </p:nvSpPr>
        <p:spPr bwMode="auto">
          <a:xfrm>
            <a:off x="4718050" y="1152525"/>
            <a:ext cx="368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3" name="Line 45"/>
          <p:cNvSpPr>
            <a:spLocks noChangeShapeType="1"/>
          </p:cNvSpPr>
          <p:nvPr/>
        </p:nvSpPr>
        <p:spPr bwMode="auto">
          <a:xfrm flipV="1">
            <a:off x="6181725" y="1857375"/>
            <a:ext cx="60325" cy="301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6" name="Oval 46"/>
          <p:cNvSpPr>
            <a:spLocks noChangeArrowheads="1"/>
          </p:cNvSpPr>
          <p:nvPr/>
        </p:nvSpPr>
        <p:spPr bwMode="auto">
          <a:xfrm>
            <a:off x="4876800" y="1238250"/>
            <a:ext cx="165100" cy="165100"/>
          </a:xfrm>
          <a:prstGeom prst="ellipse">
            <a:avLst/>
          </a:prstGeom>
          <a:solidFill>
            <a:srgbClr val="BC565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1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0287" name="Oval 47"/>
          <p:cNvSpPr>
            <a:spLocks noChangeArrowheads="1"/>
          </p:cNvSpPr>
          <p:nvPr/>
        </p:nvSpPr>
        <p:spPr bwMode="auto">
          <a:xfrm>
            <a:off x="5070475" y="3302000"/>
            <a:ext cx="165100" cy="165100"/>
          </a:xfrm>
          <a:prstGeom prst="ellipse">
            <a:avLst/>
          </a:prstGeom>
          <a:solidFill>
            <a:srgbClr val="BC565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1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0288" name="Oval 48"/>
          <p:cNvSpPr>
            <a:spLocks noChangeArrowheads="1"/>
          </p:cNvSpPr>
          <p:nvPr/>
        </p:nvSpPr>
        <p:spPr bwMode="auto">
          <a:xfrm>
            <a:off x="3806825" y="4362450"/>
            <a:ext cx="165100" cy="165100"/>
          </a:xfrm>
          <a:prstGeom prst="ellipse">
            <a:avLst/>
          </a:prstGeom>
          <a:solidFill>
            <a:srgbClr val="BC565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1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289" name="Oval 49"/>
          <p:cNvSpPr>
            <a:spLocks noChangeArrowheads="1"/>
          </p:cNvSpPr>
          <p:nvPr/>
        </p:nvSpPr>
        <p:spPr bwMode="auto">
          <a:xfrm>
            <a:off x="3806825" y="5705475"/>
            <a:ext cx="165100" cy="165100"/>
          </a:xfrm>
          <a:prstGeom prst="ellipse">
            <a:avLst/>
          </a:prstGeom>
          <a:solidFill>
            <a:srgbClr val="BC565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100" b="1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763"/>
    </mc:Choice>
    <mc:Fallback xmlns="">
      <p:transition spd="slow" advTm="837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272" grpId="0"/>
      <p:bldP spid="10279" grpId="0"/>
      <p:bldP spid="10280" grpId="0"/>
      <p:bldP spid="10281" grpId="0"/>
      <p:bldP spid="10282" grpId="0"/>
      <p:bldP spid="10286" grpId="0" animBg="1"/>
      <p:bldP spid="10287" grpId="0" animBg="1"/>
      <p:bldP spid="10288" grpId="0" animBg="1"/>
      <p:bldP spid="1028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Classification of Hormones: Nonsteroid</a:t>
            </a:r>
          </a:p>
        </p:txBody>
      </p:sp>
      <p:sp>
        <p:nvSpPr>
          <p:cNvPr id="11267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141413"/>
            <a:ext cx="8305800" cy="4954587"/>
          </a:xfrm>
        </p:spPr>
        <p:txBody>
          <a:bodyPr/>
          <a:lstStyle/>
          <a:p>
            <a:pPr eaLnBrk="1" hangingPunct="1"/>
            <a:r>
              <a:rPr lang="en-US" altLang="en-US"/>
              <a:t>Nonsteroid hormones</a:t>
            </a:r>
          </a:p>
          <a:p>
            <a:pPr lvl="1" eaLnBrk="1" hangingPunct="1"/>
            <a:r>
              <a:rPr lang="en-US" altLang="en-US"/>
              <a:t>Water soluble</a:t>
            </a:r>
          </a:p>
          <a:p>
            <a:pPr lvl="1" eaLnBrk="1" hangingPunct="1"/>
            <a:r>
              <a:rPr lang="en-US" altLang="en-US"/>
              <a:t>Bind to receptors on target cell membranes</a:t>
            </a:r>
          </a:p>
          <a:p>
            <a:pPr lvl="1" eaLnBrk="1" hangingPunct="1"/>
            <a:r>
              <a:rPr lang="en-US" altLang="en-US"/>
              <a:t>Work through intermediate mechanisms to activate existing enzymes</a:t>
            </a:r>
          </a:p>
          <a:p>
            <a:pPr lvl="1" eaLnBrk="1" hangingPunct="1"/>
            <a:r>
              <a:rPr lang="en-US" altLang="en-US"/>
              <a:t>Faster action than steroid hormones; seconds to minutes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41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0" descr="13_03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>
            <a:fillRect/>
          </a:stretch>
        </p:blipFill>
        <p:spPr bwMode="auto">
          <a:xfrm>
            <a:off x="1743075" y="136525"/>
            <a:ext cx="5657850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1"/>
          <p:cNvSpPr>
            <a:spLocks noChangeArrowheads="1"/>
          </p:cNvSpPr>
          <p:nvPr/>
        </p:nvSpPr>
        <p:spPr bwMode="auto">
          <a:xfrm>
            <a:off x="1789113" y="460375"/>
            <a:ext cx="9350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Capillary</a:t>
            </a:r>
          </a:p>
        </p:txBody>
      </p:sp>
      <p:sp>
        <p:nvSpPr>
          <p:cNvPr id="8196" name="Rectangle 32"/>
          <p:cNvSpPr>
            <a:spLocks noChangeArrowheads="1"/>
          </p:cNvSpPr>
          <p:nvPr/>
        </p:nvSpPr>
        <p:spPr bwMode="auto">
          <a:xfrm>
            <a:off x="1757363" y="1409700"/>
            <a:ext cx="14589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Interstitial fluid</a:t>
            </a:r>
          </a:p>
        </p:txBody>
      </p:sp>
      <p:sp>
        <p:nvSpPr>
          <p:cNvPr id="8197" name="Rectangle 33"/>
          <p:cNvSpPr>
            <a:spLocks noChangeArrowheads="1"/>
          </p:cNvSpPr>
          <p:nvPr/>
        </p:nvSpPr>
        <p:spPr bwMode="auto">
          <a:xfrm>
            <a:off x="3187700" y="1173163"/>
            <a:ext cx="1627188" cy="69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400" b="1"/>
              <a:t>Nonsteroid</a:t>
            </a:r>
          </a:p>
          <a:p>
            <a:pPr>
              <a:lnSpc>
                <a:spcPct val="95000"/>
              </a:lnSpc>
            </a:pPr>
            <a:r>
              <a:rPr lang="en-US" altLang="en-US" sz="1400" b="1"/>
              <a:t>hormone</a:t>
            </a:r>
          </a:p>
          <a:p>
            <a:pPr>
              <a:lnSpc>
                <a:spcPct val="95000"/>
              </a:lnSpc>
            </a:pPr>
            <a:r>
              <a:rPr lang="en-US" altLang="en-US" sz="1400" b="1"/>
              <a:t>(first messenger)</a:t>
            </a:r>
          </a:p>
        </p:txBody>
      </p:sp>
      <p:sp>
        <p:nvSpPr>
          <p:cNvPr id="12322" name="Rectangle 34"/>
          <p:cNvSpPr>
            <a:spLocks noChangeArrowheads="1"/>
          </p:cNvSpPr>
          <p:nvPr/>
        </p:nvSpPr>
        <p:spPr bwMode="auto">
          <a:xfrm>
            <a:off x="5656263" y="1443038"/>
            <a:ext cx="148748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/>
              <a:t>Hormone binds</a:t>
            </a:r>
          </a:p>
          <a:p>
            <a:pPr>
              <a:lnSpc>
                <a:spcPct val="90000"/>
              </a:lnSpc>
            </a:pPr>
            <a:r>
              <a:rPr lang="en-US" altLang="en-US" sz="1400" b="1"/>
              <a:t>to receptor</a:t>
            </a:r>
          </a:p>
        </p:txBody>
      </p:sp>
      <p:sp>
        <p:nvSpPr>
          <p:cNvPr id="8199" name="Rectangle 35"/>
          <p:cNvSpPr>
            <a:spLocks noChangeArrowheads="1"/>
          </p:cNvSpPr>
          <p:nvPr/>
        </p:nvSpPr>
        <p:spPr bwMode="auto">
          <a:xfrm>
            <a:off x="3068638" y="2619375"/>
            <a:ext cx="8556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Enzyme</a:t>
            </a:r>
          </a:p>
        </p:txBody>
      </p:sp>
      <p:sp>
        <p:nvSpPr>
          <p:cNvPr id="8200" name="Rectangle 36"/>
          <p:cNvSpPr>
            <a:spLocks noChangeArrowheads="1"/>
          </p:cNvSpPr>
          <p:nvPr/>
        </p:nvSpPr>
        <p:spPr bwMode="auto">
          <a:xfrm>
            <a:off x="2003425" y="2928938"/>
            <a:ext cx="10826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400" b="1"/>
              <a:t>Target cell</a:t>
            </a:r>
          </a:p>
          <a:p>
            <a:pPr>
              <a:lnSpc>
                <a:spcPct val="95000"/>
              </a:lnSpc>
            </a:pPr>
            <a:r>
              <a:rPr lang="en-US" altLang="en-US" sz="1400" b="1"/>
              <a:t>membrane</a:t>
            </a:r>
          </a:p>
        </p:txBody>
      </p:sp>
      <p:sp>
        <p:nvSpPr>
          <p:cNvPr id="8201" name="Rectangle 37"/>
          <p:cNvSpPr>
            <a:spLocks noChangeArrowheads="1"/>
          </p:cNvSpPr>
          <p:nvPr/>
        </p:nvSpPr>
        <p:spPr bwMode="auto">
          <a:xfrm>
            <a:off x="5119688" y="2895600"/>
            <a:ext cx="191293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US" altLang="en-US" sz="1400" b="1"/>
              <a:t>Cyclic AMP</a:t>
            </a:r>
          </a:p>
          <a:p>
            <a:pPr algn="ctr">
              <a:lnSpc>
                <a:spcPct val="95000"/>
              </a:lnSpc>
            </a:pPr>
            <a:r>
              <a:rPr lang="en-US" altLang="en-US" sz="1400" b="1"/>
              <a:t>(second messenger)</a:t>
            </a:r>
          </a:p>
        </p:txBody>
      </p:sp>
      <p:sp>
        <p:nvSpPr>
          <p:cNvPr id="12326" name="Rectangle 38"/>
          <p:cNvSpPr>
            <a:spLocks noChangeArrowheads="1"/>
          </p:cNvSpPr>
          <p:nvPr/>
        </p:nvSpPr>
        <p:spPr bwMode="auto">
          <a:xfrm>
            <a:off x="5173663" y="3743325"/>
            <a:ext cx="18240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Enzyme 1 activated</a:t>
            </a:r>
          </a:p>
        </p:txBody>
      </p:sp>
      <p:sp>
        <p:nvSpPr>
          <p:cNvPr id="12327" name="Rectangle 39"/>
          <p:cNvSpPr>
            <a:spLocks noChangeArrowheads="1"/>
          </p:cNvSpPr>
          <p:nvPr/>
        </p:nvSpPr>
        <p:spPr bwMode="auto">
          <a:xfrm>
            <a:off x="5173663" y="4403725"/>
            <a:ext cx="18240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Enzyme 2 activated</a:t>
            </a:r>
          </a:p>
        </p:txBody>
      </p:sp>
      <p:sp>
        <p:nvSpPr>
          <p:cNvPr id="12328" name="Rectangle 40"/>
          <p:cNvSpPr>
            <a:spLocks noChangeArrowheads="1"/>
          </p:cNvSpPr>
          <p:nvPr/>
        </p:nvSpPr>
        <p:spPr bwMode="auto">
          <a:xfrm>
            <a:off x="5176838" y="5089525"/>
            <a:ext cx="18240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Enzyme 3 activated</a:t>
            </a:r>
          </a:p>
        </p:txBody>
      </p:sp>
      <p:sp>
        <p:nvSpPr>
          <p:cNvPr id="12329" name="Rectangle 41"/>
          <p:cNvSpPr>
            <a:spLocks noChangeArrowheads="1"/>
          </p:cNvSpPr>
          <p:nvPr/>
        </p:nvSpPr>
        <p:spPr bwMode="auto">
          <a:xfrm>
            <a:off x="5167313" y="5773738"/>
            <a:ext cx="183356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/>
              <a:t>Final product alters</a:t>
            </a:r>
          </a:p>
          <a:p>
            <a:pPr>
              <a:lnSpc>
                <a:spcPct val="90000"/>
              </a:lnSpc>
            </a:pPr>
            <a:r>
              <a:rPr lang="en-US" altLang="en-US" sz="1400" b="1"/>
              <a:t>cell activity</a:t>
            </a:r>
          </a:p>
        </p:txBody>
      </p:sp>
      <p:sp>
        <p:nvSpPr>
          <p:cNvPr id="8206" name="Rectangle 42"/>
          <p:cNvSpPr>
            <a:spLocks noChangeArrowheads="1"/>
          </p:cNvSpPr>
          <p:nvPr/>
        </p:nvSpPr>
        <p:spPr bwMode="auto">
          <a:xfrm>
            <a:off x="1787525" y="3856038"/>
            <a:ext cx="14382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Cell cytoplasm</a:t>
            </a:r>
          </a:p>
        </p:txBody>
      </p:sp>
      <p:sp>
        <p:nvSpPr>
          <p:cNvPr id="8207" name="Rectangle 43"/>
          <p:cNvSpPr>
            <a:spLocks noChangeArrowheads="1"/>
          </p:cNvSpPr>
          <p:nvPr/>
        </p:nvSpPr>
        <p:spPr bwMode="auto">
          <a:xfrm>
            <a:off x="2349500" y="5648325"/>
            <a:ext cx="8763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Nucleus</a:t>
            </a:r>
          </a:p>
        </p:txBody>
      </p:sp>
      <p:sp>
        <p:nvSpPr>
          <p:cNvPr id="8208" name="Rectangle 44"/>
          <p:cNvSpPr>
            <a:spLocks noChangeArrowheads="1"/>
          </p:cNvSpPr>
          <p:nvPr/>
        </p:nvSpPr>
        <p:spPr bwMode="auto">
          <a:xfrm>
            <a:off x="2049463" y="1898650"/>
            <a:ext cx="9540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Receptor</a:t>
            </a:r>
          </a:p>
        </p:txBody>
      </p:sp>
      <p:sp>
        <p:nvSpPr>
          <p:cNvPr id="8209" name="Line 45"/>
          <p:cNvSpPr>
            <a:spLocks noChangeShapeType="1"/>
          </p:cNvSpPr>
          <p:nvPr/>
        </p:nvSpPr>
        <p:spPr bwMode="auto">
          <a:xfrm>
            <a:off x="2924175" y="2066925"/>
            <a:ext cx="4254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46"/>
          <p:cNvSpPr>
            <a:spLocks noChangeShapeType="1"/>
          </p:cNvSpPr>
          <p:nvPr/>
        </p:nvSpPr>
        <p:spPr bwMode="auto">
          <a:xfrm flipH="1">
            <a:off x="3476625" y="2447925"/>
            <a:ext cx="26035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Line 47"/>
          <p:cNvSpPr>
            <a:spLocks noChangeShapeType="1"/>
          </p:cNvSpPr>
          <p:nvPr/>
        </p:nvSpPr>
        <p:spPr bwMode="auto">
          <a:xfrm>
            <a:off x="2495550" y="2552700"/>
            <a:ext cx="0" cy="4159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Line 48"/>
          <p:cNvSpPr>
            <a:spLocks noChangeShapeType="1"/>
          </p:cNvSpPr>
          <p:nvPr/>
        </p:nvSpPr>
        <p:spPr bwMode="auto">
          <a:xfrm>
            <a:off x="4251325" y="1317625"/>
            <a:ext cx="1492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7" name="Oval 49"/>
          <p:cNvSpPr>
            <a:spLocks noChangeArrowheads="1"/>
          </p:cNvSpPr>
          <p:nvPr/>
        </p:nvSpPr>
        <p:spPr bwMode="auto">
          <a:xfrm>
            <a:off x="5575300" y="1270000"/>
            <a:ext cx="203200" cy="203200"/>
          </a:xfrm>
          <a:prstGeom prst="ellipse">
            <a:avLst/>
          </a:prstGeom>
          <a:solidFill>
            <a:srgbClr val="BC565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4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338" name="Oval 50"/>
          <p:cNvSpPr>
            <a:spLocks noChangeArrowheads="1"/>
          </p:cNvSpPr>
          <p:nvPr/>
        </p:nvSpPr>
        <p:spPr bwMode="auto">
          <a:xfrm>
            <a:off x="5114925" y="3587750"/>
            <a:ext cx="203200" cy="203200"/>
          </a:xfrm>
          <a:prstGeom prst="ellipse">
            <a:avLst/>
          </a:prstGeom>
          <a:solidFill>
            <a:srgbClr val="BC565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4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2339" name="Oval 51"/>
          <p:cNvSpPr>
            <a:spLocks noChangeArrowheads="1"/>
          </p:cNvSpPr>
          <p:nvPr/>
        </p:nvSpPr>
        <p:spPr bwMode="auto">
          <a:xfrm>
            <a:off x="5114925" y="4248150"/>
            <a:ext cx="203200" cy="203200"/>
          </a:xfrm>
          <a:prstGeom prst="ellipse">
            <a:avLst/>
          </a:prstGeom>
          <a:solidFill>
            <a:srgbClr val="BC565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4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2340" name="Oval 52"/>
          <p:cNvSpPr>
            <a:spLocks noChangeArrowheads="1"/>
          </p:cNvSpPr>
          <p:nvPr/>
        </p:nvSpPr>
        <p:spPr bwMode="auto">
          <a:xfrm>
            <a:off x="5114925" y="4933950"/>
            <a:ext cx="203200" cy="203200"/>
          </a:xfrm>
          <a:prstGeom prst="ellipse">
            <a:avLst/>
          </a:prstGeom>
          <a:solidFill>
            <a:srgbClr val="BC565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4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2341" name="Oval 53"/>
          <p:cNvSpPr>
            <a:spLocks noChangeArrowheads="1"/>
          </p:cNvSpPr>
          <p:nvPr/>
        </p:nvSpPr>
        <p:spPr bwMode="auto">
          <a:xfrm>
            <a:off x="5114925" y="5600700"/>
            <a:ext cx="203200" cy="203200"/>
          </a:xfrm>
          <a:prstGeom prst="ellipse">
            <a:avLst/>
          </a:prstGeom>
          <a:solidFill>
            <a:srgbClr val="BC565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400" b="1">
                <a:solidFill>
                  <a:schemeClr val="bg1"/>
                </a:solidFill>
              </a:rPr>
              <a:t>5</a:t>
            </a:r>
          </a:p>
        </p:txBody>
      </p:sp>
      <p:cxnSp>
        <p:nvCxnSpPr>
          <p:cNvPr id="3" name="Straight Arrow Connector 2"/>
          <p:cNvCxnSpPr>
            <a:cxnSpLocks noChangeShapeType="1"/>
          </p:cNvCxnSpPr>
          <p:nvPr/>
        </p:nvCxnSpPr>
        <p:spPr bwMode="auto">
          <a:xfrm flipH="1" flipV="1">
            <a:off x="7143750" y="3235325"/>
            <a:ext cx="1444625" cy="109538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898"/>
    </mc:Choice>
    <mc:Fallback xmlns="">
      <p:transition spd="slow" advTm="788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322" grpId="0"/>
      <p:bldP spid="12326" grpId="0"/>
      <p:bldP spid="12327" grpId="0"/>
      <p:bldP spid="12328" grpId="0"/>
      <p:bldP spid="12329" grpId="0"/>
      <p:bldP spid="12337" grpId="0" animBg="1"/>
      <p:bldP spid="12338" grpId="0" animBg="1"/>
      <p:bldP spid="12339" grpId="0" animBg="1"/>
      <p:bldP spid="12340" grpId="0" animBg="1"/>
      <p:bldP spid="123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Hormones Participate in Negative Feedback Loops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4294967295"/>
          </p:nvPr>
        </p:nvSpPr>
        <p:spPr>
          <a:xfrm>
            <a:off x="395288" y="16002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/>
              <a:t>Many hormones participate in internal homeostatic control mechanisms</a:t>
            </a:r>
          </a:p>
          <a:p>
            <a:pPr eaLnBrk="1" hangingPunct="1"/>
            <a:r>
              <a:rPr lang="en-US" altLang="en-US"/>
              <a:t>Negative feedback loop involving hormones includes the following:	</a:t>
            </a:r>
          </a:p>
          <a:p>
            <a:pPr lvl="1" eaLnBrk="1" hangingPunct="1"/>
            <a:r>
              <a:rPr lang="en-US" altLang="en-US"/>
              <a:t>Endocrine gland serves as the control center</a:t>
            </a:r>
          </a:p>
          <a:p>
            <a:pPr lvl="1" eaLnBrk="1" hangingPunct="1"/>
            <a:r>
              <a:rPr lang="en-US" altLang="en-US"/>
              <a:t>Hormone is the pathway between the control center and the effectors</a:t>
            </a:r>
          </a:p>
          <a:p>
            <a:pPr lvl="1" eaLnBrk="1" hangingPunct="1"/>
            <a:r>
              <a:rPr lang="en-US" altLang="en-US"/>
              <a:t>Target tissues or organs are the effectors</a:t>
            </a:r>
          </a:p>
          <a:p>
            <a:pPr lvl="1" eaLnBrk="1" hangingPunct="1"/>
            <a:endParaRPr lang="en-US" altLang="en-US"/>
          </a:p>
          <a:p>
            <a:pPr lvl="1" eaLnBrk="1" hangingPunct="1">
              <a:buFontTx/>
              <a:buNone/>
            </a:pPr>
            <a:endParaRPr lang="en-US" alt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627"/>
    </mc:Choice>
    <mc:Fallback xmlns="">
      <p:transition spd="slow" advTm="1116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5" descr="13_04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9"/>
          <a:stretch>
            <a:fillRect/>
          </a:stretch>
        </p:blipFill>
        <p:spPr bwMode="auto">
          <a:xfrm>
            <a:off x="1279525" y="136525"/>
            <a:ext cx="6584950" cy="639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16"/>
          <p:cNvSpPr>
            <a:spLocks noChangeArrowheads="1"/>
          </p:cNvSpPr>
          <p:nvPr/>
        </p:nvSpPr>
        <p:spPr bwMode="auto">
          <a:xfrm>
            <a:off x="3419475" y="266700"/>
            <a:ext cx="20240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Controlled variable</a:t>
            </a:r>
          </a:p>
        </p:txBody>
      </p:sp>
      <p:sp>
        <p:nvSpPr>
          <p:cNvPr id="10244" name="Rectangle 17"/>
          <p:cNvSpPr>
            <a:spLocks noChangeArrowheads="1"/>
          </p:cNvSpPr>
          <p:nvPr/>
        </p:nvSpPr>
        <p:spPr bwMode="auto">
          <a:xfrm>
            <a:off x="3902075" y="625475"/>
            <a:ext cx="827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Higher</a:t>
            </a:r>
          </a:p>
        </p:txBody>
      </p:sp>
      <p:sp>
        <p:nvSpPr>
          <p:cNvPr id="10245" name="Rectangle 18"/>
          <p:cNvSpPr>
            <a:spLocks noChangeArrowheads="1"/>
          </p:cNvSpPr>
          <p:nvPr/>
        </p:nvSpPr>
        <p:spPr bwMode="auto">
          <a:xfrm>
            <a:off x="3898900" y="1003300"/>
            <a:ext cx="1054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Set point</a:t>
            </a:r>
          </a:p>
        </p:txBody>
      </p:sp>
      <p:sp>
        <p:nvSpPr>
          <p:cNvPr id="10246" name="Rectangle 19"/>
          <p:cNvSpPr>
            <a:spLocks noChangeArrowheads="1"/>
          </p:cNvSpPr>
          <p:nvPr/>
        </p:nvSpPr>
        <p:spPr bwMode="auto">
          <a:xfrm>
            <a:off x="3898900" y="1387475"/>
            <a:ext cx="7826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Lower</a:t>
            </a:r>
          </a:p>
        </p:txBody>
      </p:sp>
      <p:sp>
        <p:nvSpPr>
          <p:cNvPr id="14356" name="Rectangle 20"/>
          <p:cNvSpPr>
            <a:spLocks noChangeArrowheads="1"/>
          </p:cNvSpPr>
          <p:nvPr/>
        </p:nvSpPr>
        <p:spPr bwMode="auto">
          <a:xfrm>
            <a:off x="1423988" y="3043238"/>
            <a:ext cx="155098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(Reversal of </a:t>
            </a:r>
          </a:p>
          <a:p>
            <a:r>
              <a:rPr lang="en-US" altLang="en-US" sz="1600" b="1"/>
              <a:t>initial change)</a:t>
            </a:r>
          </a:p>
        </p:txBody>
      </p:sp>
      <p:sp>
        <p:nvSpPr>
          <p:cNvPr id="14357" name="Rectangle 21"/>
          <p:cNvSpPr>
            <a:spLocks noChangeArrowheads="1"/>
          </p:cNvSpPr>
          <p:nvPr/>
        </p:nvSpPr>
        <p:spPr bwMode="auto">
          <a:xfrm>
            <a:off x="5986463" y="3043238"/>
            <a:ext cx="177641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Endocrine gland</a:t>
            </a:r>
          </a:p>
          <a:p>
            <a:r>
              <a:rPr lang="en-US" altLang="en-US" sz="1600" b="1"/>
              <a:t>(control center)</a:t>
            </a:r>
          </a:p>
        </p:txBody>
      </p:sp>
      <p:sp>
        <p:nvSpPr>
          <p:cNvPr id="14358" name="Rectangle 22"/>
          <p:cNvSpPr>
            <a:spLocks noChangeArrowheads="1"/>
          </p:cNvSpPr>
          <p:nvPr/>
        </p:nvSpPr>
        <p:spPr bwMode="auto">
          <a:xfrm>
            <a:off x="3768725" y="5253038"/>
            <a:ext cx="1370013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/>
              <a:t>Target cells,</a:t>
            </a:r>
          </a:p>
          <a:p>
            <a:r>
              <a:rPr lang="en-US" altLang="en-US" sz="1600" b="1"/>
              <a:t>tissues, and</a:t>
            </a:r>
          </a:p>
          <a:p>
            <a:r>
              <a:rPr lang="en-US" altLang="en-US" sz="1600" b="1"/>
              <a:t>organs</a:t>
            </a:r>
          </a:p>
          <a:p>
            <a:r>
              <a:rPr lang="en-US" altLang="en-US" sz="1600" b="1"/>
              <a:t>(effectors)</a:t>
            </a:r>
          </a:p>
        </p:txBody>
      </p:sp>
      <p:sp>
        <p:nvSpPr>
          <p:cNvPr id="10250" name="WordArt 23"/>
          <p:cNvSpPr>
            <a:spLocks noChangeArrowheads="1" noChangeShapeType="1" noTextEdit="1"/>
          </p:cNvSpPr>
          <p:nvPr/>
        </p:nvSpPr>
        <p:spPr bwMode="auto">
          <a:xfrm rot="-2913808">
            <a:off x="5826125" y="4899025"/>
            <a:ext cx="863600" cy="1524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343"/>
              </a:avLst>
            </a:prstTxWarp>
          </a:bodyPr>
          <a:lstStyle/>
          <a:p>
            <a:pPr algn="ctr"/>
            <a:r>
              <a:rPr lang="en-U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Helvetica CE"/>
              </a:rPr>
              <a:t>Hormone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099"/>
    </mc:Choice>
    <mc:Fallback xmlns="">
      <p:transition spd="slow" advTm="440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356" grpId="0"/>
      <p:bldP spid="14357" grpId="0"/>
      <p:bldP spid="1435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1|5.1|12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1|11|5.2|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20.9|25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6|9.7|19.8|2.7|1.8|1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6|18.4|14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6|5.8|7.4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Templates:Johnson_6e_PPT_template_2line.pot</Template>
  <TotalTime>7670</TotalTime>
  <Words>254</Words>
  <Application>Microsoft Office PowerPoint</Application>
  <PresentationFormat>On-screen Show (4:3)</PresentationFormat>
  <Paragraphs>90</Paragraphs>
  <Slides>7</Slides>
  <Notes>7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Helvetica</vt:lpstr>
      <vt:lpstr>Helvetica CE</vt:lpstr>
      <vt:lpstr>Johnson_6e_PPT_template</vt:lpstr>
      <vt:lpstr>Johnson_6e_PPT_template_2line</vt:lpstr>
      <vt:lpstr>Johnson_6e_PPT_template-blank</vt:lpstr>
      <vt:lpstr>Hormones Are Classified as Steroid and Nonsteroid</vt:lpstr>
      <vt:lpstr>Classification of Hormones: Steroid</vt:lpstr>
      <vt:lpstr>PowerPoint Presentation</vt:lpstr>
      <vt:lpstr>Classification of Hormones: Nonsteroid</vt:lpstr>
      <vt:lpstr>PowerPoint Presentation</vt:lpstr>
      <vt:lpstr>Hormones Participate in Negative Feedback Loops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427</cp:revision>
  <cp:lastPrinted>2002-04-29T18:54:29Z</cp:lastPrinted>
  <dcterms:created xsi:type="dcterms:W3CDTF">2000-12-11T01:39:32Z</dcterms:created>
  <dcterms:modified xsi:type="dcterms:W3CDTF">2019-12-21T01:27:01Z</dcterms:modified>
</cp:coreProperties>
</file>