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2" r:id="rId1"/>
    <p:sldMasterId id="2147483685" r:id="rId2"/>
  </p:sldMasterIdLst>
  <p:notesMasterIdLst>
    <p:notesMasterId r:id="rId7"/>
  </p:notesMasterIdLst>
  <p:handoutMasterIdLst>
    <p:handoutMasterId r:id="rId8"/>
  </p:handoutMasterIdLst>
  <p:sldIdLst>
    <p:sldId id="408" r:id="rId3"/>
    <p:sldId id="370" r:id="rId4"/>
    <p:sldId id="406" r:id="rId5"/>
    <p:sldId id="371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13">
          <p15:clr>
            <a:srgbClr val="A4A3A4"/>
          </p15:clr>
        </p15:guide>
        <p15:guide id="2" pos="2880">
          <p15:clr>
            <a:srgbClr val="A4A3A4"/>
          </p15:clr>
        </p15:guide>
        <p15:guide id="3" pos="319">
          <p15:clr>
            <a:srgbClr val="A4A3A4"/>
          </p15:clr>
        </p15:guide>
        <p15:guide id="4" pos="2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94DA"/>
    <a:srgbClr val="A5ACE3"/>
    <a:srgbClr val="7C87D6"/>
    <a:srgbClr val="E18787"/>
    <a:srgbClr val="CE8E9C"/>
    <a:srgbClr val="C0647A"/>
    <a:srgbClr val="FF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9" autoAdjust="0"/>
    <p:restoredTop sz="89197" autoAdjust="0"/>
  </p:normalViewPr>
  <p:slideViewPr>
    <p:cSldViewPr snapToGrid="0">
      <p:cViewPr varScale="1">
        <p:scale>
          <a:sx n="130" d="100"/>
          <a:sy n="130" d="100"/>
        </p:scale>
        <p:origin x="1080" y="132"/>
      </p:cViewPr>
      <p:guideLst>
        <p:guide orient="horz" pos="1013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65C40A8A-4A12-4701-91B6-21B30D2102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02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C4972C0C-0960-48D3-916F-DFDF07B95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1564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12662A95-9178-4A8C-8BCD-3DB37670BA8B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79D1E7BA-BB0A-4265-8E1F-E3F48854E2BC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8546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533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1745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0293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2286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9429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6340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1040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0353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46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1386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59385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2021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5971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676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7094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237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189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0034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71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3409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0116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1413"/>
            <a:ext cx="8305800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3.png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279400" y="157163"/>
            <a:ext cx="865028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/>
              <a:t>The Endocrine System</a:t>
            </a:r>
          </a:p>
        </p:txBody>
      </p:sp>
      <p:pic>
        <p:nvPicPr>
          <p:cNvPr id="96258" name="Picture 2" descr="P:\BIO102 - Human Biology Online\08 - Endocrine\the-endocrine-system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545" y="1609901"/>
            <a:ext cx="5315998" cy="417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7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3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Endocrine System Produces Hormones</a:t>
            </a:r>
          </a:p>
        </p:txBody>
      </p:sp>
      <p:sp>
        <p:nvSpPr>
          <p:cNvPr id="4099" name="Rectangle 14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957263"/>
            <a:ext cx="8472487" cy="53482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b="1"/>
              <a:t>Endocrine system</a:t>
            </a:r>
            <a:endParaRPr lang="en-US" altLang="en-US"/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collection of specialized cells, and tissues that secrete hormones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/>
              <a:t>Endocrine glands</a:t>
            </a:r>
            <a:endParaRPr lang="en-US" altLang="en-US"/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ductless organs that secrete hormones into blood, interstitial fluid, lymph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/>
              <a:t>Hormones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Chemical messengers secreted by endocrine glands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Circulate in the bloodstream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Act on specific cells in the body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88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2" descr="13_01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1876425" y="136525"/>
            <a:ext cx="5389563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63" name="Rectangle 43"/>
          <p:cNvSpPr>
            <a:spLocks noChangeArrowheads="1"/>
          </p:cNvSpPr>
          <p:nvPr/>
        </p:nvSpPr>
        <p:spPr bwMode="auto">
          <a:xfrm>
            <a:off x="1811338" y="1627188"/>
            <a:ext cx="11144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700" b="1"/>
              <a:t>Hypothalamus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altLang="en-US" sz="700" b="1"/>
              <a:t> Releasing hormones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altLang="en-US" sz="700" b="1"/>
              <a:t> Inhibiting hormones</a:t>
            </a:r>
          </a:p>
        </p:txBody>
      </p:sp>
      <p:sp>
        <p:nvSpPr>
          <p:cNvPr id="5164" name="Rectangle 44"/>
          <p:cNvSpPr>
            <a:spLocks noChangeArrowheads="1"/>
          </p:cNvSpPr>
          <p:nvPr/>
        </p:nvSpPr>
        <p:spPr bwMode="auto">
          <a:xfrm>
            <a:off x="1812925" y="2078038"/>
            <a:ext cx="190182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1438" indent="42863"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23000"/>
              </a:lnSpc>
            </a:pPr>
            <a:r>
              <a:rPr lang="en-US" altLang="en-US" sz="700" b="1"/>
              <a:t>Pituitary gland</a:t>
            </a:r>
          </a:p>
          <a:p>
            <a:pPr>
              <a:lnSpc>
                <a:spcPct val="123000"/>
              </a:lnSpc>
            </a:pPr>
            <a:r>
              <a:rPr lang="en-US" altLang="en-US" sz="700" b="1"/>
              <a:t>  </a:t>
            </a:r>
            <a:r>
              <a:rPr lang="en-US" altLang="en-US" sz="500" b="1"/>
              <a:t> </a:t>
            </a:r>
            <a:r>
              <a:rPr lang="en-US" altLang="en-US" sz="700" b="1"/>
              <a:t>Anterior lobe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	Adrenocorticotropic hormone (ACTH)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	Thyroid-stimulating hormone (TSH)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	Follicle-stimulating hormone (FSH)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	Luteinizing hormone (LH)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	Prolactin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	Growth hormone</a:t>
            </a:r>
          </a:p>
          <a:p>
            <a:pPr>
              <a:lnSpc>
                <a:spcPct val="123000"/>
              </a:lnSpc>
            </a:pPr>
            <a:r>
              <a:rPr lang="en-US" altLang="en-US" sz="700" b="1"/>
              <a:t> </a:t>
            </a:r>
            <a:r>
              <a:rPr lang="en-US" altLang="en-US" sz="500" b="1"/>
              <a:t>  </a:t>
            </a:r>
            <a:r>
              <a:rPr lang="en-US" altLang="en-US" sz="700" b="1"/>
              <a:t>Posterior lobe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 Antidiuretic hormone (ADH)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	Oxytocin</a:t>
            </a:r>
          </a:p>
        </p:txBody>
      </p:sp>
      <p:sp>
        <p:nvSpPr>
          <p:cNvPr id="5165" name="Rectangle 45"/>
          <p:cNvSpPr>
            <a:spLocks noChangeArrowheads="1"/>
          </p:cNvSpPr>
          <p:nvPr/>
        </p:nvSpPr>
        <p:spPr bwMode="auto">
          <a:xfrm>
            <a:off x="1809750" y="4527550"/>
            <a:ext cx="847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15000"/>
              </a:lnSpc>
            </a:pPr>
            <a:r>
              <a:rPr lang="en-US" altLang="en-US" sz="700" b="1"/>
              <a:t>Kidneys</a:t>
            </a: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en-US" sz="700" b="1"/>
              <a:t> Erythropoietin</a:t>
            </a: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en-US" sz="700" b="1"/>
              <a:t> Renin</a:t>
            </a:r>
          </a:p>
        </p:txBody>
      </p:sp>
      <p:sp>
        <p:nvSpPr>
          <p:cNvPr id="5126" name="Rectangle 46"/>
          <p:cNvSpPr>
            <a:spLocks noChangeArrowheads="1"/>
          </p:cNvSpPr>
          <p:nvPr/>
        </p:nvSpPr>
        <p:spPr bwMode="auto">
          <a:xfrm>
            <a:off x="1824038" y="5943600"/>
            <a:ext cx="900112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700" b="1" dirty="0"/>
              <a:t>Ovaries (Female)</a:t>
            </a:r>
          </a:p>
          <a:p>
            <a:r>
              <a:rPr lang="en-US" altLang="en-US" sz="700" b="1" dirty="0"/>
              <a:t>• Estrogen</a:t>
            </a:r>
          </a:p>
          <a:p>
            <a:r>
              <a:rPr lang="en-US" altLang="en-US" sz="700" b="1" dirty="0"/>
              <a:t>• Progesterone</a:t>
            </a:r>
          </a:p>
        </p:txBody>
      </p:sp>
      <p:sp>
        <p:nvSpPr>
          <p:cNvPr id="5167" name="Rectangle 47"/>
          <p:cNvSpPr>
            <a:spLocks noChangeArrowheads="1"/>
          </p:cNvSpPr>
          <p:nvPr/>
        </p:nvSpPr>
        <p:spPr bwMode="auto">
          <a:xfrm>
            <a:off x="5956300" y="5924550"/>
            <a:ext cx="79851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700" b="1"/>
              <a:t>Testes (Male)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altLang="en-US" sz="700" b="1"/>
              <a:t> Testosterone</a:t>
            </a:r>
          </a:p>
        </p:txBody>
      </p:sp>
      <p:sp>
        <p:nvSpPr>
          <p:cNvPr id="5168" name="Rectangle 48"/>
          <p:cNvSpPr>
            <a:spLocks noChangeArrowheads="1"/>
          </p:cNvSpPr>
          <p:nvPr/>
        </p:nvSpPr>
        <p:spPr bwMode="auto">
          <a:xfrm>
            <a:off x="5956300" y="4556125"/>
            <a:ext cx="927100" cy="42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05000"/>
              </a:lnSpc>
            </a:pPr>
            <a:r>
              <a:rPr lang="en-US" altLang="en-US" sz="700" b="1"/>
              <a:t>Intestines</a:t>
            </a:r>
          </a:p>
          <a:p>
            <a:pPr>
              <a:lnSpc>
                <a:spcPct val="105000"/>
              </a:lnSpc>
              <a:buFontTx/>
              <a:buChar char="•"/>
            </a:pPr>
            <a:r>
              <a:rPr lang="en-US" altLang="en-US" sz="700" b="1"/>
              <a:t> Secretin</a:t>
            </a:r>
          </a:p>
          <a:p>
            <a:pPr>
              <a:lnSpc>
                <a:spcPct val="105000"/>
              </a:lnSpc>
              <a:buFontTx/>
              <a:buChar char="•"/>
            </a:pPr>
            <a:r>
              <a:rPr lang="en-US" altLang="en-US" sz="700" b="1"/>
              <a:t> Cholecystokinin</a:t>
            </a:r>
          </a:p>
        </p:txBody>
      </p:sp>
      <p:sp>
        <p:nvSpPr>
          <p:cNvPr id="5169" name="Rectangle 49"/>
          <p:cNvSpPr>
            <a:spLocks noChangeArrowheads="1"/>
          </p:cNvSpPr>
          <p:nvPr/>
        </p:nvSpPr>
        <p:spPr bwMode="auto">
          <a:xfrm>
            <a:off x="5956300" y="4052888"/>
            <a:ext cx="803275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en-US" sz="700" b="1"/>
              <a:t>Pancreas</a:t>
            </a:r>
          </a:p>
          <a:p>
            <a:pPr>
              <a:lnSpc>
                <a:spcPct val="110000"/>
              </a:lnSpc>
              <a:buFontTx/>
              <a:buChar char="•"/>
            </a:pPr>
            <a:r>
              <a:rPr lang="en-US" altLang="en-US" sz="700" b="1"/>
              <a:t> Glucagon</a:t>
            </a:r>
          </a:p>
          <a:p>
            <a:pPr>
              <a:lnSpc>
                <a:spcPct val="95000"/>
              </a:lnSpc>
              <a:buFontTx/>
              <a:buChar char="•"/>
            </a:pPr>
            <a:r>
              <a:rPr lang="en-US" altLang="en-US" sz="700" b="1"/>
              <a:t> Insulin</a:t>
            </a:r>
          </a:p>
          <a:p>
            <a:pPr>
              <a:buFontTx/>
              <a:buChar char="•"/>
            </a:pPr>
            <a:r>
              <a:rPr lang="en-US" altLang="en-US" sz="700" b="1"/>
              <a:t> Somatostatin</a:t>
            </a:r>
          </a:p>
        </p:txBody>
      </p:sp>
      <p:sp>
        <p:nvSpPr>
          <p:cNvPr id="5170" name="Rectangle 50"/>
          <p:cNvSpPr>
            <a:spLocks noChangeArrowheads="1"/>
          </p:cNvSpPr>
          <p:nvPr/>
        </p:nvSpPr>
        <p:spPr bwMode="auto">
          <a:xfrm>
            <a:off x="5956300" y="3762375"/>
            <a:ext cx="558800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700" b="1"/>
              <a:t>Stomach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altLang="en-US" sz="700" b="1"/>
              <a:t> Gastrin</a:t>
            </a:r>
          </a:p>
        </p:txBody>
      </p:sp>
      <p:sp>
        <p:nvSpPr>
          <p:cNvPr id="5171" name="Rectangle 51"/>
          <p:cNvSpPr>
            <a:spLocks noChangeArrowheads="1"/>
          </p:cNvSpPr>
          <p:nvPr/>
        </p:nvSpPr>
        <p:spPr bwMode="auto">
          <a:xfrm>
            <a:off x="5953125" y="3425825"/>
            <a:ext cx="133191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700" b="1"/>
              <a:t>Heart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altLang="en-US" sz="700" b="1"/>
              <a:t> Atrial natriuretic hormone</a:t>
            </a:r>
          </a:p>
        </p:txBody>
      </p:sp>
      <p:sp>
        <p:nvSpPr>
          <p:cNvPr id="5172" name="Rectangle 52"/>
          <p:cNvSpPr>
            <a:spLocks noChangeArrowheads="1"/>
          </p:cNvSpPr>
          <p:nvPr/>
        </p:nvSpPr>
        <p:spPr bwMode="auto">
          <a:xfrm>
            <a:off x="5953125" y="3027363"/>
            <a:ext cx="8239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15000"/>
              </a:lnSpc>
            </a:pPr>
            <a:r>
              <a:rPr lang="en-US" altLang="en-US" sz="700" b="1"/>
              <a:t>Thymus gland</a:t>
            </a:r>
          </a:p>
          <a:p>
            <a:pPr>
              <a:buFontTx/>
              <a:buChar char="•"/>
            </a:pPr>
            <a:r>
              <a:rPr lang="en-US" altLang="en-US" sz="700" b="1"/>
              <a:t> Thymosin</a:t>
            </a:r>
          </a:p>
          <a:p>
            <a:pPr>
              <a:buFontTx/>
              <a:buChar char="•"/>
            </a:pPr>
            <a:r>
              <a:rPr lang="en-US" altLang="en-US" sz="700" b="1"/>
              <a:t> Thymopoietin</a:t>
            </a:r>
          </a:p>
        </p:txBody>
      </p:sp>
      <p:sp>
        <p:nvSpPr>
          <p:cNvPr id="5173" name="Rectangle 53"/>
          <p:cNvSpPr>
            <a:spLocks noChangeArrowheads="1"/>
          </p:cNvSpPr>
          <p:nvPr/>
        </p:nvSpPr>
        <p:spPr bwMode="auto">
          <a:xfrm>
            <a:off x="5953125" y="2698750"/>
            <a:ext cx="140176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700" b="1"/>
              <a:t>Parathyroid glands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altLang="en-US" sz="700" b="1"/>
              <a:t> Parathyroid hormone (PTH)</a:t>
            </a:r>
          </a:p>
        </p:txBody>
      </p:sp>
      <p:sp>
        <p:nvSpPr>
          <p:cNvPr id="5174" name="Rectangle 54"/>
          <p:cNvSpPr>
            <a:spLocks noChangeArrowheads="1"/>
          </p:cNvSpPr>
          <p:nvPr/>
        </p:nvSpPr>
        <p:spPr bwMode="auto">
          <a:xfrm>
            <a:off x="5953125" y="2095500"/>
            <a:ext cx="9715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700" b="1"/>
              <a:t>Thyroid gland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altLang="en-US" sz="700" b="1"/>
              <a:t> Thyroxine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altLang="en-US" sz="700" b="1"/>
              <a:t> Triiodothyronine 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altLang="en-US" sz="700" b="1"/>
              <a:t> Calcitonin</a:t>
            </a:r>
          </a:p>
        </p:txBody>
      </p:sp>
      <p:sp>
        <p:nvSpPr>
          <p:cNvPr id="5175" name="Line 55"/>
          <p:cNvSpPr>
            <a:spLocks noChangeShapeType="1"/>
          </p:cNvSpPr>
          <p:nvPr/>
        </p:nvSpPr>
        <p:spPr bwMode="auto">
          <a:xfrm flipH="1">
            <a:off x="2536825" y="1743075"/>
            <a:ext cx="1914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76" name="Line 56"/>
          <p:cNvSpPr>
            <a:spLocks noChangeShapeType="1"/>
          </p:cNvSpPr>
          <p:nvPr/>
        </p:nvSpPr>
        <p:spPr bwMode="auto">
          <a:xfrm flipH="1">
            <a:off x="2543175" y="1860550"/>
            <a:ext cx="1866900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77" name="Freeform 57"/>
          <p:cNvSpPr>
            <a:spLocks/>
          </p:cNvSpPr>
          <p:nvPr/>
        </p:nvSpPr>
        <p:spPr bwMode="auto">
          <a:xfrm>
            <a:off x="2568575" y="3689350"/>
            <a:ext cx="1689100" cy="431800"/>
          </a:xfrm>
          <a:custGeom>
            <a:avLst/>
            <a:gdLst>
              <a:gd name="T0" fmla="*/ 0 w 1064"/>
              <a:gd name="T1" fmla="*/ 0 h 272"/>
              <a:gd name="T2" fmla="*/ 2147483647 w 1064"/>
              <a:gd name="T3" fmla="*/ 685482500 h 27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64" h="272">
                <a:moveTo>
                  <a:pt x="0" y="0"/>
                </a:moveTo>
                <a:lnTo>
                  <a:pt x="1064" y="27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78" name="Line 58"/>
          <p:cNvSpPr>
            <a:spLocks noChangeShapeType="1"/>
          </p:cNvSpPr>
          <p:nvPr/>
        </p:nvSpPr>
        <p:spPr bwMode="auto">
          <a:xfrm flipH="1">
            <a:off x="2276475" y="4645025"/>
            <a:ext cx="1860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79" name="Line 59"/>
          <p:cNvSpPr>
            <a:spLocks noChangeShapeType="1"/>
          </p:cNvSpPr>
          <p:nvPr/>
        </p:nvSpPr>
        <p:spPr bwMode="auto">
          <a:xfrm flipH="1">
            <a:off x="2647950" y="5403850"/>
            <a:ext cx="758825" cy="62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80" name="Line 60"/>
          <p:cNvSpPr>
            <a:spLocks noChangeShapeType="1"/>
          </p:cNvSpPr>
          <p:nvPr/>
        </p:nvSpPr>
        <p:spPr bwMode="auto">
          <a:xfrm>
            <a:off x="4622800" y="6032500"/>
            <a:ext cx="1403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81" name="Line 61"/>
          <p:cNvSpPr>
            <a:spLocks noChangeShapeType="1"/>
          </p:cNvSpPr>
          <p:nvPr/>
        </p:nvSpPr>
        <p:spPr bwMode="auto">
          <a:xfrm>
            <a:off x="4718050" y="4648200"/>
            <a:ext cx="1308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82" name="Line 62"/>
          <p:cNvSpPr>
            <a:spLocks noChangeShapeType="1"/>
          </p:cNvSpPr>
          <p:nvPr/>
        </p:nvSpPr>
        <p:spPr bwMode="auto">
          <a:xfrm flipV="1">
            <a:off x="4660900" y="4149725"/>
            <a:ext cx="1365250" cy="273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83" name="Line 63"/>
          <p:cNvSpPr>
            <a:spLocks noChangeShapeType="1"/>
          </p:cNvSpPr>
          <p:nvPr/>
        </p:nvSpPr>
        <p:spPr bwMode="auto">
          <a:xfrm>
            <a:off x="4930775" y="3876675"/>
            <a:ext cx="1106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84" name="Line 64"/>
          <p:cNvSpPr>
            <a:spLocks noChangeShapeType="1"/>
          </p:cNvSpPr>
          <p:nvPr/>
        </p:nvSpPr>
        <p:spPr bwMode="auto">
          <a:xfrm flipH="1">
            <a:off x="4835525" y="3543300"/>
            <a:ext cx="1193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85" name="Line 65"/>
          <p:cNvSpPr>
            <a:spLocks noChangeShapeType="1"/>
          </p:cNvSpPr>
          <p:nvPr/>
        </p:nvSpPr>
        <p:spPr bwMode="auto">
          <a:xfrm flipH="1">
            <a:off x="4645025" y="3136900"/>
            <a:ext cx="1381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86" name="Line 66"/>
          <p:cNvSpPr>
            <a:spLocks noChangeShapeType="1"/>
          </p:cNvSpPr>
          <p:nvPr/>
        </p:nvSpPr>
        <p:spPr bwMode="auto">
          <a:xfrm flipH="1">
            <a:off x="4581525" y="2206625"/>
            <a:ext cx="1444625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87" name="Freeform 67"/>
          <p:cNvSpPr>
            <a:spLocks/>
          </p:cNvSpPr>
          <p:nvPr/>
        </p:nvSpPr>
        <p:spPr bwMode="auto">
          <a:xfrm>
            <a:off x="4425950" y="2555875"/>
            <a:ext cx="1600200" cy="257175"/>
          </a:xfrm>
          <a:custGeom>
            <a:avLst/>
            <a:gdLst>
              <a:gd name="T0" fmla="*/ 191531875 w 1008"/>
              <a:gd name="T1" fmla="*/ 0 h 162"/>
              <a:gd name="T2" fmla="*/ 2147483647 w 1008"/>
              <a:gd name="T3" fmla="*/ 408265313 h 162"/>
              <a:gd name="T4" fmla="*/ 0 w 1008"/>
              <a:gd name="T5" fmla="*/ 35282188 h 1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8" h="162">
                <a:moveTo>
                  <a:pt x="76" y="0"/>
                </a:moveTo>
                <a:lnTo>
                  <a:pt x="1008" y="162"/>
                </a:lnTo>
                <a:lnTo>
                  <a:pt x="0" y="1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88" name="Line 68"/>
          <p:cNvSpPr>
            <a:spLocks noChangeShapeType="1"/>
          </p:cNvSpPr>
          <p:nvPr/>
        </p:nvSpPr>
        <p:spPr bwMode="auto">
          <a:xfrm>
            <a:off x="4775200" y="330200"/>
            <a:ext cx="11509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89" name="Line 69"/>
          <p:cNvSpPr>
            <a:spLocks noChangeShapeType="1"/>
          </p:cNvSpPr>
          <p:nvPr/>
        </p:nvSpPr>
        <p:spPr bwMode="auto">
          <a:xfrm>
            <a:off x="4699000" y="893763"/>
            <a:ext cx="1033463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90" name="Line 70"/>
          <p:cNvSpPr>
            <a:spLocks noChangeShapeType="1"/>
          </p:cNvSpPr>
          <p:nvPr/>
        </p:nvSpPr>
        <p:spPr bwMode="auto">
          <a:xfrm>
            <a:off x="4745038" y="995363"/>
            <a:ext cx="1193800" cy="257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91" name="Line 71"/>
          <p:cNvSpPr>
            <a:spLocks noChangeShapeType="1"/>
          </p:cNvSpPr>
          <p:nvPr/>
        </p:nvSpPr>
        <p:spPr bwMode="auto">
          <a:xfrm>
            <a:off x="4670425" y="1697038"/>
            <a:ext cx="1349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92" name="Rectangle 72"/>
          <p:cNvSpPr>
            <a:spLocks noChangeArrowheads="1"/>
          </p:cNvSpPr>
          <p:nvPr/>
        </p:nvSpPr>
        <p:spPr bwMode="auto">
          <a:xfrm>
            <a:off x="5953125" y="1584325"/>
            <a:ext cx="7080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700" b="1"/>
              <a:t>Pineal gland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altLang="en-US" sz="700" b="1"/>
              <a:t> Melatonin</a:t>
            </a:r>
          </a:p>
        </p:txBody>
      </p:sp>
      <p:sp>
        <p:nvSpPr>
          <p:cNvPr id="5193" name="Rectangle 73"/>
          <p:cNvSpPr>
            <a:spLocks noChangeArrowheads="1"/>
          </p:cNvSpPr>
          <p:nvPr/>
        </p:nvSpPr>
        <p:spPr bwMode="auto">
          <a:xfrm>
            <a:off x="4065588" y="233363"/>
            <a:ext cx="7969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700" b="1"/>
              <a:t>Hypothalamus</a:t>
            </a:r>
          </a:p>
        </p:txBody>
      </p:sp>
      <p:sp>
        <p:nvSpPr>
          <p:cNvPr id="5194" name="Rectangle 74"/>
          <p:cNvSpPr>
            <a:spLocks noChangeArrowheads="1"/>
          </p:cNvSpPr>
          <p:nvPr/>
        </p:nvSpPr>
        <p:spPr bwMode="auto">
          <a:xfrm>
            <a:off x="3976688" y="657225"/>
            <a:ext cx="838200" cy="42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05000"/>
              </a:lnSpc>
            </a:pPr>
            <a:r>
              <a:rPr lang="en-US" altLang="en-US" sz="700" b="1"/>
              <a:t>Pituitary gland</a:t>
            </a:r>
          </a:p>
          <a:p>
            <a:pPr>
              <a:lnSpc>
                <a:spcPct val="105000"/>
              </a:lnSpc>
              <a:buFontTx/>
              <a:buChar char="•"/>
            </a:pPr>
            <a:r>
              <a:rPr lang="en-US" altLang="en-US" sz="700" b="1"/>
              <a:t> Anterior lobe</a:t>
            </a:r>
          </a:p>
          <a:p>
            <a:pPr>
              <a:lnSpc>
                <a:spcPct val="105000"/>
              </a:lnSpc>
              <a:buFontTx/>
              <a:buChar char="•"/>
            </a:pPr>
            <a:r>
              <a:rPr lang="en-US" altLang="en-US" sz="700" b="1"/>
              <a:t> Posterior lobe</a:t>
            </a:r>
          </a:p>
        </p:txBody>
      </p:sp>
      <p:sp>
        <p:nvSpPr>
          <p:cNvPr id="5195" name="Rectangle 75"/>
          <p:cNvSpPr>
            <a:spLocks noChangeArrowheads="1"/>
          </p:cNvSpPr>
          <p:nvPr/>
        </p:nvSpPr>
        <p:spPr bwMode="auto">
          <a:xfrm>
            <a:off x="1812925" y="3567113"/>
            <a:ext cx="968375" cy="100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1438" indent="42863"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123000"/>
              </a:lnSpc>
            </a:pPr>
            <a:r>
              <a:rPr lang="en-US" altLang="en-US" sz="700" b="1"/>
              <a:t>Adrenal glands</a:t>
            </a:r>
          </a:p>
          <a:p>
            <a:pPr>
              <a:lnSpc>
                <a:spcPct val="123000"/>
              </a:lnSpc>
            </a:pPr>
            <a:r>
              <a:rPr lang="en-US" altLang="en-US" sz="700" b="1"/>
              <a:t> </a:t>
            </a:r>
            <a:r>
              <a:rPr lang="en-US" altLang="en-US" sz="500" b="1"/>
              <a:t>  </a:t>
            </a:r>
            <a:r>
              <a:rPr lang="en-US" altLang="en-US" sz="700" b="1"/>
              <a:t>Cortex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	Cortisol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	Aldosterone</a:t>
            </a:r>
          </a:p>
          <a:p>
            <a:pPr>
              <a:lnSpc>
                <a:spcPct val="123000"/>
              </a:lnSpc>
            </a:pPr>
            <a:r>
              <a:rPr lang="en-US" altLang="en-US" sz="700" b="1"/>
              <a:t> </a:t>
            </a:r>
            <a:r>
              <a:rPr lang="en-US" altLang="en-US" sz="500" b="1"/>
              <a:t>  </a:t>
            </a:r>
            <a:r>
              <a:rPr lang="en-US" altLang="en-US" sz="700" b="1"/>
              <a:t>Medulla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 Epinephrine</a:t>
            </a:r>
          </a:p>
          <a:p>
            <a:pPr lvl="1">
              <a:lnSpc>
                <a:spcPct val="123000"/>
              </a:lnSpc>
              <a:buFontTx/>
              <a:buChar char="•"/>
            </a:pPr>
            <a:r>
              <a:rPr lang="en-US" altLang="en-US" sz="700" b="1"/>
              <a:t>	Norepinephrine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503"/>
    </mc:Choice>
    <mc:Fallback xmlns="">
      <p:transition spd="slow" advTm="209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163" grpId="0"/>
      <p:bldP spid="5164" grpId="0"/>
      <p:bldP spid="5165" grpId="0"/>
      <p:bldP spid="5126" grpId="0"/>
      <p:bldP spid="5167" grpId="0"/>
      <p:bldP spid="5168" grpId="0"/>
      <p:bldP spid="5169" grpId="0"/>
      <p:bldP spid="5170" grpId="0"/>
      <p:bldP spid="5171" grpId="0"/>
      <p:bldP spid="5172" grpId="0"/>
      <p:bldP spid="5173" grpId="0"/>
      <p:bldP spid="5174" grpId="0"/>
      <p:bldP spid="5175" grpId="0" animBg="1"/>
      <p:bldP spid="5176" grpId="0" animBg="1"/>
      <p:bldP spid="5177" grpId="0" animBg="1"/>
      <p:bldP spid="5178" grpId="0" animBg="1"/>
      <p:bldP spid="5179" grpId="0" animBg="1"/>
      <p:bldP spid="5180" grpId="0" animBg="1"/>
      <p:bldP spid="5181" grpId="0" animBg="1"/>
      <p:bldP spid="5182" grpId="0" animBg="1"/>
      <p:bldP spid="5183" grpId="0" animBg="1"/>
      <p:bldP spid="5184" grpId="0" animBg="1"/>
      <p:bldP spid="5185" grpId="0" animBg="1"/>
      <p:bldP spid="5186" grpId="0" animBg="1"/>
      <p:bldP spid="5187" grpId="0" animBg="1"/>
      <p:bldP spid="5188" grpId="0" animBg="1"/>
      <p:bldP spid="5189" grpId="0" animBg="1"/>
      <p:bldP spid="5190" grpId="0" animBg="1"/>
      <p:bldP spid="5191" grpId="0" animBg="1"/>
      <p:bldP spid="5192" grpId="0"/>
      <p:bldP spid="5193" grpId="0"/>
      <p:bldP spid="5194" grpId="0"/>
      <p:bldP spid="51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Endocrine System Produces Hormones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95288" y="1185863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Hormones have access to every cell</a:t>
            </a:r>
          </a:p>
          <a:p>
            <a:pPr eaLnBrk="1" hangingPunct="1"/>
            <a:r>
              <a:rPr lang="en-US" altLang="en-US"/>
              <a:t>Each hormone acts only on specific cells (target cells)</a:t>
            </a:r>
          </a:p>
          <a:p>
            <a:pPr eaLnBrk="1" hangingPunct="1"/>
            <a:r>
              <a:rPr lang="en-US" altLang="en-US"/>
              <a:t>Only specific cells have receptors for specific hormones</a:t>
            </a:r>
          </a:p>
          <a:p>
            <a:pPr eaLnBrk="1" hangingPunct="1"/>
            <a:r>
              <a:rPr lang="en-US" altLang="en-US"/>
              <a:t>Endocrine control is slower than nervous system</a:t>
            </a:r>
          </a:p>
          <a:p>
            <a:pPr eaLnBrk="1" hangingPunct="1"/>
            <a:r>
              <a:rPr lang="en-US" altLang="en-US"/>
              <a:t>Endocrine and nervous systems interact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42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1|2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|35.8|22.9|13.9|6.2|8.7|8.7|40.5|8.2|2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1|21.7|43.7|34.3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Templates:Johnson_6e_PPT_template_2line.pot</Template>
  <TotalTime>7662</TotalTime>
  <Words>234</Words>
  <Application>Microsoft Office PowerPoint</Application>
  <PresentationFormat>On-screen Show (4:3)</PresentationFormat>
  <Paragraphs>73</Paragraphs>
  <Slides>4</Slides>
  <Notes>3</Notes>
  <HiddenSlides>0</HiddenSlides>
  <MMClips>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Helvetica</vt:lpstr>
      <vt:lpstr>Johnson_6e_PPT_template</vt:lpstr>
      <vt:lpstr>Johnson_6e_PPT_template-blank</vt:lpstr>
      <vt:lpstr>PowerPoint Presentation</vt:lpstr>
      <vt:lpstr>Endocrine System Produces Hormones</vt:lpstr>
      <vt:lpstr>PowerPoint Presentation</vt:lpstr>
      <vt:lpstr>Endocrine System Produces Hormones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427</cp:revision>
  <cp:lastPrinted>2002-04-29T18:54:29Z</cp:lastPrinted>
  <dcterms:created xsi:type="dcterms:W3CDTF">2000-12-11T01:39:32Z</dcterms:created>
  <dcterms:modified xsi:type="dcterms:W3CDTF">2019-12-21T01:25:11Z</dcterms:modified>
</cp:coreProperties>
</file>