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3" r:id="rId1"/>
    <p:sldMasterId id="2147483685" r:id="rId2"/>
    <p:sldMasterId id="2147483686" r:id="rId3"/>
  </p:sldMasterIdLst>
  <p:notesMasterIdLst>
    <p:notesMasterId r:id="rId10"/>
  </p:notesMasterIdLst>
  <p:handoutMasterIdLst>
    <p:handoutMasterId r:id="rId11"/>
  </p:handoutMasterIdLst>
  <p:sldIdLst>
    <p:sldId id="397" r:id="rId4"/>
    <p:sldId id="421" r:id="rId5"/>
    <p:sldId id="398" r:id="rId6"/>
    <p:sldId id="423" r:id="rId7"/>
    <p:sldId id="424" r:id="rId8"/>
    <p:sldId id="465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9">
          <p15:clr>
            <a:srgbClr val="A4A3A4"/>
          </p15:clr>
        </p15:guide>
        <p15:guide id="2" orient="horz" pos="298">
          <p15:clr>
            <a:srgbClr val="A4A3A4"/>
          </p15:clr>
        </p15:guide>
        <p15:guide id="3" orient="horz" pos="953">
          <p15:clr>
            <a:srgbClr val="A4A3A4"/>
          </p15:clr>
        </p15:guide>
        <p15:guide id="4" pos="242">
          <p15:clr>
            <a:srgbClr val="A4A3A4"/>
          </p15:clr>
        </p15:guide>
        <p15:guide id="5" pos="313">
          <p15:clr>
            <a:srgbClr val="A4A3A4"/>
          </p15:clr>
        </p15:guide>
        <p15:guide id="6" pos="6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7" autoAdjust="0"/>
    <p:restoredTop sz="87812" autoAdjust="0"/>
  </p:normalViewPr>
  <p:slideViewPr>
    <p:cSldViewPr snapToGrid="0">
      <p:cViewPr varScale="1">
        <p:scale>
          <a:sx n="130" d="100"/>
          <a:sy n="130" d="100"/>
        </p:scale>
        <p:origin x="1074" y="132"/>
      </p:cViewPr>
      <p:guideLst>
        <p:guide orient="horz" pos="4119"/>
        <p:guide orient="horz" pos="298"/>
        <p:guide orient="horz" pos="953"/>
        <p:guide pos="242"/>
        <p:guide pos="313"/>
        <p:guide pos="6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2696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F10BFA53-0893-4E90-A141-C7071BC08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61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9EB3CB17-1F1B-4BD3-B40C-5292FF0C40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184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F6FAA1AB-8D12-4E69-A5DF-E7C753D574B9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B492F896-3322-43D5-BD26-9E08C61FB265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986CFC76-0587-43B2-B769-D06E6D175F41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919EA12B-B8E3-4B11-97EB-A79601D9FC74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134C36DB-03A8-477D-88A9-064350A05268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60322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8501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4098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15518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8267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7467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5870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5205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11448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0410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007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7902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936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9849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0389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053741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3077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20753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60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82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06187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4900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8316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71713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52398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40482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12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5403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9542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489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002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1123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2505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83197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Psychoactive Drugs Affect Higher Brain Functions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8499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600200"/>
            <a:ext cx="8170863" cy="4495800"/>
          </a:xfrm>
        </p:spPr>
        <p:txBody>
          <a:bodyPr/>
          <a:lstStyle/>
          <a:p>
            <a:pPr eaLnBrk="1" hangingPunct="1"/>
            <a:r>
              <a:rPr lang="en-US" altLang="en-US"/>
              <a:t>Psychoactive drugs</a:t>
            </a:r>
          </a:p>
          <a:p>
            <a:pPr lvl="1" eaLnBrk="1" hangingPunct="1"/>
            <a:r>
              <a:rPr lang="en-US" altLang="en-US"/>
              <a:t>Affect states of consciousness, emotions, or behavior</a:t>
            </a:r>
          </a:p>
          <a:p>
            <a:pPr eaLnBrk="1" hangingPunct="1"/>
            <a:r>
              <a:rPr lang="en-US" altLang="en-US"/>
              <a:t>Action</a:t>
            </a:r>
          </a:p>
          <a:p>
            <a:pPr lvl="1" eaLnBrk="1" hangingPunct="1"/>
            <a:r>
              <a:rPr lang="en-US" altLang="en-US"/>
              <a:t>Able to cross blood-brain barrier</a:t>
            </a:r>
          </a:p>
          <a:p>
            <a:pPr lvl="1" eaLnBrk="1" hangingPunct="1"/>
            <a:r>
              <a:rPr lang="en-US" altLang="en-US"/>
              <a:t>Influence concentrations or actions of neurotransmitters</a:t>
            </a:r>
          </a:p>
          <a:p>
            <a:pPr lvl="1" eaLnBrk="1" hangingPunct="1"/>
            <a:r>
              <a:rPr lang="en-US" altLang="en-US"/>
              <a:t>Affect higher brain functions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48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Psychoactive Drugs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8601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157288"/>
            <a:ext cx="8042275" cy="5319712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600"/>
              <a:t>Psychological dependence</a:t>
            </a:r>
            <a:endParaRPr lang="en-US" altLang="en-US" sz="2500"/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User craves the feeling associated with the drug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600"/>
              <a:t>Tolerance</a:t>
            </a:r>
            <a:endParaRPr lang="en-US" altLang="en-US" sz="2500"/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Requires more of the substance to achieve the same effect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600"/>
              <a:t>Addiction</a:t>
            </a:r>
            <a:endParaRPr lang="en-US" altLang="en-US" sz="2500"/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The need to continue obtaining and using a substance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No free choice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600"/>
              <a:t>Withdrawal</a:t>
            </a:r>
            <a:endParaRPr lang="en-US" altLang="en-US" sz="2500"/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Physical symptoms that occur upon stopping the drug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752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Disorders of the Nervous System</a:t>
            </a:r>
          </a:p>
        </p:txBody>
      </p:sp>
      <p:sp>
        <p:nvSpPr>
          <p:cNvPr id="8806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128713"/>
            <a:ext cx="7772400" cy="4805362"/>
          </a:xfrm>
        </p:spPr>
        <p:txBody>
          <a:bodyPr/>
          <a:lstStyle/>
          <a:p>
            <a:pPr eaLnBrk="1" hangingPunct="1"/>
            <a:r>
              <a:rPr lang="en-US" altLang="en-US"/>
              <a:t>Trauma</a:t>
            </a:r>
          </a:p>
          <a:p>
            <a:pPr lvl="1" eaLnBrk="1" hangingPunct="1"/>
            <a:r>
              <a:rPr lang="en-US" altLang="en-US"/>
              <a:t>Physical injury to brain or spinal cord</a:t>
            </a:r>
          </a:p>
          <a:p>
            <a:pPr lvl="1" eaLnBrk="1" hangingPunct="1"/>
            <a:r>
              <a:rPr lang="en-US" altLang="en-US"/>
              <a:t>Concussion</a:t>
            </a:r>
          </a:p>
          <a:p>
            <a:pPr lvl="2" eaLnBrk="1" hangingPunct="1"/>
            <a:r>
              <a:rPr lang="en-US" altLang="en-US"/>
              <a:t>Blow to the head may lead to unconsciousness</a:t>
            </a:r>
          </a:p>
          <a:p>
            <a:pPr lvl="2" eaLnBrk="1" hangingPunct="1"/>
            <a:r>
              <a:rPr lang="en-US" altLang="en-US"/>
              <a:t>Disruption of electrical activity in the brain</a:t>
            </a:r>
          </a:p>
          <a:p>
            <a:pPr lvl="2" eaLnBrk="1" hangingPunct="1"/>
            <a:r>
              <a:rPr lang="en-US" altLang="en-US"/>
              <a:t>Risk of subdural hematoma</a:t>
            </a:r>
          </a:p>
          <a:p>
            <a:pPr lvl="1" eaLnBrk="1" hangingPunct="1"/>
            <a:r>
              <a:rPr lang="en-US" altLang="en-US"/>
              <a:t>Spinal cord injuries</a:t>
            </a:r>
          </a:p>
          <a:p>
            <a:pPr lvl="2" eaLnBrk="1" hangingPunct="1"/>
            <a:r>
              <a:rPr lang="en-US" altLang="en-US"/>
              <a:t>Impairment of sensation and function below site of injury</a:t>
            </a:r>
          </a:p>
          <a:p>
            <a:pPr eaLnBrk="1" hangingPunct="1"/>
            <a:endParaRPr lang="en-US" alt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79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Disorders of the Nervous System</a:t>
            </a:r>
          </a:p>
        </p:txBody>
      </p:sp>
      <p:sp>
        <p:nvSpPr>
          <p:cNvPr id="89091" name="Rectangle 9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160463"/>
            <a:ext cx="8393113" cy="5081587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800" b="1"/>
              <a:t>Infections</a:t>
            </a:r>
            <a:r>
              <a:rPr lang="en-US" altLang="en-US" sz="2800"/>
              <a:t>: Caused by viruses or bacteria that manage to pass through the blood-brain barrier</a:t>
            </a:r>
            <a:endParaRPr lang="en-US" altLang="en-US" sz="2500"/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b="1"/>
              <a:t>Encephalitis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z="2000"/>
              <a:t>Inflammation of the brain caused by viral infection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b="1"/>
              <a:t>Meningitis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z="2000"/>
              <a:t>Inflammation of the meninges caused by viral or bacterial infection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b="1"/>
              <a:t>Rabies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z="2000"/>
              <a:t>Infectious viral disease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z="2000"/>
              <a:t>Spread by bite or saliva of infected animal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z="2000"/>
              <a:t>Virus spreads from bite to brain via sensory neurons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500" b="1"/>
              <a:t>Brain tumors: </a:t>
            </a:r>
            <a:r>
              <a:rPr lang="en-US" altLang="en-US" sz="2500"/>
              <a:t>abnormal growth in or on the brain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646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Disorders of the Nervous System</a:t>
            </a:r>
          </a:p>
        </p:txBody>
      </p:sp>
      <p:sp>
        <p:nvSpPr>
          <p:cNvPr id="90115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131888"/>
            <a:ext cx="8169275" cy="5211762"/>
          </a:xfrm>
        </p:spPr>
        <p:txBody>
          <a:bodyPr/>
          <a:lstStyle/>
          <a:p>
            <a:pPr eaLnBrk="1" hangingPunct="1"/>
            <a:r>
              <a:rPr lang="en-US" altLang="en-US" sz="2900"/>
              <a:t>Disorders of neural and synaptic transmission</a:t>
            </a:r>
          </a:p>
          <a:p>
            <a:pPr lvl="1" eaLnBrk="1" hangingPunct="1"/>
            <a:r>
              <a:rPr lang="en-US" altLang="en-US" b="1"/>
              <a:t>Epilepsy</a:t>
            </a:r>
          </a:p>
          <a:p>
            <a:pPr lvl="2" eaLnBrk="1" hangingPunct="1"/>
            <a:r>
              <a:rPr lang="en-US" altLang="en-US"/>
              <a:t>Recurring episodes of abnormal electrical activity (seizures)</a:t>
            </a:r>
          </a:p>
          <a:p>
            <a:pPr lvl="1" eaLnBrk="1" hangingPunct="1"/>
            <a:r>
              <a:rPr lang="en-US" altLang="en-US" b="1"/>
              <a:t>Alzheimer’s disease</a:t>
            </a:r>
          </a:p>
          <a:p>
            <a:pPr lvl="2" eaLnBrk="1" hangingPunct="1"/>
            <a:r>
              <a:rPr lang="en-US" altLang="en-US"/>
              <a:t>Shortage of acetylcholine</a:t>
            </a:r>
          </a:p>
          <a:p>
            <a:pPr lvl="2" eaLnBrk="1" hangingPunct="1"/>
            <a:r>
              <a:rPr lang="en-US" altLang="en-US"/>
              <a:t>Accumulation of abnormal protein, beta amyloid</a:t>
            </a:r>
          </a:p>
          <a:p>
            <a:pPr lvl="2" eaLnBrk="1" hangingPunct="1"/>
            <a:r>
              <a:rPr lang="en-US" altLang="en-US"/>
              <a:t>Progressive memory lapses and dementia</a:t>
            </a:r>
          </a:p>
          <a:p>
            <a:pPr lvl="1" eaLnBrk="1" hangingPunct="1"/>
            <a:r>
              <a:rPr lang="en-US" altLang="en-US" b="1"/>
              <a:t>Parkinson’s disease</a:t>
            </a:r>
          </a:p>
          <a:p>
            <a:pPr lvl="2" eaLnBrk="1" hangingPunct="1"/>
            <a:r>
              <a:rPr lang="en-US" altLang="en-US"/>
              <a:t>Loss of dopamine-releasing neurons</a:t>
            </a:r>
          </a:p>
          <a:p>
            <a:pPr lvl="2" eaLnBrk="1" hangingPunct="1"/>
            <a:r>
              <a:rPr lang="en-US" altLang="en-US"/>
              <a:t>Progressive degenerative disorder affecting motor activity</a:t>
            </a:r>
          </a:p>
          <a:p>
            <a:pPr lvl="2" eaLnBrk="1" hangingPunct="1">
              <a:buFontTx/>
              <a:buNone/>
            </a:pPr>
            <a:endParaRPr lang="en-US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02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1" descr="11_21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0"/>
          <a:stretch>
            <a:fillRect/>
          </a:stretch>
        </p:blipFill>
        <p:spPr bwMode="auto">
          <a:xfrm>
            <a:off x="315913" y="136525"/>
            <a:ext cx="8510587" cy="640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12"/>
          <p:cNvSpPr>
            <a:spLocks noChangeArrowheads="1"/>
          </p:cNvSpPr>
          <p:nvPr/>
        </p:nvSpPr>
        <p:spPr bwMode="auto">
          <a:xfrm>
            <a:off x="269875" y="5330825"/>
            <a:ext cx="4122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2000" b="1">
                <a:cs typeface="Arial" charset="0"/>
              </a:rPr>
              <a:t>a) A PET scan of a healthy brain.</a:t>
            </a:r>
          </a:p>
        </p:txBody>
      </p:sp>
      <p:sp>
        <p:nvSpPr>
          <p:cNvPr id="11268" name="Rectangle 13"/>
          <p:cNvSpPr>
            <a:spLocks noChangeArrowheads="1"/>
          </p:cNvSpPr>
          <p:nvPr/>
        </p:nvSpPr>
        <p:spPr bwMode="auto">
          <a:xfrm>
            <a:off x="4686300" y="5327650"/>
            <a:ext cx="4065588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2000" b="1">
                <a:cs typeface="Arial" charset="0"/>
              </a:rPr>
              <a:t>b) A PET scan of a patient with</a:t>
            </a:r>
          </a:p>
          <a:p>
            <a:pPr eaLnBrk="1" hangingPunct="1"/>
            <a:r>
              <a:rPr lang="en-US" altLang="en-US" sz="2000" b="1">
                <a:cs typeface="Arial" charset="0"/>
              </a:rPr>
              <a:t>    Alzheimer’s disease, showing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cs typeface="Arial" charset="0"/>
              </a:rPr>
              <a:t>    decreased activity and an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cs typeface="Arial" charset="0"/>
              </a:rPr>
              <a:t>    irregular pattern.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463"/>
    </mc:Choice>
    <mc:Fallback xmlns="">
      <p:transition spd="slow" advTm="45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|33|95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4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5|26.6|4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|38.5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8088</TotalTime>
  <Words>284</Words>
  <Application>Microsoft Office PowerPoint</Application>
  <PresentationFormat>On-screen Show (4:3)</PresentationFormat>
  <Paragraphs>58</Paragraphs>
  <Slides>6</Slides>
  <Notes>6</Notes>
  <HiddenSlides>0</HiddenSlides>
  <MMClips>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Helvetica</vt:lpstr>
      <vt:lpstr>Johnson_6e_PPT_template-orig</vt:lpstr>
      <vt:lpstr>Johnson_6e_PPT_template_1line</vt:lpstr>
      <vt:lpstr>Johnson_6e_PPT_template_2line</vt:lpstr>
      <vt:lpstr>Psychoactive Drugs Affect Higher Brain Functions </vt:lpstr>
      <vt:lpstr>Psychoactive Drugs </vt:lpstr>
      <vt:lpstr>Disorders of the Nervous System</vt:lpstr>
      <vt:lpstr>Disorders of the Nervous System</vt:lpstr>
      <vt:lpstr>Disorders of the Nervous System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512</cp:revision>
  <cp:lastPrinted>2002-04-29T18:54:29Z</cp:lastPrinted>
  <dcterms:created xsi:type="dcterms:W3CDTF">2000-12-11T01:39:32Z</dcterms:created>
  <dcterms:modified xsi:type="dcterms:W3CDTF">2019-12-21T00:36:57Z</dcterms:modified>
</cp:coreProperties>
</file>