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3" r:id="rId1"/>
    <p:sldMasterId id="2147483685" r:id="rId2"/>
    <p:sldMasterId id="2147483686" r:id="rId3"/>
  </p:sldMasterIdLst>
  <p:notesMasterIdLst>
    <p:notesMasterId r:id="rId12"/>
  </p:notesMasterIdLst>
  <p:handoutMasterIdLst>
    <p:handoutMasterId r:id="rId13"/>
  </p:handoutMasterIdLst>
  <p:sldIdLst>
    <p:sldId id="485" r:id="rId4"/>
    <p:sldId id="460" r:id="rId5"/>
    <p:sldId id="478" r:id="rId6"/>
    <p:sldId id="479" r:id="rId7"/>
    <p:sldId id="462" r:id="rId8"/>
    <p:sldId id="420" r:id="rId9"/>
    <p:sldId id="464" r:id="rId10"/>
    <p:sldId id="395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7" autoAdjust="0"/>
    <p:restoredTop sz="87812" autoAdjust="0"/>
  </p:normalViewPr>
  <p:slideViewPr>
    <p:cSldViewPr snapToGrid="0">
      <p:cViewPr>
        <p:scale>
          <a:sx n="100" d="100"/>
          <a:sy n="100" d="100"/>
        </p:scale>
        <p:origin x="-294" y="-294"/>
      </p:cViewPr>
      <p:guideLst>
        <p:guide orient="horz" pos="4119"/>
        <p:guide orient="horz" pos="298"/>
        <p:guide orient="horz" pos="953"/>
        <p:guide pos="242"/>
        <p:guide pos="313"/>
        <p:guide pos="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-2696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F8A32CC8-0BEF-415C-8CAC-39757F236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34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2D4685EE-BCB3-4B0A-9F00-DF48B52D7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23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63D7C473-5FFC-497E-AAC0-B291C11C1697}" type="slidenum">
              <a:rPr lang="en-US" altLang="en-US" sz="1200" smtClean="0"/>
              <a:pPr/>
              <a:t>6</a:t>
            </a:fld>
            <a:endParaRPr lang="en-US" altLang="en-US" sz="120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BAF0C8CD-D335-4C0C-A6F6-48BF78EE0110}" type="slidenum">
              <a:rPr lang="en-US" altLang="en-US" sz="1200" smtClean="0"/>
              <a:pPr/>
              <a:t>8</a:t>
            </a:fld>
            <a:endParaRPr lang="en-US" altLang="en-US" sz="120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 smtClean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 smtClean="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 smtClean="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 smtClean="0">
              <a:latin typeface="Arial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4403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27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1697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45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6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335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3121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402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1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89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36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08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678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74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28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21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5512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26066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5314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35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56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746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380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470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368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530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61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6934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80247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0268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710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7" Type="http://schemas.openxmlformats.org/officeDocument/2006/relationships/image" Target="../media/image2.png"/><Relationship Id="rId2" Type="http://schemas.microsoft.com/office/2007/relationships/media" Target="../media/media3.wav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7" Type="http://schemas.openxmlformats.org/officeDocument/2006/relationships/image" Target="../media/image2.png"/><Relationship Id="rId2" Type="http://schemas.microsoft.com/office/2007/relationships/media" Target="../media/media4.wav"/><Relationship Id="rId1" Type="http://schemas.openxmlformats.org/officeDocument/2006/relationships/tags" Target="../tags/tag3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A Closer Look at the Cerebral Cortex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4294967295"/>
          </p:nvPr>
        </p:nvSpPr>
        <p:spPr>
          <a:xfrm>
            <a:off x="384175" y="887413"/>
            <a:ext cx="8420100" cy="575945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altLang="en-US" sz="2900" b="1" smtClean="0"/>
              <a:t>Functions</a:t>
            </a:r>
            <a:endParaRPr lang="en-US" altLang="en-US" sz="2900" smtClean="0"/>
          </a:p>
          <a:p>
            <a:pPr lvl="1" eaLnBrk="1" hangingPunct="1">
              <a:spcBef>
                <a:spcPts val="600"/>
              </a:spcBef>
            </a:pPr>
            <a:r>
              <a:rPr lang="en-US" altLang="en-US" sz="2500" smtClean="0"/>
              <a:t>memory storage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500" smtClean="0"/>
              <a:t>abstract thought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500" smtClean="0"/>
              <a:t>conscious awareness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500" smtClean="0"/>
              <a:t>conscious control of skeletal muscle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17"/>
    </mc:Choice>
    <mc:Fallback xmlns="">
      <p:transition spd="slow" advTm="353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A Closer Look at the Cerebral Cortex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4294967295"/>
          </p:nvPr>
        </p:nvSpPr>
        <p:spPr>
          <a:xfrm>
            <a:off x="368300" y="823913"/>
            <a:ext cx="8420100" cy="575945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altLang="en-US" sz="2900" smtClean="0"/>
              <a:t>Divided into four lobes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b="1" smtClean="0"/>
              <a:t>Occipital lobe</a:t>
            </a:r>
            <a:endParaRPr lang="en-US" altLang="en-US" smtClean="0"/>
          </a:p>
          <a:p>
            <a:pPr lvl="2" eaLnBrk="1" hangingPunct="1">
              <a:spcBef>
                <a:spcPts val="600"/>
              </a:spcBef>
            </a:pPr>
            <a:r>
              <a:rPr lang="en-US" altLang="en-US" smtClean="0"/>
              <a:t>processes visual information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b="1" smtClean="0"/>
              <a:t>Temporal lobe</a:t>
            </a:r>
            <a:endParaRPr lang="en-US" altLang="en-US" smtClean="0"/>
          </a:p>
          <a:p>
            <a:pPr lvl="2" eaLnBrk="1" hangingPunct="1">
              <a:spcBef>
                <a:spcPts val="600"/>
              </a:spcBef>
            </a:pPr>
            <a:r>
              <a:rPr lang="en-US" altLang="en-US" smtClean="0"/>
              <a:t>interprets auditory information, comprehends spoken/written language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b="1" smtClean="0"/>
              <a:t>Parietal lobe</a:t>
            </a:r>
            <a:endParaRPr lang="en-US" altLang="en-US" smtClean="0"/>
          </a:p>
          <a:p>
            <a:pPr lvl="2" eaLnBrk="1" hangingPunct="1">
              <a:spcBef>
                <a:spcPts val="600"/>
              </a:spcBef>
            </a:pPr>
            <a:r>
              <a:rPr lang="en-US" altLang="en-US" smtClean="0"/>
              <a:t>receives and interprets sensory information from the skin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b="1" smtClean="0"/>
              <a:t>Frontal lobe</a:t>
            </a:r>
            <a:endParaRPr lang="en-US" altLang="en-US" smtClean="0"/>
          </a:p>
          <a:p>
            <a:pPr lvl="2" eaLnBrk="1" hangingPunct="1">
              <a:spcBef>
                <a:spcPts val="600"/>
              </a:spcBef>
            </a:pPr>
            <a:r>
              <a:rPr lang="en-US" altLang="en-US" smtClean="0"/>
              <a:t>initiates motor activity, responsible for speech, conscious thought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900" smtClean="0"/>
              <a:t>All four lobes: memory storage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747"/>
    </mc:Choice>
    <mc:Fallback xmlns="">
      <p:transition spd="slow" advTm="1887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7" descr="11_16a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"/>
          <a:stretch>
            <a:fillRect/>
          </a:stretch>
        </p:blipFill>
        <p:spPr bwMode="auto">
          <a:xfrm>
            <a:off x="1143000" y="136525"/>
            <a:ext cx="6858000" cy="642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Rectangle 28"/>
          <p:cNvSpPr>
            <a:spLocks noChangeArrowheads="1"/>
          </p:cNvSpPr>
          <p:nvPr/>
        </p:nvSpPr>
        <p:spPr bwMode="auto">
          <a:xfrm>
            <a:off x="1244600" y="311150"/>
            <a:ext cx="1981200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600" b="1">
                <a:cs typeface="Arial" charset="0"/>
              </a:rPr>
              <a:t>Right cerebral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b="1">
                <a:cs typeface="Arial" charset="0"/>
              </a:rPr>
              <a:t>hemisphere</a:t>
            </a:r>
          </a:p>
        </p:txBody>
      </p:sp>
      <p:sp>
        <p:nvSpPr>
          <p:cNvPr id="73732" name="Rectangle 29"/>
          <p:cNvSpPr>
            <a:spLocks noChangeArrowheads="1"/>
          </p:cNvSpPr>
          <p:nvPr/>
        </p:nvSpPr>
        <p:spPr bwMode="auto">
          <a:xfrm>
            <a:off x="1244600" y="1911350"/>
            <a:ext cx="1066800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600" b="1">
                <a:cs typeface="Arial" charset="0"/>
              </a:rPr>
              <a:t>Corpus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b="1">
                <a:cs typeface="Arial" charset="0"/>
              </a:rPr>
              <a:t>callosum</a:t>
            </a:r>
          </a:p>
        </p:txBody>
      </p:sp>
      <p:sp>
        <p:nvSpPr>
          <p:cNvPr id="7173" name="Rectangle 30"/>
          <p:cNvSpPr>
            <a:spLocks noChangeArrowheads="1"/>
          </p:cNvSpPr>
          <p:nvPr/>
        </p:nvSpPr>
        <p:spPr bwMode="auto">
          <a:xfrm>
            <a:off x="1130300" y="3292475"/>
            <a:ext cx="974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600" b="1">
                <a:cs typeface="Arial" charset="0"/>
              </a:rPr>
              <a:t>Anterior</a:t>
            </a:r>
          </a:p>
        </p:txBody>
      </p:sp>
      <p:sp>
        <p:nvSpPr>
          <p:cNvPr id="73734" name="Rectangle 31"/>
          <p:cNvSpPr>
            <a:spLocks noChangeArrowheads="1"/>
          </p:cNvSpPr>
          <p:nvPr/>
        </p:nvSpPr>
        <p:spPr bwMode="auto">
          <a:xfrm>
            <a:off x="1239838" y="3971925"/>
            <a:ext cx="1008062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600" b="1">
                <a:cs typeface="Arial" charset="0"/>
              </a:rPr>
              <a:t>Cerebral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b="1">
                <a:cs typeface="Arial" charset="0"/>
              </a:rPr>
              <a:t>white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b="1">
                <a:cs typeface="Arial" charset="0"/>
              </a:rPr>
              <a:t>matter</a:t>
            </a:r>
          </a:p>
        </p:txBody>
      </p:sp>
      <p:sp>
        <p:nvSpPr>
          <p:cNvPr id="73735" name="Rectangle 32"/>
          <p:cNvSpPr>
            <a:spLocks noChangeArrowheads="1"/>
          </p:cNvSpPr>
          <p:nvPr/>
        </p:nvSpPr>
        <p:spPr bwMode="auto">
          <a:xfrm>
            <a:off x="2244725" y="4635500"/>
            <a:ext cx="1674813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600" b="1">
                <a:cs typeface="Arial" charset="0"/>
              </a:rPr>
              <a:t>Cerebral cortex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b="1">
                <a:cs typeface="Arial" charset="0"/>
              </a:rPr>
              <a:t>(gray matter)</a:t>
            </a:r>
          </a:p>
        </p:txBody>
      </p:sp>
      <p:sp>
        <p:nvSpPr>
          <p:cNvPr id="73736" name="Rectangle 33"/>
          <p:cNvSpPr>
            <a:spLocks noChangeArrowheads="1"/>
          </p:cNvSpPr>
          <p:nvPr/>
        </p:nvSpPr>
        <p:spPr bwMode="auto">
          <a:xfrm>
            <a:off x="6273800" y="3968750"/>
            <a:ext cx="14192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600" b="1">
                <a:cs typeface="Arial" charset="0"/>
              </a:rPr>
              <a:t>Left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b="1">
                <a:cs typeface="Arial" charset="0"/>
              </a:rPr>
              <a:t>cerebral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b="1">
                <a:cs typeface="Arial" charset="0"/>
              </a:rPr>
              <a:t>hemisphere</a:t>
            </a:r>
          </a:p>
        </p:txBody>
      </p:sp>
      <p:sp>
        <p:nvSpPr>
          <p:cNvPr id="7177" name="Rectangle 34"/>
          <p:cNvSpPr>
            <a:spLocks noChangeArrowheads="1"/>
          </p:cNvSpPr>
          <p:nvPr/>
        </p:nvSpPr>
        <p:spPr bwMode="auto">
          <a:xfrm>
            <a:off x="6464300" y="1397000"/>
            <a:ext cx="1333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600" b="1">
                <a:cs typeface="Arial" charset="0"/>
              </a:rPr>
              <a:t>Posterior</a:t>
            </a:r>
          </a:p>
        </p:txBody>
      </p:sp>
      <p:sp>
        <p:nvSpPr>
          <p:cNvPr id="7178" name="Rectangle 35"/>
          <p:cNvSpPr>
            <a:spLocks noChangeArrowheads="1"/>
          </p:cNvSpPr>
          <p:nvPr/>
        </p:nvSpPr>
        <p:spPr bwMode="auto">
          <a:xfrm>
            <a:off x="1079500" y="5311775"/>
            <a:ext cx="6869113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600" b="1">
                <a:cs typeface="Arial" charset="0"/>
              </a:rPr>
              <a:t>a) The cerebral cortex (gray matter; outer layer, shown in four colors)</a:t>
            </a:r>
          </a:p>
          <a:p>
            <a:pPr eaLnBrk="1" hangingPunct="1"/>
            <a:r>
              <a:rPr lang="en-US" altLang="en-US" sz="1600" b="1">
                <a:cs typeface="Arial" charset="0"/>
              </a:rPr>
              <a:t>    consists of interneurons that integrate and process information.</a:t>
            </a:r>
          </a:p>
          <a:p>
            <a:pPr eaLnBrk="1" hangingPunct="1"/>
            <a:r>
              <a:rPr lang="en-US" altLang="en-US" sz="1600" b="1">
                <a:cs typeface="Arial" charset="0"/>
              </a:rPr>
              <a:t>    White matter (inner core) consists of ascending and descending</a:t>
            </a:r>
          </a:p>
          <a:p>
            <a:pPr eaLnBrk="1" hangingPunct="1"/>
            <a:r>
              <a:rPr lang="en-US" altLang="en-US" sz="1600" b="1">
                <a:cs typeface="Arial" charset="0"/>
              </a:rPr>
              <a:t>    nerve tracts. The two separate hemispheres are joined by the</a:t>
            </a:r>
          </a:p>
          <a:p>
            <a:pPr eaLnBrk="1" hangingPunct="1"/>
            <a:r>
              <a:rPr lang="en-US" altLang="en-US" sz="1600" b="1">
                <a:cs typeface="Arial" charset="0"/>
              </a:rPr>
              <a:t>    corpus callosum.</a:t>
            </a:r>
          </a:p>
        </p:txBody>
      </p:sp>
      <p:sp>
        <p:nvSpPr>
          <p:cNvPr id="73739" name="Line 36"/>
          <p:cNvSpPr>
            <a:spLocks noChangeShapeType="1"/>
          </p:cNvSpPr>
          <p:nvPr/>
        </p:nvSpPr>
        <p:spPr bwMode="auto">
          <a:xfrm>
            <a:off x="2079625" y="2097088"/>
            <a:ext cx="987425" cy="574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0" name="Line 37"/>
          <p:cNvSpPr>
            <a:spLocks noChangeShapeType="1"/>
          </p:cNvSpPr>
          <p:nvPr/>
        </p:nvSpPr>
        <p:spPr bwMode="auto">
          <a:xfrm flipV="1">
            <a:off x="3895725" y="4438650"/>
            <a:ext cx="587375" cy="301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1" name="Line 38"/>
          <p:cNvSpPr>
            <a:spLocks noChangeShapeType="1"/>
          </p:cNvSpPr>
          <p:nvPr/>
        </p:nvSpPr>
        <p:spPr bwMode="auto">
          <a:xfrm flipV="1">
            <a:off x="2235200" y="3387725"/>
            <a:ext cx="1330325" cy="720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3" name="Line 40"/>
          <p:cNvSpPr>
            <a:spLocks noChangeShapeType="1"/>
          </p:cNvSpPr>
          <p:nvPr/>
        </p:nvSpPr>
        <p:spPr bwMode="auto">
          <a:xfrm>
            <a:off x="6086475" y="3544888"/>
            <a:ext cx="214313" cy="5508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4" name="Line 41"/>
          <p:cNvSpPr>
            <a:spLocks noChangeShapeType="1"/>
          </p:cNvSpPr>
          <p:nvPr/>
        </p:nvSpPr>
        <p:spPr bwMode="auto">
          <a:xfrm>
            <a:off x="2743200" y="536575"/>
            <a:ext cx="557213" cy="3365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46" name="AutoShape 43"/>
          <p:cNvSpPr>
            <a:spLocks/>
          </p:cNvSpPr>
          <p:nvPr/>
        </p:nvSpPr>
        <p:spPr bwMode="auto">
          <a:xfrm rot="-7507154">
            <a:off x="3275013" y="-361950"/>
            <a:ext cx="95250" cy="2555875"/>
          </a:xfrm>
          <a:prstGeom prst="rightBracket">
            <a:avLst>
              <a:gd name="adj" fmla="val 223611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7185" name="Line 44"/>
          <p:cNvSpPr>
            <a:spLocks noChangeShapeType="1"/>
          </p:cNvSpPr>
          <p:nvPr/>
        </p:nvSpPr>
        <p:spPr bwMode="auto">
          <a:xfrm>
            <a:off x="4394200" y="219075"/>
            <a:ext cx="53975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Line 45"/>
          <p:cNvSpPr>
            <a:spLocks noChangeShapeType="1"/>
          </p:cNvSpPr>
          <p:nvPr/>
        </p:nvSpPr>
        <p:spPr bwMode="auto">
          <a:xfrm>
            <a:off x="2301875" y="1682750"/>
            <a:ext cx="53975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9" name="AutoShape 46"/>
          <p:cNvSpPr>
            <a:spLocks/>
          </p:cNvSpPr>
          <p:nvPr/>
        </p:nvSpPr>
        <p:spPr bwMode="auto">
          <a:xfrm rot="-8103408">
            <a:off x="5918200" y="2079625"/>
            <a:ext cx="74613" cy="3105150"/>
          </a:xfrm>
          <a:prstGeom prst="leftBracket">
            <a:avLst>
              <a:gd name="adj" fmla="val 118299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7188" name="Line 47"/>
          <p:cNvSpPr>
            <a:spLocks noChangeShapeType="1"/>
          </p:cNvSpPr>
          <p:nvPr/>
        </p:nvSpPr>
        <p:spPr bwMode="auto">
          <a:xfrm flipH="1" flipV="1">
            <a:off x="6950075" y="2425700"/>
            <a:ext cx="82550" cy="88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Line 48"/>
          <p:cNvSpPr>
            <a:spLocks noChangeShapeType="1"/>
          </p:cNvSpPr>
          <p:nvPr/>
        </p:nvSpPr>
        <p:spPr bwMode="auto">
          <a:xfrm flipH="1" flipV="1">
            <a:off x="4756150" y="4622800"/>
            <a:ext cx="82550" cy="88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43"/>
    </mc:Choice>
    <mc:Fallback xmlns="">
      <p:transition spd="slow" advTm="499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3731" grpId="0"/>
      <p:bldP spid="73732" grpId="0"/>
      <p:bldP spid="73734" grpId="0"/>
      <p:bldP spid="73735" grpId="0"/>
      <p:bldP spid="73736" grpId="0"/>
      <p:bldP spid="73739" grpId="0" animBg="1"/>
      <p:bldP spid="73740" grpId="0" animBg="1"/>
      <p:bldP spid="73741" grpId="0" animBg="1"/>
      <p:bldP spid="73743" grpId="0" animBg="1"/>
      <p:bldP spid="73744" grpId="0" animBg="1"/>
      <p:bldP spid="73746" grpId="0" animBg="1"/>
      <p:bldP spid="737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5" descr="11_16b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"/>
          <a:stretch>
            <a:fillRect/>
          </a:stretch>
        </p:blipFill>
        <p:spPr bwMode="auto">
          <a:xfrm>
            <a:off x="1196975" y="136525"/>
            <a:ext cx="6748463" cy="643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Rectangle 16"/>
          <p:cNvSpPr>
            <a:spLocks noChangeArrowheads="1"/>
          </p:cNvSpPr>
          <p:nvPr/>
        </p:nvSpPr>
        <p:spPr bwMode="auto">
          <a:xfrm>
            <a:off x="1131888" y="106363"/>
            <a:ext cx="2541587" cy="82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700" b="1">
                <a:cs typeface="Arial" charset="0"/>
              </a:rPr>
              <a:t>Parietal lobe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1700" b="1">
                <a:cs typeface="Arial" charset="0"/>
              </a:rPr>
              <a:t> Interprets sensory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 b="1">
                <a:cs typeface="Arial" charset="0"/>
              </a:rPr>
              <a:t> </a:t>
            </a:r>
            <a:r>
              <a:rPr lang="en-US" altLang="en-US" sz="2200" b="1">
                <a:cs typeface="Arial" charset="0"/>
              </a:rPr>
              <a:t> </a:t>
            </a:r>
            <a:r>
              <a:rPr lang="en-US" altLang="en-US" sz="1700" b="1">
                <a:cs typeface="Arial" charset="0"/>
              </a:rPr>
              <a:t>information from skin</a:t>
            </a:r>
          </a:p>
        </p:txBody>
      </p:sp>
      <p:sp>
        <p:nvSpPr>
          <p:cNvPr id="74756" name="Rectangle 17"/>
          <p:cNvSpPr>
            <a:spLocks noChangeArrowheads="1"/>
          </p:cNvSpPr>
          <p:nvPr/>
        </p:nvSpPr>
        <p:spPr bwMode="auto">
          <a:xfrm>
            <a:off x="5938838" y="107950"/>
            <a:ext cx="2073275" cy="82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700" b="1">
                <a:cs typeface="Arial" charset="0"/>
              </a:rPr>
              <a:t>Occipital lobe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1700" b="1">
                <a:cs typeface="Arial" charset="0"/>
              </a:rPr>
              <a:t> Processes visual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700" b="1">
                <a:cs typeface="Arial" charset="0"/>
              </a:rPr>
              <a:t> </a:t>
            </a:r>
            <a:r>
              <a:rPr lang="en-US" altLang="en-US" sz="2200" b="1">
                <a:cs typeface="Arial" charset="0"/>
              </a:rPr>
              <a:t> </a:t>
            </a:r>
            <a:r>
              <a:rPr lang="en-US" altLang="en-US" sz="1700" b="1">
                <a:cs typeface="Arial" charset="0"/>
              </a:rPr>
              <a:t>information</a:t>
            </a:r>
          </a:p>
        </p:txBody>
      </p:sp>
      <p:sp>
        <p:nvSpPr>
          <p:cNvPr id="74757" name="Rectangle 18"/>
          <p:cNvSpPr>
            <a:spLocks noChangeArrowheads="1"/>
          </p:cNvSpPr>
          <p:nvPr/>
        </p:nvSpPr>
        <p:spPr bwMode="auto">
          <a:xfrm>
            <a:off x="1143000" y="4578350"/>
            <a:ext cx="2755900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700" b="1">
                <a:cs typeface="Arial" charset="0"/>
              </a:rPr>
              <a:t>Frontal lobe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1700" b="1">
                <a:cs typeface="Arial" charset="0"/>
              </a:rPr>
              <a:t> Initiates motor activity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1700" b="1">
                <a:cs typeface="Arial" charset="0"/>
              </a:rPr>
              <a:t> Responsible for speech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1700" b="1">
                <a:cs typeface="Arial" charset="0"/>
              </a:rPr>
              <a:t> Conscious thought</a:t>
            </a:r>
          </a:p>
        </p:txBody>
      </p:sp>
      <p:sp>
        <p:nvSpPr>
          <p:cNvPr id="74758" name="Rectangle 19"/>
          <p:cNvSpPr>
            <a:spLocks noChangeArrowheads="1"/>
          </p:cNvSpPr>
          <p:nvPr/>
        </p:nvSpPr>
        <p:spPr bwMode="auto">
          <a:xfrm>
            <a:off x="5243513" y="4583113"/>
            <a:ext cx="2779712" cy="125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700" b="1">
                <a:cs typeface="Arial" charset="0"/>
              </a:rPr>
              <a:t>Temporal lobe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1700" b="1">
                <a:cs typeface="Arial" charset="0"/>
              </a:rPr>
              <a:t> Interprets auditory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700" b="1">
                <a:cs typeface="Arial" charset="0"/>
              </a:rPr>
              <a:t>  information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1700" b="1">
                <a:cs typeface="Arial" charset="0"/>
              </a:rPr>
              <a:t> Comprehends language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en-US" sz="1700" b="1">
                <a:cs typeface="Arial" charset="0"/>
              </a:rPr>
              <a:t> Perceptual judgment</a:t>
            </a:r>
          </a:p>
        </p:txBody>
      </p:sp>
      <p:sp>
        <p:nvSpPr>
          <p:cNvPr id="74759" name="Line 20"/>
          <p:cNvSpPr>
            <a:spLocks noChangeShapeType="1"/>
          </p:cNvSpPr>
          <p:nvPr/>
        </p:nvSpPr>
        <p:spPr bwMode="auto">
          <a:xfrm flipH="1" flipV="1">
            <a:off x="2578100" y="276225"/>
            <a:ext cx="1862138" cy="36036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0" name="Line 21"/>
          <p:cNvSpPr>
            <a:spLocks noChangeShapeType="1"/>
          </p:cNvSpPr>
          <p:nvPr/>
        </p:nvSpPr>
        <p:spPr bwMode="auto">
          <a:xfrm flipV="1">
            <a:off x="5619750" y="266700"/>
            <a:ext cx="381000" cy="6429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1" name="Line 22"/>
          <p:cNvSpPr>
            <a:spLocks noChangeShapeType="1"/>
          </p:cNvSpPr>
          <p:nvPr/>
        </p:nvSpPr>
        <p:spPr bwMode="auto">
          <a:xfrm flipV="1">
            <a:off x="2597150" y="3511550"/>
            <a:ext cx="1057275" cy="12271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62" name="Line 23"/>
          <p:cNvSpPr>
            <a:spLocks noChangeShapeType="1"/>
          </p:cNvSpPr>
          <p:nvPr/>
        </p:nvSpPr>
        <p:spPr bwMode="auto">
          <a:xfrm flipH="1" flipV="1">
            <a:off x="4794250" y="3879850"/>
            <a:ext cx="482600" cy="8334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3" name="Rectangle 24"/>
          <p:cNvSpPr>
            <a:spLocks noChangeArrowheads="1"/>
          </p:cNvSpPr>
          <p:nvPr/>
        </p:nvSpPr>
        <p:spPr bwMode="auto">
          <a:xfrm>
            <a:off x="1117600" y="6062663"/>
            <a:ext cx="6254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70000"/>
              </a:lnSpc>
            </a:pPr>
            <a:r>
              <a:rPr lang="en-US" altLang="en-US" sz="1700" b="1">
                <a:cs typeface="Arial" charset="0"/>
              </a:rPr>
              <a:t>b) The functions of the four lobes of the cerebral cortex are</a:t>
            </a:r>
          </a:p>
          <a:p>
            <a:pPr eaLnBrk="1" hangingPunct="1">
              <a:lnSpc>
                <a:spcPct val="70000"/>
              </a:lnSpc>
            </a:pPr>
            <a:r>
              <a:rPr lang="en-US" altLang="en-US" sz="1700" b="1">
                <a:cs typeface="Arial" charset="0"/>
              </a:rPr>
              <a:t>   </a:t>
            </a:r>
            <a:r>
              <a:rPr lang="en-US" altLang="en-US" sz="2300" b="1">
                <a:cs typeface="Arial" charset="0"/>
              </a:rPr>
              <a:t> </a:t>
            </a:r>
            <a:r>
              <a:rPr lang="en-US" altLang="en-US" sz="1700" b="1">
                <a:cs typeface="Arial" charset="0"/>
              </a:rPr>
              <a:t>location-specific.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923"/>
    </mc:Choice>
    <mc:Fallback xmlns="">
      <p:transition spd="slow" advTm="82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4755" grpId="0"/>
      <p:bldP spid="74756" grpId="0"/>
      <p:bldP spid="74757" grpId="0"/>
      <p:bldP spid="74758" grpId="0"/>
      <p:bldP spid="74759" grpId="0" animBg="1"/>
      <p:bldP spid="74760" grpId="0" animBg="1"/>
      <p:bldP spid="74761" grpId="0" animBg="1"/>
      <p:bldP spid="7476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4" descr="11_17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"/>
          <a:stretch>
            <a:fillRect/>
          </a:stretch>
        </p:blipFill>
        <p:spPr bwMode="auto">
          <a:xfrm>
            <a:off x="712788" y="136525"/>
            <a:ext cx="7716837" cy="643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55"/>
          <p:cNvSpPr>
            <a:spLocks noChangeArrowheads="1"/>
          </p:cNvSpPr>
          <p:nvPr/>
        </p:nvSpPr>
        <p:spPr bwMode="auto">
          <a:xfrm>
            <a:off x="1431925" y="768350"/>
            <a:ext cx="7350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Fingers</a:t>
            </a:r>
          </a:p>
        </p:txBody>
      </p:sp>
      <p:sp>
        <p:nvSpPr>
          <p:cNvPr id="9220" name="Rectangle 56"/>
          <p:cNvSpPr>
            <a:spLocks noChangeArrowheads="1"/>
          </p:cNvSpPr>
          <p:nvPr/>
        </p:nvSpPr>
        <p:spPr bwMode="auto">
          <a:xfrm>
            <a:off x="1247775" y="1025525"/>
            <a:ext cx="692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Thumb</a:t>
            </a:r>
          </a:p>
        </p:txBody>
      </p:sp>
      <p:sp>
        <p:nvSpPr>
          <p:cNvPr id="9221" name="Rectangle 57"/>
          <p:cNvSpPr>
            <a:spLocks noChangeArrowheads="1"/>
          </p:cNvSpPr>
          <p:nvPr/>
        </p:nvSpPr>
        <p:spPr bwMode="auto">
          <a:xfrm>
            <a:off x="1333500" y="1289050"/>
            <a:ext cx="5492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Neck</a:t>
            </a:r>
          </a:p>
        </p:txBody>
      </p:sp>
      <p:sp>
        <p:nvSpPr>
          <p:cNvPr id="9222" name="Rectangle 58"/>
          <p:cNvSpPr>
            <a:spLocks noChangeArrowheads="1"/>
          </p:cNvSpPr>
          <p:nvPr/>
        </p:nvSpPr>
        <p:spPr bwMode="auto">
          <a:xfrm>
            <a:off x="1143000" y="1492250"/>
            <a:ext cx="565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Brow</a:t>
            </a:r>
          </a:p>
        </p:txBody>
      </p:sp>
      <p:sp>
        <p:nvSpPr>
          <p:cNvPr id="9223" name="Rectangle 59"/>
          <p:cNvSpPr>
            <a:spLocks noChangeArrowheads="1"/>
          </p:cNvSpPr>
          <p:nvPr/>
        </p:nvSpPr>
        <p:spPr bwMode="auto">
          <a:xfrm>
            <a:off x="1038225" y="1701800"/>
            <a:ext cx="4556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Eye</a:t>
            </a:r>
          </a:p>
        </p:txBody>
      </p:sp>
      <p:sp>
        <p:nvSpPr>
          <p:cNvPr id="9224" name="Rectangle 60"/>
          <p:cNvSpPr>
            <a:spLocks noChangeArrowheads="1"/>
          </p:cNvSpPr>
          <p:nvPr/>
        </p:nvSpPr>
        <p:spPr bwMode="auto">
          <a:xfrm>
            <a:off x="982663" y="2014538"/>
            <a:ext cx="5318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Face</a:t>
            </a:r>
          </a:p>
        </p:txBody>
      </p:sp>
      <p:sp>
        <p:nvSpPr>
          <p:cNvPr id="9225" name="Rectangle 61"/>
          <p:cNvSpPr>
            <a:spLocks noChangeArrowheads="1"/>
          </p:cNvSpPr>
          <p:nvPr/>
        </p:nvSpPr>
        <p:spPr bwMode="auto">
          <a:xfrm>
            <a:off x="1028700" y="2343150"/>
            <a:ext cx="4968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Lips</a:t>
            </a:r>
          </a:p>
        </p:txBody>
      </p:sp>
      <p:sp>
        <p:nvSpPr>
          <p:cNvPr id="9226" name="Rectangle 62"/>
          <p:cNvSpPr>
            <a:spLocks noChangeArrowheads="1"/>
          </p:cNvSpPr>
          <p:nvPr/>
        </p:nvSpPr>
        <p:spPr bwMode="auto">
          <a:xfrm>
            <a:off x="1060450" y="2660650"/>
            <a:ext cx="471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Jaw</a:t>
            </a:r>
          </a:p>
        </p:txBody>
      </p:sp>
      <p:sp>
        <p:nvSpPr>
          <p:cNvPr id="9227" name="Rectangle 63"/>
          <p:cNvSpPr>
            <a:spLocks noChangeArrowheads="1"/>
          </p:cNvSpPr>
          <p:nvPr/>
        </p:nvSpPr>
        <p:spPr bwMode="auto">
          <a:xfrm>
            <a:off x="857250" y="2971800"/>
            <a:ext cx="7350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Tongue</a:t>
            </a:r>
          </a:p>
        </p:txBody>
      </p:sp>
      <p:sp>
        <p:nvSpPr>
          <p:cNvPr id="9228" name="Rectangle 64"/>
          <p:cNvSpPr>
            <a:spLocks noChangeArrowheads="1"/>
          </p:cNvSpPr>
          <p:nvPr/>
        </p:nvSpPr>
        <p:spPr bwMode="auto">
          <a:xfrm>
            <a:off x="652463" y="3613150"/>
            <a:ext cx="10144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Swallowing</a:t>
            </a:r>
          </a:p>
        </p:txBody>
      </p:sp>
      <p:sp>
        <p:nvSpPr>
          <p:cNvPr id="9229" name="Rectangle 65"/>
          <p:cNvSpPr>
            <a:spLocks noChangeArrowheads="1"/>
          </p:cNvSpPr>
          <p:nvPr/>
        </p:nvSpPr>
        <p:spPr bwMode="auto">
          <a:xfrm>
            <a:off x="1739900" y="4578350"/>
            <a:ext cx="1039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Left</a:t>
            </a:r>
          </a:p>
          <a:p>
            <a:pPr eaLnBrk="1" hangingPunct="1"/>
            <a:r>
              <a:rPr lang="en-US" altLang="en-US" sz="1200" b="1">
                <a:cs typeface="Arial" charset="0"/>
              </a:rPr>
              <a:t>hemisphere</a:t>
            </a:r>
          </a:p>
        </p:txBody>
      </p:sp>
      <p:sp>
        <p:nvSpPr>
          <p:cNvPr id="9230" name="Rectangle 66"/>
          <p:cNvSpPr>
            <a:spLocks noChangeArrowheads="1"/>
          </p:cNvSpPr>
          <p:nvPr/>
        </p:nvSpPr>
        <p:spPr bwMode="auto">
          <a:xfrm>
            <a:off x="2816225" y="2117725"/>
            <a:ext cx="752475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Primary</a:t>
            </a:r>
          </a:p>
          <a:p>
            <a:pPr eaLnBrk="1" hangingPunct="1"/>
            <a:r>
              <a:rPr lang="en-US" altLang="en-US" sz="1200" b="1">
                <a:cs typeface="Arial" charset="0"/>
              </a:rPr>
              <a:t>motor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area</a:t>
            </a:r>
          </a:p>
        </p:txBody>
      </p:sp>
      <p:sp>
        <p:nvSpPr>
          <p:cNvPr id="9231" name="Rectangle 67"/>
          <p:cNvSpPr>
            <a:spLocks noChangeArrowheads="1"/>
          </p:cNvSpPr>
          <p:nvPr/>
        </p:nvSpPr>
        <p:spPr bwMode="auto">
          <a:xfrm>
            <a:off x="2117725" y="746125"/>
            <a:ext cx="565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Hand</a:t>
            </a:r>
          </a:p>
        </p:txBody>
      </p:sp>
      <p:sp>
        <p:nvSpPr>
          <p:cNvPr id="9232" name="Rectangle 68"/>
          <p:cNvSpPr>
            <a:spLocks noChangeArrowheads="1"/>
          </p:cNvSpPr>
          <p:nvPr/>
        </p:nvSpPr>
        <p:spPr bwMode="auto">
          <a:xfrm>
            <a:off x="2587625" y="669925"/>
            <a:ext cx="565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Wrist</a:t>
            </a:r>
          </a:p>
        </p:txBody>
      </p:sp>
      <p:sp>
        <p:nvSpPr>
          <p:cNvPr id="9233" name="Rectangle 69"/>
          <p:cNvSpPr>
            <a:spLocks noChangeArrowheads="1"/>
          </p:cNvSpPr>
          <p:nvPr/>
        </p:nvSpPr>
        <p:spPr bwMode="auto">
          <a:xfrm>
            <a:off x="2825750" y="527050"/>
            <a:ext cx="6334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Elbow</a:t>
            </a:r>
          </a:p>
        </p:txBody>
      </p:sp>
      <p:sp>
        <p:nvSpPr>
          <p:cNvPr id="9234" name="Rectangle 70"/>
          <p:cNvSpPr>
            <a:spLocks noChangeArrowheads="1"/>
          </p:cNvSpPr>
          <p:nvPr/>
        </p:nvSpPr>
        <p:spPr bwMode="auto">
          <a:xfrm>
            <a:off x="3057525" y="365125"/>
            <a:ext cx="488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Arm</a:t>
            </a:r>
          </a:p>
        </p:txBody>
      </p:sp>
      <p:sp>
        <p:nvSpPr>
          <p:cNvPr id="9235" name="Rectangle 71"/>
          <p:cNvSpPr>
            <a:spLocks noChangeArrowheads="1"/>
          </p:cNvSpPr>
          <p:nvPr/>
        </p:nvSpPr>
        <p:spPr bwMode="auto">
          <a:xfrm>
            <a:off x="3778250" y="317500"/>
            <a:ext cx="4302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Hip</a:t>
            </a:r>
          </a:p>
        </p:txBody>
      </p:sp>
      <p:sp>
        <p:nvSpPr>
          <p:cNvPr id="9236" name="Rectangle 72"/>
          <p:cNvSpPr>
            <a:spLocks noChangeArrowheads="1"/>
          </p:cNvSpPr>
          <p:nvPr/>
        </p:nvSpPr>
        <p:spPr bwMode="auto">
          <a:xfrm>
            <a:off x="3276600" y="214313"/>
            <a:ext cx="6080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Trunk</a:t>
            </a:r>
          </a:p>
        </p:txBody>
      </p:sp>
      <p:sp>
        <p:nvSpPr>
          <p:cNvPr id="9237" name="Rectangle 73"/>
          <p:cNvSpPr>
            <a:spLocks noChangeArrowheads="1"/>
          </p:cNvSpPr>
          <p:nvPr/>
        </p:nvSpPr>
        <p:spPr bwMode="auto">
          <a:xfrm>
            <a:off x="3962400" y="1460500"/>
            <a:ext cx="5397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Toes</a:t>
            </a:r>
          </a:p>
        </p:txBody>
      </p:sp>
      <p:sp>
        <p:nvSpPr>
          <p:cNvPr id="9238" name="Rectangle 74"/>
          <p:cNvSpPr>
            <a:spLocks noChangeArrowheads="1"/>
          </p:cNvSpPr>
          <p:nvPr/>
        </p:nvSpPr>
        <p:spPr bwMode="auto">
          <a:xfrm>
            <a:off x="4438650" y="95250"/>
            <a:ext cx="4556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Leg</a:t>
            </a:r>
          </a:p>
        </p:txBody>
      </p:sp>
      <p:sp>
        <p:nvSpPr>
          <p:cNvPr id="9239" name="Rectangle 75"/>
          <p:cNvSpPr>
            <a:spLocks noChangeArrowheads="1"/>
          </p:cNvSpPr>
          <p:nvPr/>
        </p:nvSpPr>
        <p:spPr bwMode="auto">
          <a:xfrm>
            <a:off x="4673600" y="1557338"/>
            <a:ext cx="7858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Genitals</a:t>
            </a:r>
          </a:p>
        </p:txBody>
      </p:sp>
      <p:sp>
        <p:nvSpPr>
          <p:cNvPr id="9240" name="Rectangle 76"/>
          <p:cNvSpPr>
            <a:spLocks noChangeArrowheads="1"/>
          </p:cNvSpPr>
          <p:nvPr/>
        </p:nvSpPr>
        <p:spPr bwMode="auto">
          <a:xfrm>
            <a:off x="4837113" y="241300"/>
            <a:ext cx="4302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Hip</a:t>
            </a:r>
          </a:p>
        </p:txBody>
      </p:sp>
      <p:sp>
        <p:nvSpPr>
          <p:cNvPr id="9241" name="Rectangle 77"/>
          <p:cNvSpPr>
            <a:spLocks noChangeArrowheads="1"/>
          </p:cNvSpPr>
          <p:nvPr/>
        </p:nvSpPr>
        <p:spPr bwMode="auto">
          <a:xfrm>
            <a:off x="5162550" y="279400"/>
            <a:ext cx="6080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Trunk</a:t>
            </a:r>
          </a:p>
        </p:txBody>
      </p:sp>
      <p:sp>
        <p:nvSpPr>
          <p:cNvPr id="9242" name="Rectangle 78"/>
          <p:cNvSpPr>
            <a:spLocks noChangeArrowheads="1"/>
          </p:cNvSpPr>
          <p:nvPr/>
        </p:nvSpPr>
        <p:spPr bwMode="auto">
          <a:xfrm>
            <a:off x="5816600" y="2024063"/>
            <a:ext cx="1311275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Primary</a:t>
            </a:r>
          </a:p>
          <a:p>
            <a:pPr eaLnBrk="1" hangingPunct="1"/>
            <a:r>
              <a:rPr lang="en-US" altLang="en-US" sz="1200" b="1">
                <a:cs typeface="Arial" charset="0"/>
              </a:rPr>
              <a:t>somatosensory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area</a:t>
            </a:r>
          </a:p>
        </p:txBody>
      </p:sp>
      <p:sp>
        <p:nvSpPr>
          <p:cNvPr id="9243" name="Rectangle 79"/>
          <p:cNvSpPr>
            <a:spLocks noChangeArrowheads="1"/>
          </p:cNvSpPr>
          <p:nvPr/>
        </p:nvSpPr>
        <p:spPr bwMode="auto">
          <a:xfrm>
            <a:off x="5670550" y="317500"/>
            <a:ext cx="5492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Neck</a:t>
            </a:r>
          </a:p>
        </p:txBody>
      </p:sp>
      <p:sp>
        <p:nvSpPr>
          <p:cNvPr id="9244" name="Rectangle 80"/>
          <p:cNvSpPr>
            <a:spLocks noChangeArrowheads="1"/>
          </p:cNvSpPr>
          <p:nvPr/>
        </p:nvSpPr>
        <p:spPr bwMode="auto">
          <a:xfrm>
            <a:off x="6053138" y="431800"/>
            <a:ext cx="488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Arm</a:t>
            </a:r>
          </a:p>
        </p:txBody>
      </p:sp>
      <p:sp>
        <p:nvSpPr>
          <p:cNvPr id="9245" name="Rectangle 81"/>
          <p:cNvSpPr>
            <a:spLocks noChangeArrowheads="1"/>
          </p:cNvSpPr>
          <p:nvPr/>
        </p:nvSpPr>
        <p:spPr bwMode="auto">
          <a:xfrm>
            <a:off x="6280150" y="609600"/>
            <a:ext cx="6334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Elbow</a:t>
            </a:r>
          </a:p>
        </p:txBody>
      </p:sp>
      <p:sp>
        <p:nvSpPr>
          <p:cNvPr id="9246" name="Rectangle 82"/>
          <p:cNvSpPr>
            <a:spLocks noChangeArrowheads="1"/>
          </p:cNvSpPr>
          <p:nvPr/>
        </p:nvSpPr>
        <p:spPr bwMode="auto">
          <a:xfrm>
            <a:off x="6629400" y="768350"/>
            <a:ext cx="7937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Forearm</a:t>
            </a:r>
          </a:p>
        </p:txBody>
      </p:sp>
      <p:sp>
        <p:nvSpPr>
          <p:cNvPr id="9247" name="Rectangle 83"/>
          <p:cNvSpPr>
            <a:spLocks noChangeArrowheads="1"/>
          </p:cNvSpPr>
          <p:nvPr/>
        </p:nvSpPr>
        <p:spPr bwMode="auto">
          <a:xfrm>
            <a:off x="7239000" y="1109663"/>
            <a:ext cx="7350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Fingers</a:t>
            </a:r>
          </a:p>
        </p:txBody>
      </p:sp>
      <p:sp>
        <p:nvSpPr>
          <p:cNvPr id="9248" name="Rectangle 84"/>
          <p:cNvSpPr>
            <a:spLocks noChangeArrowheads="1"/>
          </p:cNvSpPr>
          <p:nvPr/>
        </p:nvSpPr>
        <p:spPr bwMode="auto">
          <a:xfrm>
            <a:off x="7435850" y="1457325"/>
            <a:ext cx="692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Thumb</a:t>
            </a:r>
          </a:p>
        </p:txBody>
      </p:sp>
      <p:sp>
        <p:nvSpPr>
          <p:cNvPr id="9249" name="Rectangle 85"/>
          <p:cNvSpPr>
            <a:spLocks noChangeArrowheads="1"/>
          </p:cNvSpPr>
          <p:nvPr/>
        </p:nvSpPr>
        <p:spPr bwMode="auto">
          <a:xfrm>
            <a:off x="7569200" y="1803400"/>
            <a:ext cx="4556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Eye</a:t>
            </a:r>
          </a:p>
        </p:txBody>
      </p:sp>
      <p:sp>
        <p:nvSpPr>
          <p:cNvPr id="9250" name="Rectangle 86"/>
          <p:cNvSpPr>
            <a:spLocks noChangeArrowheads="1"/>
          </p:cNvSpPr>
          <p:nvPr/>
        </p:nvSpPr>
        <p:spPr bwMode="auto">
          <a:xfrm>
            <a:off x="7702550" y="2149475"/>
            <a:ext cx="5572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Nose</a:t>
            </a:r>
          </a:p>
        </p:txBody>
      </p:sp>
      <p:sp>
        <p:nvSpPr>
          <p:cNvPr id="9251" name="Rectangle 87"/>
          <p:cNvSpPr>
            <a:spLocks noChangeArrowheads="1"/>
          </p:cNvSpPr>
          <p:nvPr/>
        </p:nvSpPr>
        <p:spPr bwMode="auto">
          <a:xfrm>
            <a:off x="7867650" y="2492375"/>
            <a:ext cx="5318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Face</a:t>
            </a:r>
          </a:p>
        </p:txBody>
      </p:sp>
      <p:sp>
        <p:nvSpPr>
          <p:cNvPr id="9252" name="Rectangle 88"/>
          <p:cNvSpPr>
            <a:spLocks noChangeArrowheads="1"/>
          </p:cNvSpPr>
          <p:nvPr/>
        </p:nvSpPr>
        <p:spPr bwMode="auto">
          <a:xfrm>
            <a:off x="7912100" y="2841625"/>
            <a:ext cx="4968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Lips</a:t>
            </a:r>
          </a:p>
        </p:txBody>
      </p:sp>
      <p:sp>
        <p:nvSpPr>
          <p:cNvPr id="9253" name="Rectangle 89"/>
          <p:cNvSpPr>
            <a:spLocks noChangeArrowheads="1"/>
          </p:cNvSpPr>
          <p:nvPr/>
        </p:nvSpPr>
        <p:spPr bwMode="auto">
          <a:xfrm>
            <a:off x="7886700" y="3187700"/>
            <a:ext cx="5905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Teeth</a:t>
            </a:r>
          </a:p>
        </p:txBody>
      </p:sp>
      <p:sp>
        <p:nvSpPr>
          <p:cNvPr id="9254" name="Rectangle 90"/>
          <p:cNvSpPr>
            <a:spLocks noChangeArrowheads="1"/>
          </p:cNvSpPr>
          <p:nvPr/>
        </p:nvSpPr>
        <p:spPr bwMode="auto">
          <a:xfrm>
            <a:off x="7870825" y="3533775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Gums</a:t>
            </a:r>
          </a:p>
        </p:txBody>
      </p:sp>
      <p:sp>
        <p:nvSpPr>
          <p:cNvPr id="9255" name="Rectangle 91"/>
          <p:cNvSpPr>
            <a:spLocks noChangeArrowheads="1"/>
          </p:cNvSpPr>
          <p:nvPr/>
        </p:nvSpPr>
        <p:spPr bwMode="auto">
          <a:xfrm>
            <a:off x="7759700" y="3879850"/>
            <a:ext cx="7350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Tongue</a:t>
            </a:r>
          </a:p>
        </p:txBody>
      </p:sp>
      <p:sp>
        <p:nvSpPr>
          <p:cNvPr id="9256" name="Rectangle 92"/>
          <p:cNvSpPr>
            <a:spLocks noChangeArrowheads="1"/>
          </p:cNvSpPr>
          <p:nvPr/>
        </p:nvSpPr>
        <p:spPr bwMode="auto">
          <a:xfrm>
            <a:off x="7572375" y="4225925"/>
            <a:ext cx="7858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Pharynx</a:t>
            </a:r>
          </a:p>
        </p:txBody>
      </p:sp>
      <p:sp>
        <p:nvSpPr>
          <p:cNvPr id="9257" name="Rectangle 93"/>
          <p:cNvSpPr>
            <a:spLocks noChangeArrowheads="1"/>
          </p:cNvSpPr>
          <p:nvPr/>
        </p:nvSpPr>
        <p:spPr bwMode="auto">
          <a:xfrm>
            <a:off x="6499225" y="4556125"/>
            <a:ext cx="1039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Right</a:t>
            </a:r>
          </a:p>
          <a:p>
            <a:pPr eaLnBrk="1" hangingPunct="1"/>
            <a:r>
              <a:rPr lang="en-US" altLang="en-US" sz="1200" b="1">
                <a:cs typeface="Arial" charset="0"/>
              </a:rPr>
              <a:t>hemisphere</a:t>
            </a:r>
          </a:p>
        </p:txBody>
      </p:sp>
      <p:sp>
        <p:nvSpPr>
          <p:cNvPr id="9258" name="Rectangle 94"/>
          <p:cNvSpPr>
            <a:spLocks noChangeArrowheads="1"/>
          </p:cNvSpPr>
          <p:nvPr/>
        </p:nvSpPr>
        <p:spPr bwMode="auto">
          <a:xfrm>
            <a:off x="3340100" y="3556000"/>
            <a:ext cx="700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Frontal</a:t>
            </a:r>
          </a:p>
          <a:p>
            <a:pPr eaLnBrk="1" hangingPunct="1"/>
            <a:r>
              <a:rPr lang="en-US" altLang="en-US" sz="1200" b="1">
                <a:cs typeface="Arial" charset="0"/>
              </a:rPr>
              <a:t>lobe</a:t>
            </a:r>
          </a:p>
        </p:txBody>
      </p:sp>
      <p:sp>
        <p:nvSpPr>
          <p:cNvPr id="9259" name="Rectangle 95"/>
          <p:cNvSpPr>
            <a:spLocks noChangeArrowheads="1"/>
          </p:cNvSpPr>
          <p:nvPr/>
        </p:nvSpPr>
        <p:spPr bwMode="auto">
          <a:xfrm>
            <a:off x="3143250" y="4938713"/>
            <a:ext cx="10906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Parietal lobe</a:t>
            </a:r>
          </a:p>
        </p:txBody>
      </p:sp>
      <p:sp>
        <p:nvSpPr>
          <p:cNvPr id="9260" name="Rectangle 96"/>
          <p:cNvSpPr>
            <a:spLocks noChangeArrowheads="1"/>
          </p:cNvSpPr>
          <p:nvPr/>
        </p:nvSpPr>
        <p:spPr bwMode="auto">
          <a:xfrm>
            <a:off x="4305300" y="6346825"/>
            <a:ext cx="852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Posterior</a:t>
            </a:r>
          </a:p>
        </p:txBody>
      </p:sp>
      <p:sp>
        <p:nvSpPr>
          <p:cNvPr id="9261" name="Line 97"/>
          <p:cNvSpPr>
            <a:spLocks noChangeShapeType="1"/>
          </p:cNvSpPr>
          <p:nvPr/>
        </p:nvSpPr>
        <p:spPr bwMode="auto">
          <a:xfrm>
            <a:off x="2116138" y="4719638"/>
            <a:ext cx="650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2" name="Arc 98"/>
          <p:cNvSpPr>
            <a:spLocks/>
          </p:cNvSpPr>
          <p:nvPr/>
        </p:nvSpPr>
        <p:spPr bwMode="auto">
          <a:xfrm rot="-9733950">
            <a:off x="2524125" y="3957638"/>
            <a:ext cx="1916113" cy="2244725"/>
          </a:xfrm>
          <a:custGeom>
            <a:avLst/>
            <a:gdLst>
              <a:gd name="T0" fmla="*/ 2147483647 w 21600"/>
              <a:gd name="T1" fmla="*/ 0 h 21101"/>
              <a:gd name="T2" fmla="*/ 2147483647 w 21600"/>
              <a:gd name="T3" fmla="*/ 2147483647 h 21101"/>
              <a:gd name="T4" fmla="*/ 0 w 21600"/>
              <a:gd name="T5" fmla="*/ 2147483647 h 2110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101" fill="none" extrusionOk="0">
                <a:moveTo>
                  <a:pt x="6563" y="-1"/>
                </a:moveTo>
                <a:cubicBezTo>
                  <a:pt x="15519" y="2855"/>
                  <a:pt x="21600" y="11177"/>
                  <a:pt x="21600" y="20578"/>
                </a:cubicBezTo>
                <a:cubicBezTo>
                  <a:pt x="21600" y="20752"/>
                  <a:pt x="21597" y="20926"/>
                  <a:pt x="21593" y="21101"/>
                </a:cubicBezTo>
              </a:path>
              <a:path w="21600" h="21101" stroke="0" extrusionOk="0">
                <a:moveTo>
                  <a:pt x="6563" y="-1"/>
                </a:moveTo>
                <a:cubicBezTo>
                  <a:pt x="15519" y="2855"/>
                  <a:pt x="21600" y="11177"/>
                  <a:pt x="21600" y="20578"/>
                </a:cubicBezTo>
                <a:cubicBezTo>
                  <a:pt x="21600" y="20752"/>
                  <a:pt x="21597" y="20926"/>
                  <a:pt x="21593" y="21101"/>
                </a:cubicBezTo>
                <a:lnTo>
                  <a:pt x="0" y="20578"/>
                </a:lnTo>
                <a:lnTo>
                  <a:pt x="6563" y="-1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63" name="Arc 99"/>
          <p:cNvSpPr>
            <a:spLocks/>
          </p:cNvSpPr>
          <p:nvPr/>
        </p:nvSpPr>
        <p:spPr bwMode="auto">
          <a:xfrm rot="2536259">
            <a:off x="4213225" y="3341688"/>
            <a:ext cx="2581275" cy="2333625"/>
          </a:xfrm>
          <a:custGeom>
            <a:avLst/>
            <a:gdLst>
              <a:gd name="T0" fmla="*/ 2147483647 w 21600"/>
              <a:gd name="T1" fmla="*/ 0 h 22222"/>
              <a:gd name="T2" fmla="*/ 2147483647 w 21600"/>
              <a:gd name="T3" fmla="*/ 2147483647 h 22222"/>
              <a:gd name="T4" fmla="*/ 0 w 21600"/>
              <a:gd name="T5" fmla="*/ 2147483647 h 2222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2222" fill="none" extrusionOk="0">
                <a:moveTo>
                  <a:pt x="11357" y="-1"/>
                </a:moveTo>
                <a:cubicBezTo>
                  <a:pt x="17724" y="3935"/>
                  <a:pt x="21600" y="10887"/>
                  <a:pt x="21600" y="18373"/>
                </a:cubicBezTo>
                <a:cubicBezTo>
                  <a:pt x="21600" y="19663"/>
                  <a:pt x="21484" y="20951"/>
                  <a:pt x="21254" y="22222"/>
                </a:cubicBezTo>
              </a:path>
              <a:path w="21600" h="22222" stroke="0" extrusionOk="0">
                <a:moveTo>
                  <a:pt x="11357" y="-1"/>
                </a:moveTo>
                <a:cubicBezTo>
                  <a:pt x="17724" y="3935"/>
                  <a:pt x="21600" y="10887"/>
                  <a:pt x="21600" y="18373"/>
                </a:cubicBezTo>
                <a:cubicBezTo>
                  <a:pt x="21600" y="19663"/>
                  <a:pt x="21484" y="20951"/>
                  <a:pt x="21254" y="22222"/>
                </a:cubicBezTo>
                <a:lnTo>
                  <a:pt x="0" y="18373"/>
                </a:lnTo>
                <a:lnTo>
                  <a:pt x="11357" y="-1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64" name="Line 100"/>
          <p:cNvSpPr>
            <a:spLocks noChangeShapeType="1"/>
          </p:cNvSpPr>
          <p:nvPr/>
        </p:nvSpPr>
        <p:spPr bwMode="auto">
          <a:xfrm>
            <a:off x="6470650" y="4694238"/>
            <a:ext cx="104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559"/>
    </mc:Choice>
    <mc:Fallback xmlns="">
      <p:transition spd="slow" advTm="152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659813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Limbic System: Site of Emotions and Basic Behaviors</a:t>
            </a:r>
          </a:p>
        </p:txBody>
      </p:sp>
      <p:sp>
        <p:nvSpPr>
          <p:cNvPr id="8192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449388"/>
            <a:ext cx="8220075" cy="4775200"/>
          </a:xfrm>
        </p:spPr>
        <p:txBody>
          <a:bodyPr/>
          <a:lstStyle/>
          <a:p>
            <a:pPr eaLnBrk="1" hangingPunct="1"/>
            <a:r>
              <a:rPr lang="en-US" altLang="en-US" sz="2600" smtClean="0"/>
              <a:t>Includes all neuronal structures that together control emotional behavior and motivational drives</a:t>
            </a:r>
          </a:p>
          <a:p>
            <a:pPr eaLnBrk="1" hangingPunct="1"/>
            <a:r>
              <a:rPr lang="en-US" altLang="en-US" sz="2600" smtClean="0"/>
              <a:t>Hypothalamus serves as a gateway to and from limbic system</a:t>
            </a:r>
          </a:p>
          <a:p>
            <a:pPr eaLnBrk="1" hangingPunct="1"/>
            <a:r>
              <a:rPr lang="en-US" altLang="en-US" sz="2600" smtClean="0"/>
              <a:t>Emotions</a:t>
            </a:r>
            <a:endParaRPr lang="en-US" altLang="en-US" sz="2500" smtClean="0"/>
          </a:p>
          <a:p>
            <a:pPr lvl="1" eaLnBrk="1" hangingPunct="1"/>
            <a:r>
              <a:rPr lang="en-US" altLang="en-US" sz="2400" smtClean="0"/>
              <a:t>Fear, anger, sorrow, love, etc.</a:t>
            </a:r>
          </a:p>
          <a:p>
            <a:pPr eaLnBrk="1" hangingPunct="1"/>
            <a:r>
              <a:rPr lang="en-US" altLang="en-US" sz="2600" smtClean="0"/>
              <a:t>Basic behavior</a:t>
            </a:r>
            <a:endParaRPr lang="en-US" altLang="en-US" sz="2500" smtClean="0"/>
          </a:p>
          <a:p>
            <a:pPr lvl="1" eaLnBrk="1" hangingPunct="1"/>
            <a:r>
              <a:rPr lang="en-US" altLang="en-US" sz="2400" smtClean="0"/>
              <a:t>Seeking food, satisfying thirst</a:t>
            </a:r>
          </a:p>
          <a:p>
            <a:pPr lvl="1" eaLnBrk="1" hangingPunct="1"/>
            <a:r>
              <a:rPr lang="en-US" altLang="en-US" sz="2400" smtClean="0"/>
              <a:t>Sexual gratification</a:t>
            </a:r>
          </a:p>
          <a:p>
            <a:pPr eaLnBrk="1" hangingPunct="1"/>
            <a:r>
              <a:rPr lang="en-US" altLang="en-US" sz="2600" smtClean="0"/>
              <a:t>Behaviors modified by cerebrum</a:t>
            </a:r>
          </a:p>
          <a:p>
            <a:pPr eaLnBrk="1" hangingPunct="1"/>
            <a:r>
              <a:rPr lang="en-US" altLang="en-US" sz="2600" smtClean="0"/>
              <a:t>Short-term memory</a:t>
            </a:r>
            <a:endParaRPr lang="en-US" altLang="en-US" sz="2800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446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2" descr="11_19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"/>
          <a:stretch>
            <a:fillRect/>
          </a:stretch>
        </p:blipFill>
        <p:spPr bwMode="auto">
          <a:xfrm>
            <a:off x="1325563" y="136525"/>
            <a:ext cx="6492875" cy="643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3"/>
          <p:cNvSpPr>
            <a:spLocks noChangeArrowheads="1"/>
          </p:cNvSpPr>
          <p:nvPr/>
        </p:nvSpPr>
        <p:spPr bwMode="auto">
          <a:xfrm>
            <a:off x="1857375" y="169863"/>
            <a:ext cx="1684338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700" b="1">
                <a:cs typeface="Arial" charset="0"/>
              </a:rPr>
              <a:t>Limbic system</a:t>
            </a:r>
          </a:p>
        </p:txBody>
      </p:sp>
      <p:sp>
        <p:nvSpPr>
          <p:cNvPr id="11268" name="Rectangle 24"/>
          <p:cNvSpPr>
            <a:spLocks noChangeArrowheads="1"/>
          </p:cNvSpPr>
          <p:nvPr/>
        </p:nvSpPr>
        <p:spPr bwMode="auto">
          <a:xfrm>
            <a:off x="5099050" y="158750"/>
            <a:ext cx="1203325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700" b="1">
                <a:cs typeface="Arial" charset="0"/>
              </a:rPr>
              <a:t>Cerebrum</a:t>
            </a:r>
          </a:p>
        </p:txBody>
      </p:sp>
      <p:sp>
        <p:nvSpPr>
          <p:cNvPr id="11269" name="Rectangle 25"/>
          <p:cNvSpPr>
            <a:spLocks noChangeArrowheads="1"/>
          </p:cNvSpPr>
          <p:nvPr/>
        </p:nvSpPr>
        <p:spPr bwMode="auto">
          <a:xfrm>
            <a:off x="5959475" y="501650"/>
            <a:ext cx="1192213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700" b="1">
                <a:cs typeface="Arial" charset="0"/>
              </a:rPr>
              <a:t>Thalamus</a:t>
            </a:r>
          </a:p>
        </p:txBody>
      </p:sp>
      <p:sp>
        <p:nvSpPr>
          <p:cNvPr id="11270" name="Rectangle 26"/>
          <p:cNvSpPr>
            <a:spLocks noChangeArrowheads="1"/>
          </p:cNvSpPr>
          <p:nvPr/>
        </p:nvSpPr>
        <p:spPr bwMode="auto">
          <a:xfrm>
            <a:off x="6772275" y="839788"/>
            <a:ext cx="1120775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700" b="1">
                <a:cs typeface="Arial" charset="0"/>
              </a:rPr>
              <a:t>Corpus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700" b="1">
                <a:cs typeface="Arial" charset="0"/>
              </a:rPr>
              <a:t>callosum</a:t>
            </a:r>
          </a:p>
        </p:txBody>
      </p:sp>
      <p:sp>
        <p:nvSpPr>
          <p:cNvPr id="11271" name="Rectangle 27"/>
          <p:cNvSpPr>
            <a:spLocks noChangeArrowheads="1"/>
          </p:cNvSpPr>
          <p:nvPr/>
        </p:nvSpPr>
        <p:spPr bwMode="auto">
          <a:xfrm>
            <a:off x="1530350" y="5883275"/>
            <a:ext cx="1671638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700" b="1">
                <a:cs typeface="Arial" charset="0"/>
              </a:rPr>
              <a:t>Hypothalamus</a:t>
            </a:r>
          </a:p>
        </p:txBody>
      </p:sp>
      <p:sp>
        <p:nvSpPr>
          <p:cNvPr id="11272" name="Rectangle 28"/>
          <p:cNvSpPr>
            <a:spLocks noChangeArrowheads="1"/>
          </p:cNvSpPr>
          <p:nvPr/>
        </p:nvSpPr>
        <p:spPr bwMode="auto">
          <a:xfrm>
            <a:off x="3835400" y="6283325"/>
            <a:ext cx="1360488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700" b="1">
                <a:cs typeface="Arial" charset="0"/>
              </a:rPr>
              <a:t>Cerebellum</a:t>
            </a:r>
          </a:p>
        </p:txBody>
      </p:sp>
      <p:sp>
        <p:nvSpPr>
          <p:cNvPr id="11273" name="AutoShape 29"/>
          <p:cNvSpPr>
            <a:spLocks/>
          </p:cNvSpPr>
          <p:nvPr/>
        </p:nvSpPr>
        <p:spPr bwMode="auto">
          <a:xfrm rot="9450068">
            <a:off x="4187825" y="1268413"/>
            <a:ext cx="98425" cy="1654175"/>
          </a:xfrm>
          <a:prstGeom prst="leftBracket">
            <a:avLst>
              <a:gd name="adj" fmla="val 140054"/>
            </a:avLst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65566" name="Freeform 30"/>
          <p:cNvSpPr>
            <a:spLocks/>
          </p:cNvSpPr>
          <p:nvPr/>
        </p:nvSpPr>
        <p:spPr bwMode="auto">
          <a:xfrm>
            <a:off x="4648200" y="695325"/>
            <a:ext cx="1355725" cy="2830513"/>
          </a:xfrm>
          <a:custGeom>
            <a:avLst/>
            <a:gdLst>
              <a:gd name="T0" fmla="*/ 0 w 854"/>
              <a:gd name="T1" fmla="*/ 1783 h 1783"/>
              <a:gd name="T2" fmla="*/ 554 w 854"/>
              <a:gd name="T3" fmla="*/ 0 h 1783"/>
              <a:gd name="T4" fmla="*/ 854 w 854"/>
              <a:gd name="T5" fmla="*/ 0 h 1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54" h="1783">
                <a:moveTo>
                  <a:pt x="0" y="1783"/>
                </a:moveTo>
                <a:lnTo>
                  <a:pt x="554" y="0"/>
                </a:lnTo>
                <a:lnTo>
                  <a:pt x="854" y="0"/>
                </a:ln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65567" name="Freeform 31"/>
          <p:cNvSpPr>
            <a:spLocks/>
          </p:cNvSpPr>
          <p:nvPr/>
        </p:nvSpPr>
        <p:spPr bwMode="auto">
          <a:xfrm>
            <a:off x="5578475" y="974725"/>
            <a:ext cx="1203325" cy="2225675"/>
          </a:xfrm>
          <a:custGeom>
            <a:avLst/>
            <a:gdLst>
              <a:gd name="T0" fmla="*/ 0 w 758"/>
              <a:gd name="T1" fmla="*/ 1402 h 1402"/>
              <a:gd name="T2" fmla="*/ 368 w 758"/>
              <a:gd name="T3" fmla="*/ 0 h 1402"/>
              <a:gd name="T4" fmla="*/ 758 w 758"/>
              <a:gd name="T5" fmla="*/ 0 h 1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8" h="1402">
                <a:moveTo>
                  <a:pt x="0" y="1402"/>
                </a:moveTo>
                <a:lnTo>
                  <a:pt x="368" y="0"/>
                </a:lnTo>
                <a:lnTo>
                  <a:pt x="758" y="0"/>
                </a:ln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1276" name="Line 32"/>
          <p:cNvSpPr>
            <a:spLocks noChangeShapeType="1"/>
          </p:cNvSpPr>
          <p:nvPr/>
        </p:nvSpPr>
        <p:spPr bwMode="auto">
          <a:xfrm flipH="1">
            <a:off x="3784600" y="1344613"/>
            <a:ext cx="96838" cy="444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Line 33"/>
          <p:cNvSpPr>
            <a:spLocks noChangeShapeType="1"/>
          </p:cNvSpPr>
          <p:nvPr/>
        </p:nvSpPr>
        <p:spPr bwMode="auto">
          <a:xfrm flipH="1">
            <a:off x="4429125" y="2873375"/>
            <a:ext cx="96838" cy="444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70" name="Freeform 34"/>
          <p:cNvSpPr>
            <a:spLocks/>
          </p:cNvSpPr>
          <p:nvPr/>
        </p:nvSpPr>
        <p:spPr bwMode="auto">
          <a:xfrm>
            <a:off x="4267200" y="336550"/>
            <a:ext cx="866775" cy="1704975"/>
          </a:xfrm>
          <a:custGeom>
            <a:avLst/>
            <a:gdLst>
              <a:gd name="T0" fmla="*/ 0 w 546"/>
              <a:gd name="T1" fmla="*/ 1074 h 1074"/>
              <a:gd name="T2" fmla="*/ 336 w 546"/>
              <a:gd name="T3" fmla="*/ 0 h 1074"/>
              <a:gd name="T4" fmla="*/ 546 w 546"/>
              <a:gd name="T5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6" h="1074">
                <a:moveTo>
                  <a:pt x="0" y="1074"/>
                </a:moveTo>
                <a:lnTo>
                  <a:pt x="336" y="0"/>
                </a:lnTo>
                <a:lnTo>
                  <a:pt x="546" y="0"/>
                </a:ln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65571" name="Freeform 35"/>
          <p:cNvSpPr>
            <a:spLocks/>
          </p:cNvSpPr>
          <p:nvPr/>
        </p:nvSpPr>
        <p:spPr bwMode="auto">
          <a:xfrm>
            <a:off x="5153025" y="5724525"/>
            <a:ext cx="1241425" cy="749300"/>
          </a:xfrm>
          <a:custGeom>
            <a:avLst/>
            <a:gdLst>
              <a:gd name="T0" fmla="*/ 782 w 782"/>
              <a:gd name="T1" fmla="*/ 0 h 472"/>
              <a:gd name="T2" fmla="*/ 212 w 782"/>
              <a:gd name="T3" fmla="*/ 472 h 472"/>
              <a:gd name="T4" fmla="*/ 0 w 782"/>
              <a:gd name="T5" fmla="*/ 472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2" h="472">
                <a:moveTo>
                  <a:pt x="782" y="0"/>
                </a:moveTo>
                <a:lnTo>
                  <a:pt x="212" y="472"/>
                </a:lnTo>
                <a:lnTo>
                  <a:pt x="0" y="472"/>
                </a:ln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65572" name="Freeform 36"/>
          <p:cNvSpPr>
            <a:spLocks/>
          </p:cNvSpPr>
          <p:nvPr/>
        </p:nvSpPr>
        <p:spPr bwMode="auto">
          <a:xfrm>
            <a:off x="3159125" y="4194175"/>
            <a:ext cx="977900" cy="1873250"/>
          </a:xfrm>
          <a:custGeom>
            <a:avLst/>
            <a:gdLst>
              <a:gd name="T0" fmla="*/ 616 w 616"/>
              <a:gd name="T1" fmla="*/ 0 h 1180"/>
              <a:gd name="T2" fmla="*/ 282 w 616"/>
              <a:gd name="T3" fmla="*/ 1180 h 1180"/>
              <a:gd name="T4" fmla="*/ 0 w 616"/>
              <a:gd name="T5" fmla="*/ 1180 h 1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6" h="1180">
                <a:moveTo>
                  <a:pt x="616" y="0"/>
                </a:moveTo>
                <a:lnTo>
                  <a:pt x="282" y="1180"/>
                </a:lnTo>
                <a:lnTo>
                  <a:pt x="0" y="1180"/>
                </a:lnTo>
              </a:path>
            </a:pathLst>
          </a:custGeom>
          <a:noFill/>
          <a:ln w="158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86"/>
    </mc:Choice>
    <mc:Fallback xmlns="">
      <p:transition spd="slow" advTm="424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Memory: Storing and Retrieving Information</a:t>
            </a:r>
          </a:p>
        </p:txBody>
      </p:sp>
      <p:sp>
        <p:nvSpPr>
          <p:cNvPr id="8397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600200"/>
            <a:ext cx="8305800" cy="4495800"/>
          </a:xfrm>
        </p:spPr>
        <p:txBody>
          <a:bodyPr/>
          <a:lstStyle/>
          <a:p>
            <a:pPr eaLnBrk="1" hangingPunct="1"/>
            <a:r>
              <a:rPr lang="en-US" altLang="en-US" smtClean="0"/>
              <a:t>Short-term</a:t>
            </a:r>
          </a:p>
          <a:p>
            <a:pPr lvl="1" eaLnBrk="1" hangingPunct="1"/>
            <a:r>
              <a:rPr lang="en-US" altLang="en-US" smtClean="0"/>
              <a:t>Working memory</a:t>
            </a:r>
          </a:p>
          <a:p>
            <a:pPr lvl="1" eaLnBrk="1" hangingPunct="1"/>
            <a:r>
              <a:rPr lang="en-US" altLang="en-US" smtClean="0"/>
              <a:t>Information from previous few hours</a:t>
            </a:r>
          </a:p>
          <a:p>
            <a:pPr lvl="1" eaLnBrk="1" hangingPunct="1"/>
            <a:r>
              <a:rPr lang="en-US" altLang="en-US" smtClean="0"/>
              <a:t>Stored in the limbic system</a:t>
            </a:r>
          </a:p>
          <a:p>
            <a:pPr eaLnBrk="1" hangingPunct="1"/>
            <a:r>
              <a:rPr lang="en-US" altLang="en-US" smtClean="0"/>
              <a:t>Long-term</a:t>
            </a:r>
          </a:p>
          <a:p>
            <a:pPr lvl="1" eaLnBrk="1" hangingPunct="1"/>
            <a:r>
              <a:rPr lang="en-US" altLang="en-US" smtClean="0"/>
              <a:t>Information from previous days to years</a:t>
            </a:r>
          </a:p>
          <a:p>
            <a:pPr lvl="1" eaLnBrk="1" hangingPunct="1"/>
            <a:r>
              <a:rPr lang="en-US" altLang="en-US" smtClean="0"/>
              <a:t>Involves permanent changes in neurons and synapses in the cerebral cortex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40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2|37.1|29.3|7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7|13.9|1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18.4|17|28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6|8.1|4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4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lnDef>
  </a:objectDefaults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lnDef>
  </a:objectDefaults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lnDef>
  </a:objectDefaults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8063</TotalTime>
  <Words>358</Words>
  <Application>Microsoft Office PowerPoint</Application>
  <PresentationFormat>On-screen Show (4:3)</PresentationFormat>
  <Paragraphs>129</Paragraphs>
  <Slides>8</Slides>
  <Notes>8</Notes>
  <HiddenSlides>0</HiddenSlides>
  <MMClips>8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Johnson_6e_PPT_template-orig</vt:lpstr>
      <vt:lpstr>Johnson_6e_PPT_template_1line</vt:lpstr>
      <vt:lpstr>Johnson_6e_PPT_template_2line</vt:lpstr>
      <vt:lpstr>A Closer Look at the Cerebral Cortex</vt:lpstr>
      <vt:lpstr>A Closer Look at the Cerebral Cortex</vt:lpstr>
      <vt:lpstr>PowerPoint Presentation</vt:lpstr>
      <vt:lpstr>PowerPoint Presentation</vt:lpstr>
      <vt:lpstr>PowerPoint Presentation</vt:lpstr>
      <vt:lpstr>Limbic System: Site of Emotions and Basic Behaviors</vt:lpstr>
      <vt:lpstr>PowerPoint Presentation</vt:lpstr>
      <vt:lpstr>Memory: Storing and Retrieving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gglaser</cp:lastModifiedBy>
  <cp:revision>509</cp:revision>
  <cp:lastPrinted>2002-04-29T18:54:29Z</cp:lastPrinted>
  <dcterms:created xsi:type="dcterms:W3CDTF">2000-12-11T01:39:32Z</dcterms:created>
  <dcterms:modified xsi:type="dcterms:W3CDTF">2016-08-25T13:01:37Z</dcterms:modified>
</cp:coreProperties>
</file>