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7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8.xml" ContentType="application/vnd.openxmlformats-officedocument.presentationml.tags+xml"/>
  <Override PartName="/ppt/notesSlides/notesSlide11.xml" ContentType="application/vnd.openxmlformats-officedocument.presentationml.notesSlide+xml"/>
  <Override PartName="/ppt/tags/tag9.xml" ContentType="application/vnd.openxmlformats-officedocument.presentationml.tags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83" r:id="rId1"/>
    <p:sldMasterId id="2147483685" r:id="rId2"/>
    <p:sldMasterId id="2147483686" r:id="rId3"/>
  </p:sldMasterIdLst>
  <p:notesMasterIdLst>
    <p:notesMasterId r:id="rId16"/>
  </p:notesMasterIdLst>
  <p:handoutMasterIdLst>
    <p:handoutMasterId r:id="rId17"/>
  </p:handoutMasterIdLst>
  <p:sldIdLst>
    <p:sldId id="389" r:id="rId4"/>
    <p:sldId id="452" r:id="rId5"/>
    <p:sldId id="451" r:id="rId6"/>
    <p:sldId id="453" r:id="rId7"/>
    <p:sldId id="454" r:id="rId8"/>
    <p:sldId id="455" r:id="rId9"/>
    <p:sldId id="456" r:id="rId10"/>
    <p:sldId id="457" r:id="rId11"/>
    <p:sldId id="458" r:id="rId12"/>
    <p:sldId id="413" r:id="rId13"/>
    <p:sldId id="391" r:id="rId14"/>
    <p:sldId id="459" r:id="rId1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99"/>
    <a:srgbClr val="00D68F"/>
    <a:srgbClr val="00BE7F"/>
    <a:srgbClr val="009999"/>
    <a:srgbClr val="E7E200"/>
    <a:srgbClr val="00CC99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7" autoAdjust="0"/>
    <p:restoredTop sz="87812" autoAdjust="0"/>
  </p:normalViewPr>
  <p:slideViewPr>
    <p:cSldViewPr snapToGrid="0">
      <p:cViewPr>
        <p:scale>
          <a:sx n="100" d="100"/>
          <a:sy n="100" d="100"/>
        </p:scale>
        <p:origin x="-294" y="-294"/>
      </p:cViewPr>
      <p:guideLst>
        <p:guide orient="horz" pos="4119"/>
        <p:guide orient="horz" pos="298"/>
        <p:guide orient="horz" pos="953"/>
        <p:guide pos="242"/>
        <p:guide pos="313"/>
        <p:guide pos="69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3" d="100"/>
          <a:sy n="93" d="100"/>
        </p:scale>
        <p:origin x="-2696" y="-11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fld id="{11034641-6420-43E6-BDF0-D32F12B112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4357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fld id="{2507FD57-55AD-449E-A79F-4E259A44D6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74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fld id="{69B0758F-8E45-4797-A153-EB42A178DF89}" type="slidenum">
              <a:rPr lang="en-US" altLang="en-US" sz="1200" smtClean="0"/>
              <a:pPr/>
              <a:t>1</a:t>
            </a:fld>
            <a:endParaRPr lang="en-US" altLang="en-US" sz="1200" smtClean="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fld id="{65F01D9C-4D7F-490C-89CC-3B0DF8B283FE}" type="slidenum">
              <a:rPr lang="en-US" altLang="en-US" sz="1200" smtClean="0"/>
              <a:pPr/>
              <a:t>10</a:t>
            </a:fld>
            <a:endParaRPr lang="en-US" altLang="en-US" sz="1200" smtClean="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fld id="{FAF76A79-4924-4C1B-A3D0-3BBBB48C12CD}" type="slidenum">
              <a:rPr lang="en-US" altLang="en-US" sz="1200" smtClean="0"/>
              <a:pPr/>
              <a:t>11</a:t>
            </a:fld>
            <a:endParaRPr lang="en-US" altLang="en-US" sz="1200" smtClean="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70167Johnson6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677863" y="2144713"/>
            <a:ext cx="46561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defRPr/>
            </a:pPr>
            <a:r>
              <a:rPr lang="en-US" sz="2000" smtClean="0">
                <a:solidFill>
                  <a:schemeClr val="bg1"/>
                </a:solidFill>
                <a:latin typeface="Arial" charset="0"/>
              </a:rPr>
              <a:t>Concepts and Current Issues</a:t>
            </a:r>
            <a:endParaRPr lang="en-US" sz="3200" smtClean="0">
              <a:latin typeface="Arial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09600" y="331788"/>
            <a:ext cx="46736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en-US" sz="7200" smtClean="0">
                <a:solidFill>
                  <a:srgbClr val="B4DD65"/>
                </a:solidFill>
                <a:latin typeface="Arial" charset="0"/>
              </a:rPr>
              <a:t>Human Biology</a:t>
            </a:r>
            <a:endParaRPr lang="en-US" sz="4800" smtClean="0">
              <a:latin typeface="Arial" charset="0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 rot="16200000">
            <a:off x="-492125" y="968375"/>
            <a:ext cx="2065338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>
              <a:defRPr/>
            </a:pPr>
            <a:r>
              <a:rPr lang="en-US" sz="2200" smtClean="0">
                <a:solidFill>
                  <a:srgbClr val="958DDD"/>
                </a:solidFill>
                <a:latin typeface="Arial" charset="0"/>
              </a:rPr>
              <a:t>Sixth Edition</a:t>
            </a:r>
            <a:endParaRPr lang="en-US" sz="2000" smtClean="0">
              <a:latin typeface="Arial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752600" y="2584450"/>
            <a:ext cx="2414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>
              <a:defRPr/>
            </a:pPr>
            <a:r>
              <a:rPr lang="en-US" sz="2000" smtClean="0">
                <a:solidFill>
                  <a:srgbClr val="F2FF0A"/>
                </a:solidFill>
                <a:latin typeface="Arial" charset="0"/>
              </a:rPr>
              <a:t>Michael D. Johnson</a:t>
            </a:r>
            <a:endParaRPr lang="en-US" sz="2000" smtClean="0">
              <a:latin typeface="Arial" charset="0"/>
            </a:endParaRPr>
          </a:p>
        </p:txBody>
      </p:sp>
      <p:sp>
        <p:nvSpPr>
          <p:cNvPr id="1239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572000" y="390525"/>
            <a:ext cx="4572000" cy="1219200"/>
          </a:xfrm>
        </p:spPr>
        <p:txBody>
          <a:bodyPr anchor="ctr"/>
          <a:lstStyle>
            <a:lvl1pPr algn="ctr">
              <a:defRPr>
                <a:solidFill>
                  <a:srgbClr val="B4DD65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2390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1752600"/>
            <a:ext cx="4572000" cy="1676400"/>
          </a:xfrm>
        </p:spPr>
        <p:txBody>
          <a:bodyPr/>
          <a:lstStyle>
            <a:lvl1pPr marL="0" indent="0" algn="ctr"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874060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534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4668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4652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6055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065796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090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9515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002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00561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26489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3575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388941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9616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8964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2897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6483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475809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92347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77464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46204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5319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601846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6087480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5371216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7550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523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143000"/>
            <a:ext cx="4076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143000"/>
            <a:ext cx="4076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780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80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152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0403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94802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29998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143000"/>
            <a:ext cx="83058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5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cxnSp>
        <p:nvCxnSpPr>
          <p:cNvPr id="2052" name="Straight Connector 5"/>
          <p:cNvCxnSpPr>
            <a:cxnSpLocks noChangeShapeType="1"/>
          </p:cNvCxnSpPr>
          <p:nvPr/>
        </p:nvCxnSpPr>
        <p:spPr bwMode="auto">
          <a:xfrm>
            <a:off x="0" y="7620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3" r:id="rId1"/>
    <p:sldLayoutId id="2147483834" r:id="rId2"/>
    <p:sldLayoutId id="2147483835" r:id="rId3"/>
    <p:sldLayoutId id="2147483836" r:id="rId4"/>
    <p:sldLayoutId id="2147483837" r:id="rId5"/>
    <p:sldLayoutId id="2147483838" r:id="rId6"/>
    <p:sldLayoutId id="2147483839" r:id="rId7"/>
    <p:sldLayoutId id="2147483840" r:id="rId8"/>
    <p:sldLayoutId id="2147483841" r:id="rId9"/>
    <p:sldLayoutId id="2147483842" r:id="rId10"/>
    <p:sldLayoutId id="214748384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cxnSp>
        <p:nvCxnSpPr>
          <p:cNvPr id="3076" name="Straight Connector 5"/>
          <p:cNvCxnSpPr>
            <a:cxnSpLocks noChangeShapeType="1"/>
          </p:cNvCxnSpPr>
          <p:nvPr/>
        </p:nvCxnSpPr>
        <p:spPr bwMode="auto">
          <a:xfrm>
            <a:off x="0" y="12192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4" r:id="rId1"/>
    <p:sldLayoutId id="2147483845" r:id="rId2"/>
    <p:sldLayoutId id="2147483846" r:id="rId3"/>
    <p:sldLayoutId id="2147483847" r:id="rId4"/>
    <p:sldLayoutId id="2147483848" r:id="rId5"/>
    <p:sldLayoutId id="2147483849" r:id="rId6"/>
    <p:sldLayoutId id="2147483850" r:id="rId7"/>
    <p:sldLayoutId id="2147483851" r:id="rId8"/>
    <p:sldLayoutId id="2147483852" r:id="rId9"/>
    <p:sldLayoutId id="2147483853" r:id="rId10"/>
    <p:sldLayoutId id="214748385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2" Type="http://schemas.microsoft.com/office/2007/relationships/media" Target="../media/media1.wav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1.wav"/><Relationship Id="rId2" Type="http://schemas.microsoft.com/office/2007/relationships/media" Target="../media/media11.wav"/><Relationship Id="rId1" Type="http://schemas.openxmlformats.org/officeDocument/2006/relationships/tags" Target="../tags/tag8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media12.wav"/><Relationship Id="rId2" Type="http://schemas.microsoft.com/office/2007/relationships/media" Target="../media/media12.wav"/><Relationship Id="rId1" Type="http://schemas.openxmlformats.org/officeDocument/2006/relationships/tags" Target="../tags/tag9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wav"/><Relationship Id="rId7" Type="http://schemas.openxmlformats.org/officeDocument/2006/relationships/image" Target="../media/image2.png"/><Relationship Id="rId2" Type="http://schemas.microsoft.com/office/2007/relationships/media" Target="../media/media2.wav"/><Relationship Id="rId1" Type="http://schemas.openxmlformats.org/officeDocument/2006/relationships/tags" Target="../tags/tag2.xml"/><Relationship Id="rId6" Type="http://schemas.openxmlformats.org/officeDocument/2006/relationships/image" Target="../media/image3.jpe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wav"/><Relationship Id="rId2" Type="http://schemas.microsoft.com/office/2007/relationships/media" Target="../media/media3.wav"/><Relationship Id="rId1" Type="http://schemas.openxmlformats.org/officeDocument/2006/relationships/tags" Target="../tags/tag3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2.pn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wav"/><Relationship Id="rId2" Type="http://schemas.microsoft.com/office/2007/relationships/media" Target="../media/media5.wav"/><Relationship Id="rId1" Type="http://schemas.openxmlformats.org/officeDocument/2006/relationships/tags" Target="../tags/tag4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wav"/><Relationship Id="rId7" Type="http://schemas.openxmlformats.org/officeDocument/2006/relationships/image" Target="../media/image2.png"/><Relationship Id="rId2" Type="http://schemas.microsoft.com/office/2007/relationships/media" Target="../media/media6.wav"/><Relationship Id="rId1" Type="http://schemas.openxmlformats.org/officeDocument/2006/relationships/tags" Target="../tags/tag5.xml"/><Relationship Id="rId6" Type="http://schemas.openxmlformats.org/officeDocument/2006/relationships/image" Target="../media/image5.jpe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wav"/><Relationship Id="rId2" Type="http://schemas.microsoft.com/office/2007/relationships/media" Target="../media/media7.wav"/><Relationship Id="rId1" Type="http://schemas.openxmlformats.org/officeDocument/2006/relationships/tags" Target="../tags/tag6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wav"/><Relationship Id="rId2" Type="http://schemas.microsoft.com/office/2007/relationships/media" Target="../media/media9.wav"/><Relationship Id="rId1" Type="http://schemas.openxmlformats.org/officeDocument/2006/relationships/tags" Target="../tags/tag7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Brain and Spinal Cord Constitute the CNS</a:t>
            </a:r>
          </a:p>
        </p:txBody>
      </p:sp>
      <p:sp>
        <p:nvSpPr>
          <p:cNvPr id="52227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84175" y="1100138"/>
            <a:ext cx="7772400" cy="5075237"/>
          </a:xfrm>
        </p:spPr>
        <p:txBody>
          <a:bodyPr/>
          <a:lstStyle/>
          <a:p>
            <a:pPr eaLnBrk="1" hangingPunct="1"/>
            <a:r>
              <a:rPr lang="en-US" altLang="en-US" smtClean="0"/>
              <a:t>CNS protection</a:t>
            </a:r>
          </a:p>
          <a:p>
            <a:pPr lvl="1" eaLnBrk="1" hangingPunct="1"/>
            <a:r>
              <a:rPr lang="en-US" altLang="en-US" b="1" smtClean="0"/>
              <a:t>Bone</a:t>
            </a:r>
            <a:r>
              <a:rPr lang="en-US" altLang="en-US" smtClean="0"/>
              <a:t>: skull and vertebrae</a:t>
            </a:r>
          </a:p>
          <a:p>
            <a:pPr lvl="1" eaLnBrk="1" hangingPunct="1"/>
            <a:r>
              <a:rPr lang="en-US" altLang="en-US" b="1" smtClean="0"/>
              <a:t>Meninges</a:t>
            </a:r>
            <a:r>
              <a:rPr lang="en-US" altLang="en-US" smtClean="0"/>
              <a:t>: protective membranes</a:t>
            </a:r>
          </a:p>
          <a:p>
            <a:pPr lvl="2" eaLnBrk="1" hangingPunct="1"/>
            <a:r>
              <a:rPr lang="en-US" altLang="en-US" smtClean="0"/>
              <a:t>Dura mater, arachnoid, and pia mater</a:t>
            </a:r>
          </a:p>
          <a:p>
            <a:pPr lvl="1" eaLnBrk="1" hangingPunct="1"/>
            <a:r>
              <a:rPr lang="en-US" altLang="en-US" b="1" smtClean="0"/>
              <a:t>Cerebrospinal fluid</a:t>
            </a:r>
            <a:r>
              <a:rPr lang="en-US" altLang="en-US" smtClean="0"/>
              <a:t>: bathes the brain, spinal cord</a:t>
            </a:r>
          </a:p>
          <a:p>
            <a:pPr lvl="2" eaLnBrk="1" hangingPunct="1"/>
            <a:r>
              <a:rPr lang="en-US" altLang="en-US" smtClean="0"/>
              <a:t>Shock absorber</a:t>
            </a:r>
          </a:p>
          <a:p>
            <a:pPr lvl="2" eaLnBrk="1" hangingPunct="1"/>
            <a:r>
              <a:rPr lang="en-US" altLang="en-US" smtClean="0"/>
              <a:t>Produced within the ventricles of the brain</a:t>
            </a:r>
          </a:p>
          <a:p>
            <a:pPr lvl="1" eaLnBrk="1" hangingPunct="1"/>
            <a:r>
              <a:rPr lang="en-US" altLang="en-US" b="1" smtClean="0"/>
              <a:t>Blood-brain barrier</a:t>
            </a:r>
            <a:r>
              <a:rPr lang="en-US" altLang="en-US" smtClean="0"/>
              <a:t>: prevents entry of certain chemicals and pathogens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2966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Midbrain: Vision and Hearing</a:t>
            </a:r>
          </a:p>
        </p:txBody>
      </p:sp>
      <p:sp>
        <p:nvSpPr>
          <p:cNvPr id="14339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84175" y="1128713"/>
            <a:ext cx="8062913" cy="509428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Coordinates movements of the head related to vision and hearing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Controls movement of eyes and size of pupils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603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Forebrain: Emotions and Conscious Thought</a:t>
            </a:r>
          </a:p>
        </p:txBody>
      </p:sp>
      <p:sp>
        <p:nvSpPr>
          <p:cNvPr id="69635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84175" y="1514475"/>
            <a:ext cx="8078788" cy="4618038"/>
          </a:xfrm>
        </p:spPr>
        <p:txBody>
          <a:bodyPr/>
          <a:lstStyle/>
          <a:p>
            <a:pPr eaLnBrk="1" hangingPunct="1"/>
            <a:r>
              <a:rPr lang="en-US" altLang="en-US" sz="2600" smtClean="0"/>
              <a:t>Receives and integrates information concerning emotions and conscious thought</a:t>
            </a:r>
          </a:p>
          <a:p>
            <a:pPr eaLnBrk="1" hangingPunct="1"/>
            <a:r>
              <a:rPr lang="en-US" altLang="en-US" sz="2600" b="1" smtClean="0"/>
              <a:t>Hypothalamus</a:t>
            </a:r>
          </a:p>
          <a:p>
            <a:pPr lvl="1" eaLnBrk="1" hangingPunct="1"/>
            <a:r>
              <a:rPr lang="en-US" altLang="en-US" sz="2500" smtClean="0"/>
              <a:t>Helps regulate homeostasis</a:t>
            </a:r>
          </a:p>
          <a:p>
            <a:pPr eaLnBrk="1" hangingPunct="1"/>
            <a:r>
              <a:rPr lang="en-US" altLang="en-US" sz="2600" b="1" smtClean="0"/>
              <a:t>Thalamus </a:t>
            </a:r>
            <a:r>
              <a:rPr lang="en-US" altLang="en-US" sz="2600" smtClean="0"/>
              <a:t>(“Grand Central Station”)</a:t>
            </a:r>
          </a:p>
          <a:p>
            <a:pPr lvl="1" eaLnBrk="1" hangingPunct="1"/>
            <a:r>
              <a:rPr lang="en-US" altLang="en-US" sz="2500" smtClean="0"/>
              <a:t>Receiving, processing, and transfer center</a:t>
            </a:r>
          </a:p>
          <a:p>
            <a:pPr eaLnBrk="1" hangingPunct="1"/>
            <a:r>
              <a:rPr lang="en-US" altLang="en-US" sz="2600" b="1" smtClean="0"/>
              <a:t>Limbic system</a:t>
            </a:r>
          </a:p>
          <a:p>
            <a:pPr lvl="1" eaLnBrk="1" hangingPunct="1"/>
            <a:r>
              <a:rPr lang="en-US" altLang="en-US" sz="2500" smtClean="0"/>
              <a:t>Pathways involved in emotions and memory</a:t>
            </a:r>
          </a:p>
          <a:p>
            <a:pPr eaLnBrk="1" hangingPunct="1"/>
            <a:r>
              <a:rPr lang="en-US" altLang="en-US" sz="2600" b="1" smtClean="0"/>
              <a:t>Cerebrum</a:t>
            </a:r>
          </a:p>
          <a:p>
            <a:pPr lvl="1" eaLnBrk="1" hangingPunct="1"/>
            <a:r>
              <a:rPr lang="en-US" altLang="en-US" sz="2500" smtClean="0"/>
              <a:t>Language, decision making, conscious thought</a:t>
            </a:r>
          </a:p>
          <a:p>
            <a:pPr eaLnBrk="1" hangingPunct="1"/>
            <a:endParaRPr lang="en-US" altLang="en-US" sz="2600" smtClean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1596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 descr="Strip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Forebrain: Cerebrum</a:t>
            </a:r>
          </a:p>
        </p:txBody>
      </p:sp>
      <p:sp>
        <p:nvSpPr>
          <p:cNvPr id="70659" name="Content Placeholder 2"/>
          <p:cNvSpPr>
            <a:spLocks noGrp="1"/>
          </p:cNvSpPr>
          <p:nvPr>
            <p:ph idx="4294967295"/>
          </p:nvPr>
        </p:nvSpPr>
        <p:spPr>
          <a:xfrm>
            <a:off x="384175" y="1092200"/>
            <a:ext cx="8366125" cy="4179888"/>
          </a:xfrm>
        </p:spPr>
        <p:txBody>
          <a:bodyPr/>
          <a:lstStyle/>
          <a:p>
            <a:pPr eaLnBrk="1" hangingPunct="1"/>
            <a:r>
              <a:rPr lang="en-US" altLang="en-US" smtClean="0"/>
              <a:t>Structure</a:t>
            </a:r>
          </a:p>
          <a:p>
            <a:pPr lvl="1" eaLnBrk="1" hangingPunct="1"/>
            <a:r>
              <a:rPr lang="en-US" altLang="en-US" smtClean="0"/>
              <a:t>Right and left </a:t>
            </a:r>
            <a:r>
              <a:rPr lang="en-US" altLang="en-US" b="1" smtClean="0"/>
              <a:t>hemispheres</a:t>
            </a:r>
          </a:p>
          <a:p>
            <a:pPr lvl="1" eaLnBrk="1" hangingPunct="1"/>
            <a:r>
              <a:rPr lang="en-US" altLang="en-US" smtClean="0"/>
              <a:t>Hemispheres connected by </a:t>
            </a:r>
            <a:r>
              <a:rPr lang="en-US" altLang="en-US" b="1" smtClean="0"/>
              <a:t>corpus callosum</a:t>
            </a:r>
          </a:p>
          <a:p>
            <a:pPr lvl="2" eaLnBrk="1" hangingPunct="1"/>
            <a:r>
              <a:rPr lang="en-US" altLang="en-US" smtClean="0"/>
              <a:t>Nerve tracts in corpus callosum allow two hemispheres to share information</a:t>
            </a:r>
          </a:p>
          <a:p>
            <a:pPr lvl="1" eaLnBrk="1" hangingPunct="1"/>
            <a:r>
              <a:rPr lang="en-US" altLang="en-US" smtClean="0"/>
              <a:t>Cerebral cortex</a:t>
            </a:r>
          </a:p>
          <a:p>
            <a:pPr lvl="2" eaLnBrk="1" hangingPunct="1"/>
            <a:r>
              <a:rPr lang="en-US" altLang="en-US" smtClean="0"/>
              <a:t>gray matter, the outer layer of the cerebrum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722"/>
    </mc:Choice>
    <mc:Fallback xmlns="">
      <p:transition spd="slow" advTm="407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60" descr="11_13Figure-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66"/>
          <a:stretch>
            <a:fillRect/>
          </a:stretch>
        </p:blipFill>
        <p:spPr bwMode="auto">
          <a:xfrm>
            <a:off x="298450" y="338138"/>
            <a:ext cx="8547100" cy="602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1" name="Rectangle 61"/>
          <p:cNvSpPr>
            <a:spLocks noChangeArrowheads="1"/>
          </p:cNvSpPr>
          <p:nvPr/>
        </p:nvSpPr>
        <p:spPr bwMode="auto">
          <a:xfrm>
            <a:off x="3048000" y="606425"/>
            <a:ext cx="487363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1000" b="1">
                <a:cs typeface="Arial" charset="0"/>
              </a:rPr>
              <a:t>Skull</a:t>
            </a:r>
          </a:p>
        </p:txBody>
      </p:sp>
      <p:sp>
        <p:nvSpPr>
          <p:cNvPr id="53252" name="Rectangle 62"/>
          <p:cNvSpPr>
            <a:spLocks noChangeArrowheads="1"/>
          </p:cNvSpPr>
          <p:nvPr/>
        </p:nvSpPr>
        <p:spPr bwMode="auto">
          <a:xfrm>
            <a:off x="269875" y="774700"/>
            <a:ext cx="9747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1000" b="1">
                <a:cs typeface="Arial" charset="0"/>
              </a:rPr>
              <a:t>Left ventricle</a:t>
            </a:r>
          </a:p>
        </p:txBody>
      </p:sp>
      <p:sp>
        <p:nvSpPr>
          <p:cNvPr id="53253" name="Rectangle 63"/>
          <p:cNvSpPr>
            <a:spLocks noChangeArrowheads="1"/>
          </p:cNvSpPr>
          <p:nvPr/>
        </p:nvSpPr>
        <p:spPr bwMode="auto">
          <a:xfrm>
            <a:off x="228600" y="2540000"/>
            <a:ext cx="1058863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1000" b="1">
                <a:cs typeface="Arial" charset="0"/>
              </a:rPr>
              <a:t>Third ventricle</a:t>
            </a:r>
          </a:p>
        </p:txBody>
      </p:sp>
      <p:sp>
        <p:nvSpPr>
          <p:cNvPr id="53254" name="Rectangle 64"/>
          <p:cNvSpPr>
            <a:spLocks noChangeArrowheads="1"/>
          </p:cNvSpPr>
          <p:nvPr/>
        </p:nvSpPr>
        <p:spPr bwMode="auto">
          <a:xfrm>
            <a:off x="185738" y="2860675"/>
            <a:ext cx="1341437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1000" b="1">
                <a:cs typeface="Arial" charset="0"/>
              </a:rPr>
              <a:t>Cerebrospinal fluid</a:t>
            </a:r>
          </a:p>
        </p:txBody>
      </p:sp>
      <p:sp>
        <p:nvSpPr>
          <p:cNvPr id="53255" name="Rectangle 65"/>
          <p:cNvSpPr>
            <a:spLocks noChangeArrowheads="1"/>
          </p:cNvSpPr>
          <p:nvPr/>
        </p:nvSpPr>
        <p:spPr bwMode="auto">
          <a:xfrm>
            <a:off x="230188" y="3194050"/>
            <a:ext cx="1144587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1000" b="1">
                <a:cs typeface="Arial" charset="0"/>
              </a:rPr>
              <a:t>Fourth ventricle</a:t>
            </a:r>
          </a:p>
        </p:txBody>
      </p:sp>
      <p:sp>
        <p:nvSpPr>
          <p:cNvPr id="53256" name="Rectangle 66"/>
          <p:cNvSpPr>
            <a:spLocks noChangeArrowheads="1"/>
          </p:cNvSpPr>
          <p:nvPr/>
        </p:nvSpPr>
        <p:spPr bwMode="auto">
          <a:xfrm>
            <a:off x="1387475" y="3803650"/>
            <a:ext cx="9747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1000" b="1">
                <a:cs typeface="Arial" charset="0"/>
              </a:rPr>
              <a:t>Left ventricle</a:t>
            </a:r>
          </a:p>
        </p:txBody>
      </p:sp>
      <p:sp>
        <p:nvSpPr>
          <p:cNvPr id="53257" name="Rectangle 67"/>
          <p:cNvSpPr>
            <a:spLocks noChangeArrowheads="1"/>
          </p:cNvSpPr>
          <p:nvPr/>
        </p:nvSpPr>
        <p:spPr bwMode="auto">
          <a:xfrm>
            <a:off x="279400" y="3803650"/>
            <a:ext cx="10668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1000" b="1">
                <a:cs typeface="Arial" charset="0"/>
              </a:rPr>
              <a:t>Right ventricle</a:t>
            </a:r>
          </a:p>
        </p:txBody>
      </p:sp>
      <p:sp>
        <p:nvSpPr>
          <p:cNvPr id="6154" name="Rectangle 68"/>
          <p:cNvSpPr>
            <a:spLocks noChangeArrowheads="1"/>
          </p:cNvSpPr>
          <p:nvPr/>
        </p:nvSpPr>
        <p:spPr bwMode="auto">
          <a:xfrm>
            <a:off x="323850" y="6146800"/>
            <a:ext cx="117157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1000" b="1">
                <a:cs typeface="Arial" charset="0"/>
              </a:rPr>
              <a:t>a) Anterior view.</a:t>
            </a:r>
          </a:p>
        </p:txBody>
      </p:sp>
      <p:sp>
        <p:nvSpPr>
          <p:cNvPr id="53260" name="Rectangle 70"/>
          <p:cNvSpPr>
            <a:spLocks noChangeArrowheads="1"/>
          </p:cNvSpPr>
          <p:nvPr/>
        </p:nvSpPr>
        <p:spPr bwMode="auto">
          <a:xfrm>
            <a:off x="2185988" y="5438775"/>
            <a:ext cx="706437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000" b="1">
                <a:cs typeface="Arial" charset="0"/>
              </a:rPr>
              <a:t>Fourth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000" b="1">
                <a:cs typeface="Arial" charset="0"/>
              </a:rPr>
              <a:t>ventricle</a:t>
            </a:r>
          </a:p>
        </p:txBody>
      </p:sp>
      <p:sp>
        <p:nvSpPr>
          <p:cNvPr id="6156" name="Rectangle 71"/>
          <p:cNvSpPr>
            <a:spLocks noChangeArrowheads="1"/>
          </p:cNvSpPr>
          <p:nvPr/>
        </p:nvSpPr>
        <p:spPr bwMode="auto">
          <a:xfrm>
            <a:off x="2317750" y="6146800"/>
            <a:ext cx="11445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1000" b="1">
                <a:cs typeface="Arial" charset="0"/>
              </a:rPr>
              <a:t>b) Sagittal view.</a:t>
            </a:r>
          </a:p>
        </p:txBody>
      </p:sp>
      <p:sp>
        <p:nvSpPr>
          <p:cNvPr id="53262" name="Rectangle 72"/>
          <p:cNvSpPr>
            <a:spLocks noChangeArrowheads="1"/>
          </p:cNvSpPr>
          <p:nvPr/>
        </p:nvSpPr>
        <p:spPr bwMode="auto">
          <a:xfrm>
            <a:off x="2330450" y="4778375"/>
            <a:ext cx="706438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000" b="1">
                <a:cs typeface="Arial" charset="0"/>
              </a:rPr>
              <a:t>Third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000" b="1">
                <a:cs typeface="Arial" charset="0"/>
              </a:rPr>
              <a:t>ventricle</a:t>
            </a:r>
          </a:p>
        </p:txBody>
      </p:sp>
      <p:sp>
        <p:nvSpPr>
          <p:cNvPr id="53263" name="Rectangle 73"/>
          <p:cNvSpPr>
            <a:spLocks noChangeArrowheads="1"/>
          </p:cNvSpPr>
          <p:nvPr/>
        </p:nvSpPr>
        <p:spPr bwMode="auto">
          <a:xfrm>
            <a:off x="254000" y="603250"/>
            <a:ext cx="10668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1000" b="1">
                <a:cs typeface="Arial" charset="0"/>
              </a:rPr>
              <a:t>Right ventricle</a:t>
            </a:r>
          </a:p>
        </p:txBody>
      </p:sp>
      <p:sp>
        <p:nvSpPr>
          <p:cNvPr id="53264" name="Rectangle 74"/>
          <p:cNvSpPr>
            <a:spLocks noChangeArrowheads="1"/>
          </p:cNvSpPr>
          <p:nvPr/>
        </p:nvSpPr>
        <p:spPr bwMode="auto">
          <a:xfrm>
            <a:off x="3429000" y="2990850"/>
            <a:ext cx="76993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1000" b="1">
                <a:cs typeface="Arial" charset="0"/>
              </a:rPr>
              <a:t>Meninges</a:t>
            </a:r>
          </a:p>
        </p:txBody>
      </p:sp>
      <p:sp>
        <p:nvSpPr>
          <p:cNvPr id="6160" name="Rectangle 75"/>
          <p:cNvSpPr>
            <a:spLocks noChangeArrowheads="1"/>
          </p:cNvSpPr>
          <p:nvPr/>
        </p:nvSpPr>
        <p:spPr bwMode="auto">
          <a:xfrm>
            <a:off x="3117850" y="3213100"/>
            <a:ext cx="925513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1000" b="1">
                <a:cs typeface="Arial" charset="0"/>
              </a:rPr>
              <a:t>Spinal canal</a:t>
            </a:r>
          </a:p>
        </p:txBody>
      </p:sp>
      <p:sp>
        <p:nvSpPr>
          <p:cNvPr id="53266" name="Rectangle 76"/>
          <p:cNvSpPr>
            <a:spLocks noChangeArrowheads="1"/>
          </p:cNvSpPr>
          <p:nvPr/>
        </p:nvSpPr>
        <p:spPr bwMode="auto">
          <a:xfrm>
            <a:off x="7429500" y="527050"/>
            <a:ext cx="4318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1000" b="1">
                <a:cs typeface="Arial" charset="0"/>
              </a:rPr>
              <a:t>Hair</a:t>
            </a:r>
          </a:p>
        </p:txBody>
      </p:sp>
      <p:sp>
        <p:nvSpPr>
          <p:cNvPr id="53267" name="Rectangle 77"/>
          <p:cNvSpPr>
            <a:spLocks noChangeArrowheads="1"/>
          </p:cNvSpPr>
          <p:nvPr/>
        </p:nvSpPr>
        <p:spPr bwMode="auto">
          <a:xfrm>
            <a:off x="7435850" y="838200"/>
            <a:ext cx="5222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1000" b="1">
                <a:cs typeface="Arial" charset="0"/>
              </a:rPr>
              <a:t>Scalp</a:t>
            </a:r>
          </a:p>
        </p:txBody>
      </p:sp>
      <p:sp>
        <p:nvSpPr>
          <p:cNvPr id="53268" name="Rectangle 78"/>
          <p:cNvSpPr>
            <a:spLocks noChangeArrowheads="1"/>
          </p:cNvSpPr>
          <p:nvPr/>
        </p:nvSpPr>
        <p:spPr bwMode="auto">
          <a:xfrm>
            <a:off x="7435850" y="1143000"/>
            <a:ext cx="487363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1000" b="1">
                <a:cs typeface="Arial" charset="0"/>
              </a:rPr>
              <a:t>Skull</a:t>
            </a:r>
          </a:p>
        </p:txBody>
      </p:sp>
      <p:sp>
        <p:nvSpPr>
          <p:cNvPr id="53269" name="Rectangle 79"/>
          <p:cNvSpPr>
            <a:spLocks noChangeArrowheads="1"/>
          </p:cNvSpPr>
          <p:nvPr/>
        </p:nvSpPr>
        <p:spPr bwMode="auto">
          <a:xfrm>
            <a:off x="7429500" y="1447800"/>
            <a:ext cx="85407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1000" b="1">
                <a:cs typeface="Arial" charset="0"/>
              </a:rPr>
              <a:t>Dura mater</a:t>
            </a:r>
          </a:p>
        </p:txBody>
      </p:sp>
      <p:sp>
        <p:nvSpPr>
          <p:cNvPr id="53270" name="Rectangle 80"/>
          <p:cNvSpPr>
            <a:spLocks noChangeArrowheads="1"/>
          </p:cNvSpPr>
          <p:nvPr/>
        </p:nvSpPr>
        <p:spPr bwMode="auto">
          <a:xfrm>
            <a:off x="7442200" y="1746250"/>
            <a:ext cx="8128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1000" b="1">
                <a:cs typeface="Arial" charset="0"/>
              </a:rPr>
              <a:t>Arachnoid</a:t>
            </a:r>
          </a:p>
        </p:txBody>
      </p:sp>
      <p:sp>
        <p:nvSpPr>
          <p:cNvPr id="53271" name="Rectangle 81"/>
          <p:cNvSpPr>
            <a:spLocks noChangeArrowheads="1"/>
          </p:cNvSpPr>
          <p:nvPr/>
        </p:nvSpPr>
        <p:spPr bwMode="auto">
          <a:xfrm>
            <a:off x="7435850" y="2070100"/>
            <a:ext cx="7556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1000" b="1">
                <a:cs typeface="Arial" charset="0"/>
              </a:rPr>
              <a:t>Pia mater</a:t>
            </a:r>
          </a:p>
        </p:txBody>
      </p:sp>
      <p:sp>
        <p:nvSpPr>
          <p:cNvPr id="6167" name="Rectangle 82"/>
          <p:cNvSpPr>
            <a:spLocks noChangeArrowheads="1"/>
          </p:cNvSpPr>
          <p:nvPr/>
        </p:nvSpPr>
        <p:spPr bwMode="auto">
          <a:xfrm>
            <a:off x="7435850" y="2393950"/>
            <a:ext cx="9112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1000" b="1">
                <a:cs typeface="Arial" charset="0"/>
              </a:rPr>
              <a:t>Brain tissue</a:t>
            </a:r>
          </a:p>
        </p:txBody>
      </p:sp>
      <p:sp>
        <p:nvSpPr>
          <p:cNvPr id="53273" name="Rectangle 83"/>
          <p:cNvSpPr>
            <a:spLocks noChangeArrowheads="1"/>
          </p:cNvSpPr>
          <p:nvPr/>
        </p:nvSpPr>
        <p:spPr bwMode="auto">
          <a:xfrm>
            <a:off x="7435850" y="2711450"/>
            <a:ext cx="10382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1000" b="1">
                <a:cs typeface="Arial" charset="0"/>
              </a:rPr>
              <a:t>Cerebrospinal</a:t>
            </a:r>
          </a:p>
          <a:p>
            <a:pPr eaLnBrk="1" hangingPunct="1"/>
            <a:r>
              <a:rPr lang="en-US" altLang="en-US" sz="1000" b="1">
                <a:cs typeface="Arial" charset="0"/>
              </a:rPr>
              <a:t>fluid</a:t>
            </a:r>
          </a:p>
        </p:txBody>
      </p:sp>
      <p:sp>
        <p:nvSpPr>
          <p:cNvPr id="53274" name="Rectangle 84"/>
          <p:cNvSpPr>
            <a:spLocks noChangeArrowheads="1"/>
          </p:cNvSpPr>
          <p:nvPr/>
        </p:nvSpPr>
        <p:spPr bwMode="auto">
          <a:xfrm>
            <a:off x="8194675" y="1752600"/>
            <a:ext cx="76993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1000" b="1">
                <a:cs typeface="Arial" charset="0"/>
              </a:rPr>
              <a:t>Meninges</a:t>
            </a:r>
          </a:p>
        </p:txBody>
      </p:sp>
      <p:sp>
        <p:nvSpPr>
          <p:cNvPr id="6170" name="Rectangle 85"/>
          <p:cNvSpPr>
            <a:spLocks noChangeArrowheads="1"/>
          </p:cNvSpPr>
          <p:nvPr/>
        </p:nvSpPr>
        <p:spPr bwMode="auto">
          <a:xfrm>
            <a:off x="3282950" y="3416300"/>
            <a:ext cx="8763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1000" b="1">
                <a:cs typeface="Arial" charset="0"/>
              </a:rPr>
              <a:t>Spinal cord</a:t>
            </a:r>
          </a:p>
        </p:txBody>
      </p:sp>
      <p:sp>
        <p:nvSpPr>
          <p:cNvPr id="53276" name="Line 86"/>
          <p:cNvSpPr>
            <a:spLocks noChangeShapeType="1"/>
          </p:cNvSpPr>
          <p:nvPr/>
        </p:nvSpPr>
        <p:spPr bwMode="auto">
          <a:xfrm>
            <a:off x="1203325" y="800100"/>
            <a:ext cx="482600" cy="863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77" name="Line 87"/>
          <p:cNvSpPr>
            <a:spLocks noChangeShapeType="1"/>
          </p:cNvSpPr>
          <p:nvPr/>
        </p:nvSpPr>
        <p:spPr bwMode="auto">
          <a:xfrm>
            <a:off x="1127125" y="974725"/>
            <a:ext cx="520700" cy="9556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73" name="Line 88"/>
          <p:cNvSpPr>
            <a:spLocks noChangeShapeType="1"/>
          </p:cNvSpPr>
          <p:nvPr/>
        </p:nvSpPr>
        <p:spPr bwMode="auto">
          <a:xfrm>
            <a:off x="2794000" y="3333750"/>
            <a:ext cx="37782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74" name="Line 89"/>
          <p:cNvSpPr>
            <a:spLocks noChangeShapeType="1"/>
          </p:cNvSpPr>
          <p:nvPr/>
        </p:nvSpPr>
        <p:spPr bwMode="auto">
          <a:xfrm flipV="1">
            <a:off x="1619250" y="4006850"/>
            <a:ext cx="247650" cy="4857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80" name="Line 90"/>
          <p:cNvSpPr>
            <a:spLocks noChangeShapeType="1"/>
          </p:cNvSpPr>
          <p:nvPr/>
        </p:nvSpPr>
        <p:spPr bwMode="auto">
          <a:xfrm>
            <a:off x="3238500" y="3095625"/>
            <a:ext cx="2571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81" name="Line 91"/>
          <p:cNvSpPr>
            <a:spLocks noChangeShapeType="1"/>
          </p:cNvSpPr>
          <p:nvPr/>
        </p:nvSpPr>
        <p:spPr bwMode="auto">
          <a:xfrm>
            <a:off x="774700" y="4003675"/>
            <a:ext cx="234950" cy="5397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82" name="Line 92"/>
          <p:cNvSpPr>
            <a:spLocks noChangeShapeType="1"/>
          </p:cNvSpPr>
          <p:nvPr/>
        </p:nvSpPr>
        <p:spPr bwMode="auto">
          <a:xfrm flipH="1">
            <a:off x="1619250" y="4006850"/>
            <a:ext cx="247650" cy="4857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83" name="Line 93"/>
          <p:cNvSpPr>
            <a:spLocks noChangeShapeType="1"/>
          </p:cNvSpPr>
          <p:nvPr/>
        </p:nvSpPr>
        <p:spPr bwMode="auto">
          <a:xfrm>
            <a:off x="1298575" y="4883150"/>
            <a:ext cx="10953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85" name="Line 95"/>
          <p:cNvSpPr>
            <a:spLocks noChangeShapeType="1"/>
          </p:cNvSpPr>
          <p:nvPr/>
        </p:nvSpPr>
        <p:spPr bwMode="auto">
          <a:xfrm>
            <a:off x="1381125" y="5553075"/>
            <a:ext cx="86042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86" name="Line 96"/>
          <p:cNvSpPr>
            <a:spLocks noChangeShapeType="1"/>
          </p:cNvSpPr>
          <p:nvPr/>
        </p:nvSpPr>
        <p:spPr bwMode="auto">
          <a:xfrm flipV="1">
            <a:off x="2895600" y="735013"/>
            <a:ext cx="215900" cy="1412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87" name="Line 97"/>
          <p:cNvSpPr>
            <a:spLocks noChangeShapeType="1"/>
          </p:cNvSpPr>
          <p:nvPr/>
        </p:nvSpPr>
        <p:spPr bwMode="auto">
          <a:xfrm flipV="1">
            <a:off x="6765925" y="650875"/>
            <a:ext cx="739775" cy="241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88" name="Line 98"/>
          <p:cNvSpPr>
            <a:spLocks noChangeShapeType="1"/>
          </p:cNvSpPr>
          <p:nvPr/>
        </p:nvSpPr>
        <p:spPr bwMode="auto">
          <a:xfrm flipV="1">
            <a:off x="6870700" y="958850"/>
            <a:ext cx="644525" cy="2190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89" name="Line 99"/>
          <p:cNvSpPr>
            <a:spLocks noChangeShapeType="1"/>
          </p:cNvSpPr>
          <p:nvPr/>
        </p:nvSpPr>
        <p:spPr bwMode="auto">
          <a:xfrm flipV="1">
            <a:off x="7045325" y="1266825"/>
            <a:ext cx="466725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90" name="Line 100"/>
          <p:cNvSpPr>
            <a:spLocks noChangeShapeType="1"/>
          </p:cNvSpPr>
          <p:nvPr/>
        </p:nvSpPr>
        <p:spPr bwMode="auto">
          <a:xfrm flipV="1">
            <a:off x="7042150" y="1571625"/>
            <a:ext cx="460375" cy="1587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91" name="Line 101"/>
          <p:cNvSpPr>
            <a:spLocks noChangeShapeType="1"/>
          </p:cNvSpPr>
          <p:nvPr/>
        </p:nvSpPr>
        <p:spPr bwMode="auto">
          <a:xfrm flipV="1">
            <a:off x="7318375" y="1885950"/>
            <a:ext cx="190500" cy="76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92" name="Line 102"/>
          <p:cNvSpPr>
            <a:spLocks noChangeShapeType="1"/>
          </p:cNvSpPr>
          <p:nvPr/>
        </p:nvSpPr>
        <p:spPr bwMode="auto">
          <a:xfrm flipV="1">
            <a:off x="7318375" y="2190750"/>
            <a:ext cx="190500" cy="952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87" name="Line 103"/>
          <p:cNvSpPr>
            <a:spLocks noChangeShapeType="1"/>
          </p:cNvSpPr>
          <p:nvPr/>
        </p:nvSpPr>
        <p:spPr bwMode="auto">
          <a:xfrm flipV="1">
            <a:off x="6950075" y="2508250"/>
            <a:ext cx="565150" cy="2000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94" name="Line 104"/>
          <p:cNvSpPr>
            <a:spLocks noChangeShapeType="1"/>
          </p:cNvSpPr>
          <p:nvPr/>
        </p:nvSpPr>
        <p:spPr bwMode="auto">
          <a:xfrm flipV="1">
            <a:off x="6121400" y="2835275"/>
            <a:ext cx="1390650" cy="4159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95" name="AutoShape 105"/>
          <p:cNvSpPr>
            <a:spLocks/>
          </p:cNvSpPr>
          <p:nvPr/>
        </p:nvSpPr>
        <p:spPr bwMode="auto">
          <a:xfrm>
            <a:off x="8158163" y="1492250"/>
            <a:ext cx="74612" cy="777875"/>
          </a:xfrm>
          <a:prstGeom prst="rightBracket">
            <a:avLst>
              <a:gd name="adj" fmla="val 99671"/>
            </a:avLst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endParaRPr lang="en-US" altLang="en-US"/>
          </a:p>
        </p:txBody>
      </p:sp>
      <p:sp>
        <p:nvSpPr>
          <p:cNvPr id="6190" name="Line 106"/>
          <p:cNvSpPr>
            <a:spLocks noChangeShapeType="1"/>
          </p:cNvSpPr>
          <p:nvPr/>
        </p:nvSpPr>
        <p:spPr bwMode="auto">
          <a:xfrm>
            <a:off x="8226425" y="1873250"/>
            <a:ext cx="4762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6187" name="Freeform 107"/>
          <p:cNvSpPr>
            <a:spLocks/>
          </p:cNvSpPr>
          <p:nvPr/>
        </p:nvSpPr>
        <p:spPr bwMode="auto">
          <a:xfrm>
            <a:off x="1206500" y="2085975"/>
            <a:ext cx="1044575" cy="587375"/>
          </a:xfrm>
          <a:custGeom>
            <a:avLst/>
            <a:gdLst>
              <a:gd name="T0" fmla="*/ 658 w 658"/>
              <a:gd name="T1" fmla="*/ 0 h 370"/>
              <a:gd name="T2" fmla="*/ 194 w 658"/>
              <a:gd name="T3" fmla="*/ 370 h 370"/>
              <a:gd name="T4" fmla="*/ 0 w 658"/>
              <a:gd name="T5" fmla="*/ 370 h 3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58" h="370">
                <a:moveTo>
                  <a:pt x="658" y="0"/>
                </a:moveTo>
                <a:lnTo>
                  <a:pt x="194" y="370"/>
                </a:lnTo>
                <a:lnTo>
                  <a:pt x="0" y="370"/>
                </a:lnTo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D5657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46188" name="Freeform 108"/>
          <p:cNvSpPr>
            <a:spLocks/>
          </p:cNvSpPr>
          <p:nvPr/>
        </p:nvSpPr>
        <p:spPr bwMode="auto">
          <a:xfrm>
            <a:off x="1470025" y="2212975"/>
            <a:ext cx="1231900" cy="781050"/>
          </a:xfrm>
          <a:custGeom>
            <a:avLst/>
            <a:gdLst>
              <a:gd name="T0" fmla="*/ 776 w 776"/>
              <a:gd name="T1" fmla="*/ 0 h 492"/>
              <a:gd name="T2" fmla="*/ 0 w 776"/>
              <a:gd name="T3" fmla="*/ 492 h 492"/>
              <a:gd name="T4" fmla="*/ 532 w 776"/>
              <a:gd name="T5" fmla="*/ 492 h 4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76" h="492">
                <a:moveTo>
                  <a:pt x="776" y="0"/>
                </a:moveTo>
                <a:lnTo>
                  <a:pt x="0" y="492"/>
                </a:lnTo>
                <a:lnTo>
                  <a:pt x="532" y="492"/>
                </a:lnTo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D5657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46189" name="Freeform 109"/>
          <p:cNvSpPr>
            <a:spLocks/>
          </p:cNvSpPr>
          <p:nvPr/>
        </p:nvSpPr>
        <p:spPr bwMode="auto">
          <a:xfrm>
            <a:off x="1295400" y="2692400"/>
            <a:ext cx="1368425" cy="638175"/>
          </a:xfrm>
          <a:custGeom>
            <a:avLst/>
            <a:gdLst>
              <a:gd name="T0" fmla="*/ 862 w 862"/>
              <a:gd name="T1" fmla="*/ 0 h 402"/>
              <a:gd name="T2" fmla="*/ 532 w 862"/>
              <a:gd name="T3" fmla="*/ 402 h 402"/>
              <a:gd name="T4" fmla="*/ 0 w 862"/>
              <a:gd name="T5" fmla="*/ 402 h 4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62" h="402">
                <a:moveTo>
                  <a:pt x="862" y="0"/>
                </a:moveTo>
                <a:lnTo>
                  <a:pt x="532" y="402"/>
                </a:lnTo>
                <a:lnTo>
                  <a:pt x="0" y="402"/>
                </a:lnTo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D5657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46190" name="Freeform 110"/>
          <p:cNvSpPr>
            <a:spLocks/>
          </p:cNvSpPr>
          <p:nvPr/>
        </p:nvSpPr>
        <p:spPr bwMode="auto">
          <a:xfrm>
            <a:off x="2743200" y="3533775"/>
            <a:ext cx="593725" cy="66675"/>
          </a:xfrm>
          <a:custGeom>
            <a:avLst/>
            <a:gdLst>
              <a:gd name="T0" fmla="*/ 0 w 374"/>
              <a:gd name="T1" fmla="*/ 0 h 42"/>
              <a:gd name="T2" fmla="*/ 374 w 374"/>
              <a:gd name="T3" fmla="*/ 0 h 42"/>
              <a:gd name="T4" fmla="*/ 114 w 374"/>
              <a:gd name="T5" fmla="*/ 42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74" h="42">
                <a:moveTo>
                  <a:pt x="0" y="0"/>
                </a:moveTo>
                <a:lnTo>
                  <a:pt x="374" y="0"/>
                </a:lnTo>
                <a:lnTo>
                  <a:pt x="114" y="42"/>
                </a:lnTo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D5657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6195" name="Line 111"/>
          <p:cNvSpPr>
            <a:spLocks noChangeShapeType="1"/>
          </p:cNvSpPr>
          <p:nvPr/>
        </p:nvSpPr>
        <p:spPr bwMode="auto">
          <a:xfrm flipH="1">
            <a:off x="8112125" y="1492250"/>
            <a:ext cx="539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96" name="Line 112"/>
          <p:cNvSpPr>
            <a:spLocks noChangeShapeType="1"/>
          </p:cNvSpPr>
          <p:nvPr/>
        </p:nvSpPr>
        <p:spPr bwMode="auto">
          <a:xfrm flipH="1">
            <a:off x="8112125" y="2270125"/>
            <a:ext cx="539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4513"/>
    </mc:Choice>
    <mc:Fallback xmlns="">
      <p:transition spd="slow" advTm="945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9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3251" grpId="0"/>
      <p:bldP spid="53252" grpId="0"/>
      <p:bldP spid="53253" grpId="0"/>
      <p:bldP spid="53254" grpId="0"/>
      <p:bldP spid="53255" grpId="0"/>
      <p:bldP spid="53256" grpId="0"/>
      <p:bldP spid="53257" grpId="0"/>
      <p:bldP spid="53260" grpId="0"/>
      <p:bldP spid="53262" grpId="0"/>
      <p:bldP spid="53263" grpId="0"/>
      <p:bldP spid="53264" grpId="0"/>
      <p:bldP spid="53266" grpId="0"/>
      <p:bldP spid="53267" grpId="0"/>
      <p:bldP spid="53268" grpId="0"/>
      <p:bldP spid="53269" grpId="0"/>
      <p:bldP spid="53270" grpId="0"/>
      <p:bldP spid="53271" grpId="0"/>
      <p:bldP spid="53273" grpId="0"/>
      <p:bldP spid="53274" grpId="0"/>
      <p:bldP spid="53276" grpId="0" animBg="1"/>
      <p:bldP spid="53277" grpId="0" animBg="1"/>
      <p:bldP spid="53280" grpId="0" animBg="1"/>
      <p:bldP spid="53281" grpId="0" animBg="1"/>
      <p:bldP spid="53282" grpId="0" animBg="1"/>
      <p:bldP spid="53283" grpId="0" animBg="1"/>
      <p:bldP spid="53285" grpId="0" animBg="1"/>
      <p:bldP spid="53286" grpId="0" animBg="1"/>
      <p:bldP spid="53287" grpId="0" animBg="1"/>
      <p:bldP spid="53288" grpId="0" animBg="1"/>
      <p:bldP spid="53289" grpId="0" animBg="1"/>
      <p:bldP spid="53290" grpId="0" animBg="1"/>
      <p:bldP spid="53291" grpId="0" animBg="1"/>
      <p:bldP spid="53292" grpId="0" animBg="1"/>
      <p:bldP spid="53294" grpId="0" animBg="1"/>
      <p:bldP spid="5329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 descr="Strip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The Spinal Cord Relays Information</a:t>
            </a:r>
          </a:p>
        </p:txBody>
      </p:sp>
      <p:sp>
        <p:nvSpPr>
          <p:cNvPr id="56323" name="Content Placeholder 2"/>
          <p:cNvSpPr>
            <a:spLocks noGrp="1"/>
          </p:cNvSpPr>
          <p:nvPr>
            <p:ph idx="4294967295"/>
          </p:nvPr>
        </p:nvSpPr>
        <p:spPr>
          <a:xfrm>
            <a:off x="384175" y="1104900"/>
            <a:ext cx="8175625" cy="5357813"/>
          </a:xfrm>
        </p:spPr>
        <p:txBody>
          <a:bodyPr/>
          <a:lstStyle/>
          <a:p>
            <a:pPr eaLnBrk="1" hangingPunct="1"/>
            <a:r>
              <a:rPr lang="en-US" altLang="en-US" smtClean="0"/>
              <a:t>Spinal cord is a superhighway for action potentials between the brain and the rest of the body</a:t>
            </a:r>
          </a:p>
          <a:p>
            <a:pPr eaLnBrk="1" hangingPunct="1"/>
            <a:r>
              <a:rPr lang="en-US" altLang="en-US" smtClean="0"/>
              <a:t>White matter</a:t>
            </a:r>
          </a:p>
          <a:p>
            <a:pPr lvl="1" eaLnBrk="1" hangingPunct="1"/>
            <a:r>
              <a:rPr lang="en-US" altLang="en-US" smtClean="0"/>
              <a:t>Outer portion of spinal cord</a:t>
            </a:r>
          </a:p>
          <a:p>
            <a:pPr lvl="1" eaLnBrk="1" hangingPunct="1"/>
            <a:r>
              <a:rPr lang="en-US" altLang="en-US" smtClean="0"/>
              <a:t>Consists of myelinated ascending (sensory) and descending (motor) nerve tracts</a:t>
            </a:r>
          </a:p>
          <a:p>
            <a:pPr eaLnBrk="1" hangingPunct="1"/>
            <a:r>
              <a:rPr lang="en-US" altLang="en-US" smtClean="0"/>
              <a:t>Gray matter</a:t>
            </a:r>
          </a:p>
          <a:p>
            <a:pPr lvl="1" eaLnBrk="1" hangingPunct="1"/>
            <a:r>
              <a:rPr lang="en-US" altLang="en-US" smtClean="0"/>
              <a:t>Center portion of spinal cord</a:t>
            </a:r>
          </a:p>
          <a:p>
            <a:pPr lvl="1" eaLnBrk="1" hangingPunct="1"/>
            <a:r>
              <a:rPr lang="en-US" altLang="en-US" smtClean="0"/>
              <a:t>Contains cell bodies, dendrites</a:t>
            </a:r>
          </a:p>
          <a:p>
            <a:pPr eaLnBrk="1" hangingPunct="1"/>
            <a:endParaRPr lang="en-US" altLang="en-US" smtClean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1140"/>
    </mc:Choice>
    <mc:Fallback xmlns="">
      <p:transition spd="slow" advTm="911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8" descr="11_14Figure-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54"/>
          <a:stretch>
            <a:fillRect/>
          </a:stretch>
        </p:blipFill>
        <p:spPr bwMode="auto">
          <a:xfrm>
            <a:off x="298450" y="636588"/>
            <a:ext cx="8547100" cy="537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Rectangle 39"/>
          <p:cNvSpPr>
            <a:spLocks noChangeArrowheads="1"/>
          </p:cNvSpPr>
          <p:nvPr/>
        </p:nvSpPr>
        <p:spPr bwMode="auto">
          <a:xfrm>
            <a:off x="2035175" y="1069975"/>
            <a:ext cx="11525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1400" b="1">
                <a:cs typeface="Arial" charset="0"/>
              </a:rPr>
              <a:t>Spinal cord</a:t>
            </a:r>
          </a:p>
        </p:txBody>
      </p:sp>
      <p:sp>
        <p:nvSpPr>
          <p:cNvPr id="8197" name="Rectangle 40"/>
          <p:cNvSpPr>
            <a:spLocks noChangeArrowheads="1"/>
          </p:cNvSpPr>
          <p:nvPr/>
        </p:nvSpPr>
        <p:spPr bwMode="auto">
          <a:xfrm>
            <a:off x="2114550" y="2101850"/>
            <a:ext cx="9540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1400" b="1">
                <a:cs typeface="Arial" charset="0"/>
              </a:rPr>
              <a:t>Ganglion</a:t>
            </a:r>
          </a:p>
        </p:txBody>
      </p:sp>
      <p:sp>
        <p:nvSpPr>
          <p:cNvPr id="8198" name="Rectangle 41"/>
          <p:cNvSpPr>
            <a:spLocks noChangeArrowheads="1"/>
          </p:cNvSpPr>
          <p:nvPr/>
        </p:nvSpPr>
        <p:spPr bwMode="auto">
          <a:xfrm>
            <a:off x="2143125" y="2378075"/>
            <a:ext cx="67786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1400" b="1">
                <a:cs typeface="Arial" charset="0"/>
              </a:rPr>
              <a:t>Nerve</a:t>
            </a:r>
          </a:p>
        </p:txBody>
      </p:sp>
      <p:sp>
        <p:nvSpPr>
          <p:cNvPr id="8199" name="Rectangle 42"/>
          <p:cNvSpPr>
            <a:spLocks noChangeArrowheads="1"/>
          </p:cNvSpPr>
          <p:nvPr/>
        </p:nvSpPr>
        <p:spPr bwMode="auto">
          <a:xfrm>
            <a:off x="2292350" y="2692400"/>
            <a:ext cx="144780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 eaLnBrk="1" hangingPunct="1"/>
            <a:r>
              <a:rPr lang="en-US" altLang="en-US" sz="1400" b="1">
                <a:cs typeface="Arial" charset="0"/>
              </a:rPr>
              <a:t>Intervertebral disc</a:t>
            </a:r>
          </a:p>
        </p:txBody>
      </p:sp>
      <p:sp>
        <p:nvSpPr>
          <p:cNvPr id="8200" name="Rectangle 43"/>
          <p:cNvSpPr>
            <a:spLocks noChangeArrowheads="1"/>
          </p:cNvSpPr>
          <p:nvPr/>
        </p:nvSpPr>
        <p:spPr bwMode="auto">
          <a:xfrm>
            <a:off x="2390775" y="4006850"/>
            <a:ext cx="12192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 eaLnBrk="1" hangingPunct="1"/>
            <a:r>
              <a:rPr lang="en-US" altLang="en-US" sz="1400" b="1">
                <a:cs typeface="Arial" charset="0"/>
              </a:rPr>
              <a:t>Vertebra</a:t>
            </a:r>
          </a:p>
        </p:txBody>
      </p:sp>
      <p:sp>
        <p:nvSpPr>
          <p:cNvPr id="8201" name="Rectangle 44"/>
          <p:cNvSpPr>
            <a:spLocks noChangeArrowheads="1"/>
          </p:cNvSpPr>
          <p:nvPr/>
        </p:nvSpPr>
        <p:spPr bwMode="auto">
          <a:xfrm>
            <a:off x="254000" y="5375275"/>
            <a:ext cx="2286000" cy="668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400" b="1">
                <a:cs typeface="Arial" charset="0"/>
              </a:rPr>
              <a:t>a) The spinal cord 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400" b="1">
                <a:cs typeface="Arial" charset="0"/>
              </a:rPr>
              <a:t>     lies within the   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400" b="1">
                <a:cs typeface="Arial" charset="0"/>
              </a:rPr>
              <a:t>     vertebral column.</a:t>
            </a:r>
          </a:p>
        </p:txBody>
      </p:sp>
      <p:sp>
        <p:nvSpPr>
          <p:cNvPr id="8202" name="Rectangle 45"/>
          <p:cNvSpPr>
            <a:spLocks noChangeArrowheads="1"/>
          </p:cNvSpPr>
          <p:nvPr/>
        </p:nvSpPr>
        <p:spPr bwMode="auto">
          <a:xfrm>
            <a:off x="2289175" y="5359400"/>
            <a:ext cx="35052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1400" b="1">
                <a:cs typeface="Arial" charset="0"/>
              </a:rPr>
              <a:t>b) A closer look at the spinal cord and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400" b="1">
                <a:cs typeface="Arial" charset="0"/>
              </a:rPr>
              <a:t>     its relationship with a vertebra.</a:t>
            </a:r>
          </a:p>
        </p:txBody>
      </p:sp>
      <p:sp>
        <p:nvSpPr>
          <p:cNvPr id="8203" name="Rectangle 46"/>
          <p:cNvSpPr>
            <a:spLocks noChangeArrowheads="1"/>
          </p:cNvSpPr>
          <p:nvPr/>
        </p:nvSpPr>
        <p:spPr bwMode="auto">
          <a:xfrm>
            <a:off x="5969000" y="5365750"/>
            <a:ext cx="25844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1400" b="1">
                <a:cs typeface="Arial" charset="0"/>
              </a:rPr>
              <a:t>d) Superior view of vertebra.</a:t>
            </a:r>
          </a:p>
        </p:txBody>
      </p:sp>
      <p:sp>
        <p:nvSpPr>
          <p:cNvPr id="8204" name="Rectangle 47"/>
          <p:cNvSpPr>
            <a:spLocks noChangeArrowheads="1"/>
          </p:cNvSpPr>
          <p:nvPr/>
        </p:nvSpPr>
        <p:spPr bwMode="auto">
          <a:xfrm>
            <a:off x="4457700" y="2257425"/>
            <a:ext cx="9842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1400" b="1">
                <a:cs typeface="Arial" charset="0"/>
              </a:rPr>
              <a:t>Pia mater</a:t>
            </a:r>
          </a:p>
        </p:txBody>
      </p:sp>
      <p:sp>
        <p:nvSpPr>
          <p:cNvPr id="8205" name="Rectangle 48"/>
          <p:cNvSpPr>
            <a:spLocks noChangeArrowheads="1"/>
          </p:cNvSpPr>
          <p:nvPr/>
        </p:nvSpPr>
        <p:spPr bwMode="auto">
          <a:xfrm>
            <a:off x="4457700" y="2540000"/>
            <a:ext cx="10636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1400" b="1">
                <a:cs typeface="Arial" charset="0"/>
              </a:rPr>
              <a:t>Arachnoid</a:t>
            </a:r>
          </a:p>
        </p:txBody>
      </p:sp>
      <p:sp>
        <p:nvSpPr>
          <p:cNvPr id="8206" name="Rectangle 49"/>
          <p:cNvSpPr>
            <a:spLocks noChangeArrowheads="1"/>
          </p:cNvSpPr>
          <p:nvPr/>
        </p:nvSpPr>
        <p:spPr bwMode="auto">
          <a:xfrm>
            <a:off x="4460875" y="2806700"/>
            <a:ext cx="112236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1400" b="1">
                <a:cs typeface="Arial" charset="0"/>
              </a:rPr>
              <a:t>Dura mater</a:t>
            </a:r>
          </a:p>
        </p:txBody>
      </p:sp>
      <p:sp>
        <p:nvSpPr>
          <p:cNvPr id="8207" name="Rectangle 50"/>
          <p:cNvSpPr>
            <a:spLocks noChangeArrowheads="1"/>
          </p:cNvSpPr>
          <p:nvPr/>
        </p:nvSpPr>
        <p:spPr bwMode="auto">
          <a:xfrm>
            <a:off x="5600700" y="2540000"/>
            <a:ext cx="10048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1400" b="1">
                <a:cs typeface="Arial" charset="0"/>
              </a:rPr>
              <a:t>Meninges</a:t>
            </a:r>
          </a:p>
        </p:txBody>
      </p:sp>
      <p:sp>
        <p:nvSpPr>
          <p:cNvPr id="8208" name="Rectangle 51"/>
          <p:cNvSpPr>
            <a:spLocks noChangeArrowheads="1"/>
          </p:cNvSpPr>
          <p:nvPr/>
        </p:nvSpPr>
        <p:spPr bwMode="auto">
          <a:xfrm>
            <a:off x="7975600" y="3806825"/>
            <a:ext cx="9144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400" b="1">
                <a:cs typeface="Arial" charset="0"/>
              </a:rPr>
              <a:t>Spinal cord</a:t>
            </a:r>
          </a:p>
        </p:txBody>
      </p:sp>
      <p:sp>
        <p:nvSpPr>
          <p:cNvPr id="8209" name="Rectangle 52"/>
          <p:cNvSpPr>
            <a:spLocks noChangeArrowheads="1"/>
          </p:cNvSpPr>
          <p:nvPr/>
        </p:nvSpPr>
        <p:spPr bwMode="auto">
          <a:xfrm>
            <a:off x="7959725" y="688975"/>
            <a:ext cx="9144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400" b="1">
                <a:cs typeface="Arial" charset="0"/>
              </a:rPr>
              <a:t>Gray matter</a:t>
            </a:r>
          </a:p>
        </p:txBody>
      </p:sp>
      <p:sp>
        <p:nvSpPr>
          <p:cNvPr id="8210" name="Rectangle 53"/>
          <p:cNvSpPr>
            <a:spLocks noChangeArrowheads="1"/>
          </p:cNvSpPr>
          <p:nvPr/>
        </p:nvSpPr>
        <p:spPr bwMode="auto">
          <a:xfrm>
            <a:off x="7966075" y="1136650"/>
            <a:ext cx="9144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400" b="1">
                <a:cs typeface="Arial" charset="0"/>
              </a:rPr>
              <a:t>Central canal</a:t>
            </a:r>
          </a:p>
        </p:txBody>
      </p:sp>
      <p:sp>
        <p:nvSpPr>
          <p:cNvPr id="8211" name="Rectangle 54"/>
          <p:cNvSpPr>
            <a:spLocks noChangeArrowheads="1"/>
          </p:cNvSpPr>
          <p:nvPr/>
        </p:nvSpPr>
        <p:spPr bwMode="auto">
          <a:xfrm>
            <a:off x="7959725" y="1577975"/>
            <a:ext cx="9144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400" b="1">
                <a:cs typeface="Arial" charset="0"/>
              </a:rPr>
              <a:t>White matter</a:t>
            </a:r>
          </a:p>
        </p:txBody>
      </p:sp>
      <p:sp>
        <p:nvSpPr>
          <p:cNvPr id="8212" name="Rectangle 55"/>
          <p:cNvSpPr>
            <a:spLocks noChangeArrowheads="1"/>
          </p:cNvSpPr>
          <p:nvPr/>
        </p:nvSpPr>
        <p:spPr bwMode="auto">
          <a:xfrm>
            <a:off x="5867400" y="1993900"/>
            <a:ext cx="30480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400" b="1">
                <a:cs typeface="Arial" charset="0"/>
              </a:rPr>
              <a:t>c) A transverse slice of the cord,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400" b="1">
                <a:cs typeface="Arial" charset="0"/>
              </a:rPr>
              <a:t>    showing white and grey matter.</a:t>
            </a:r>
          </a:p>
        </p:txBody>
      </p:sp>
      <p:sp>
        <p:nvSpPr>
          <p:cNvPr id="8213" name="Line 56"/>
          <p:cNvSpPr>
            <a:spLocks noChangeShapeType="1"/>
          </p:cNvSpPr>
          <p:nvPr/>
        </p:nvSpPr>
        <p:spPr bwMode="auto">
          <a:xfrm>
            <a:off x="3152775" y="1225550"/>
            <a:ext cx="7397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14" name="Line 57"/>
          <p:cNvSpPr>
            <a:spLocks noChangeShapeType="1"/>
          </p:cNvSpPr>
          <p:nvPr/>
        </p:nvSpPr>
        <p:spPr bwMode="auto">
          <a:xfrm>
            <a:off x="3025775" y="2273300"/>
            <a:ext cx="6540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15" name="Line 58"/>
          <p:cNvSpPr>
            <a:spLocks noChangeShapeType="1"/>
          </p:cNvSpPr>
          <p:nvPr/>
        </p:nvSpPr>
        <p:spPr bwMode="auto">
          <a:xfrm>
            <a:off x="2800350" y="2555875"/>
            <a:ext cx="7143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16" name="Line 59"/>
          <p:cNvSpPr>
            <a:spLocks noChangeShapeType="1"/>
          </p:cNvSpPr>
          <p:nvPr/>
        </p:nvSpPr>
        <p:spPr bwMode="auto">
          <a:xfrm flipH="1">
            <a:off x="3009900" y="3168650"/>
            <a:ext cx="3175" cy="2190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17" name="Line 60"/>
          <p:cNvSpPr>
            <a:spLocks noChangeShapeType="1"/>
          </p:cNvSpPr>
          <p:nvPr/>
        </p:nvSpPr>
        <p:spPr bwMode="auto">
          <a:xfrm>
            <a:off x="4041775" y="2438400"/>
            <a:ext cx="4857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18" name="Line 61"/>
          <p:cNvSpPr>
            <a:spLocks noChangeShapeType="1"/>
          </p:cNvSpPr>
          <p:nvPr/>
        </p:nvSpPr>
        <p:spPr bwMode="auto">
          <a:xfrm>
            <a:off x="4276725" y="2711450"/>
            <a:ext cx="2571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19" name="Line 62"/>
          <p:cNvSpPr>
            <a:spLocks noChangeShapeType="1"/>
          </p:cNvSpPr>
          <p:nvPr/>
        </p:nvSpPr>
        <p:spPr bwMode="auto">
          <a:xfrm>
            <a:off x="4186238" y="2987675"/>
            <a:ext cx="34766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20" name="Line 63"/>
          <p:cNvSpPr>
            <a:spLocks noChangeShapeType="1"/>
          </p:cNvSpPr>
          <p:nvPr/>
        </p:nvSpPr>
        <p:spPr bwMode="auto">
          <a:xfrm>
            <a:off x="5573713" y="2722563"/>
            <a:ext cx="714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21" name="AutoShape 64"/>
          <p:cNvSpPr>
            <a:spLocks/>
          </p:cNvSpPr>
          <p:nvPr/>
        </p:nvSpPr>
        <p:spPr bwMode="auto">
          <a:xfrm>
            <a:off x="5483225" y="2327275"/>
            <a:ext cx="95250" cy="776288"/>
          </a:xfrm>
          <a:prstGeom prst="rightBracket">
            <a:avLst>
              <a:gd name="adj" fmla="val 67917"/>
            </a:avLst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endParaRPr lang="en-US" altLang="en-US"/>
          </a:p>
        </p:txBody>
      </p:sp>
      <p:sp>
        <p:nvSpPr>
          <p:cNvPr id="8222" name="Line 65"/>
          <p:cNvSpPr>
            <a:spLocks noChangeShapeType="1"/>
          </p:cNvSpPr>
          <p:nvPr/>
        </p:nvSpPr>
        <p:spPr bwMode="auto">
          <a:xfrm flipV="1">
            <a:off x="6943725" y="1279525"/>
            <a:ext cx="1079500" cy="76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23" name="Line 66"/>
          <p:cNvSpPr>
            <a:spLocks noChangeShapeType="1"/>
          </p:cNvSpPr>
          <p:nvPr/>
        </p:nvSpPr>
        <p:spPr bwMode="auto">
          <a:xfrm>
            <a:off x="7026275" y="1739900"/>
            <a:ext cx="9842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24" name="Line 67"/>
          <p:cNvSpPr>
            <a:spLocks noChangeShapeType="1"/>
          </p:cNvSpPr>
          <p:nvPr/>
        </p:nvSpPr>
        <p:spPr bwMode="auto">
          <a:xfrm>
            <a:off x="7137400" y="3962400"/>
            <a:ext cx="87312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196" name="Freeform 68"/>
          <p:cNvSpPr>
            <a:spLocks/>
          </p:cNvSpPr>
          <p:nvPr/>
        </p:nvSpPr>
        <p:spPr bwMode="auto">
          <a:xfrm>
            <a:off x="7331075" y="815975"/>
            <a:ext cx="682625" cy="320675"/>
          </a:xfrm>
          <a:custGeom>
            <a:avLst/>
            <a:gdLst>
              <a:gd name="T0" fmla="*/ 0 w 430"/>
              <a:gd name="T1" fmla="*/ 202 h 202"/>
              <a:gd name="T2" fmla="*/ 338 w 430"/>
              <a:gd name="T3" fmla="*/ 0 h 202"/>
              <a:gd name="T4" fmla="*/ 430 w 430"/>
              <a:gd name="T5" fmla="*/ 0 h 2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0" h="202">
                <a:moveTo>
                  <a:pt x="0" y="202"/>
                </a:moveTo>
                <a:lnTo>
                  <a:pt x="338" y="0"/>
                </a:lnTo>
                <a:lnTo>
                  <a:pt x="430" y="0"/>
                </a:lnTo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D5657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a typeface="+mn-ea"/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895"/>
    </mc:Choice>
    <mc:Fallback xmlns="">
      <p:transition spd="slow" advTm="588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 descr="Strip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The Brain Processes and Acts on Information</a:t>
            </a:r>
          </a:p>
        </p:txBody>
      </p:sp>
      <p:sp>
        <p:nvSpPr>
          <p:cNvPr id="62467" name="Content Placeholder 2"/>
          <p:cNvSpPr>
            <a:spLocks noGrp="1"/>
          </p:cNvSpPr>
          <p:nvPr>
            <p:ph idx="4294967295"/>
          </p:nvPr>
        </p:nvSpPr>
        <p:spPr>
          <a:xfrm>
            <a:off x="384175" y="1600200"/>
            <a:ext cx="7821613" cy="4495800"/>
          </a:xfrm>
        </p:spPr>
        <p:txBody>
          <a:bodyPr/>
          <a:lstStyle/>
          <a:p>
            <a:pPr eaLnBrk="1" hangingPunct="1"/>
            <a:r>
              <a:rPr lang="en-US" altLang="en-US" smtClean="0"/>
              <a:t>Brain: command center of the body</a:t>
            </a:r>
          </a:p>
          <a:p>
            <a:pPr eaLnBrk="1" hangingPunct="1"/>
            <a:r>
              <a:rPr lang="en-US" altLang="en-US" smtClean="0"/>
              <a:t>Three major anatomical/functional divisions</a:t>
            </a:r>
          </a:p>
          <a:p>
            <a:pPr lvl="1" eaLnBrk="1" hangingPunct="1"/>
            <a:r>
              <a:rPr lang="en-US" altLang="en-US" b="1" smtClean="0"/>
              <a:t>Hindbrain</a:t>
            </a:r>
            <a:r>
              <a:rPr lang="en-US" altLang="en-US" smtClean="0"/>
              <a:t>: coordinates basic, automatic, and vital tasks</a:t>
            </a:r>
          </a:p>
          <a:p>
            <a:pPr lvl="1" eaLnBrk="1" hangingPunct="1"/>
            <a:r>
              <a:rPr lang="en-US" altLang="en-US" b="1" smtClean="0"/>
              <a:t>Midbrain:</a:t>
            </a:r>
            <a:r>
              <a:rPr lang="en-US" altLang="en-US" smtClean="0"/>
              <a:t> coordinates muscle groups and responses to sight and sound</a:t>
            </a:r>
          </a:p>
          <a:p>
            <a:pPr lvl="1" eaLnBrk="1" hangingPunct="1"/>
            <a:r>
              <a:rPr lang="en-US" altLang="en-US" smtClean="0"/>
              <a:t> </a:t>
            </a:r>
            <a:r>
              <a:rPr lang="en-US" altLang="en-US" b="1" smtClean="0"/>
              <a:t>Forebrain</a:t>
            </a:r>
            <a:r>
              <a:rPr lang="en-US" altLang="en-US" smtClean="0"/>
              <a:t>: receives, integrates sensory input, determines complex behavior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7823"/>
    </mc:Choice>
    <mc:Fallback xmlns="">
      <p:transition spd="slow" advTm="1078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2" descr="11_15Figure-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49"/>
          <a:stretch>
            <a:fillRect/>
          </a:stretch>
        </p:blipFill>
        <p:spPr bwMode="auto">
          <a:xfrm>
            <a:off x="298450" y="773113"/>
            <a:ext cx="8547100" cy="514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2" name="Rectangle 33"/>
          <p:cNvSpPr>
            <a:spLocks noChangeArrowheads="1"/>
          </p:cNvSpPr>
          <p:nvPr/>
        </p:nvSpPr>
        <p:spPr bwMode="auto">
          <a:xfrm>
            <a:off x="231775" y="727075"/>
            <a:ext cx="12414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1400" b="1">
                <a:cs typeface="Arial" charset="0"/>
              </a:rPr>
              <a:t>FOREBRAIN</a:t>
            </a:r>
          </a:p>
        </p:txBody>
      </p:sp>
      <p:sp>
        <p:nvSpPr>
          <p:cNvPr id="63493" name="Rectangle 34"/>
          <p:cNvSpPr>
            <a:spLocks noChangeArrowheads="1"/>
          </p:cNvSpPr>
          <p:nvPr/>
        </p:nvSpPr>
        <p:spPr bwMode="auto">
          <a:xfrm>
            <a:off x="319088" y="1009650"/>
            <a:ext cx="102393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1400" b="1">
                <a:cs typeface="Arial" charset="0"/>
              </a:rPr>
              <a:t>Cerebrum</a:t>
            </a:r>
          </a:p>
        </p:txBody>
      </p:sp>
      <p:sp>
        <p:nvSpPr>
          <p:cNvPr id="63494" name="Rectangle 35"/>
          <p:cNvSpPr>
            <a:spLocks noChangeArrowheads="1"/>
          </p:cNvSpPr>
          <p:nvPr/>
        </p:nvSpPr>
        <p:spPr bwMode="auto">
          <a:xfrm>
            <a:off x="550863" y="1233488"/>
            <a:ext cx="2468562" cy="881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en-US" altLang="en-US" sz="1400" b="1">
                <a:cs typeface="Arial" charset="0"/>
              </a:rPr>
              <a:t> Coordinates language</a:t>
            </a:r>
          </a:p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en-US" altLang="en-US" sz="1400" b="1">
                <a:cs typeface="Arial" charset="0"/>
              </a:rPr>
              <a:t> Controls decision making</a:t>
            </a:r>
          </a:p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en-US" altLang="en-US" sz="1400" b="1">
                <a:cs typeface="Arial" charset="0"/>
              </a:rPr>
              <a:t> Produces conscious  </a:t>
            </a:r>
          </a:p>
          <a:p>
            <a:pPr eaLnBrk="1" hangingPunct="1">
              <a:lnSpc>
                <a:spcPct val="70000"/>
              </a:lnSpc>
            </a:pPr>
            <a:r>
              <a:rPr lang="en-US" altLang="en-US" sz="1400" b="1">
                <a:cs typeface="Arial" charset="0"/>
              </a:rPr>
              <a:t> </a:t>
            </a:r>
            <a:r>
              <a:rPr lang="en-US" altLang="en-US" sz="2000" b="1">
                <a:cs typeface="Arial" charset="0"/>
              </a:rPr>
              <a:t> </a:t>
            </a:r>
            <a:r>
              <a:rPr lang="en-US" altLang="en-US" sz="1400" b="1">
                <a:cs typeface="Arial" charset="0"/>
              </a:rPr>
              <a:t>thought</a:t>
            </a:r>
          </a:p>
        </p:txBody>
      </p:sp>
      <p:sp>
        <p:nvSpPr>
          <p:cNvPr id="10247" name="Rectangle 36"/>
          <p:cNvSpPr>
            <a:spLocks noChangeArrowheads="1"/>
          </p:cNvSpPr>
          <p:nvPr/>
        </p:nvSpPr>
        <p:spPr bwMode="auto">
          <a:xfrm>
            <a:off x="561975" y="1597025"/>
            <a:ext cx="2514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endParaRPr lang="en-US" altLang="en-US" sz="1400" b="1">
              <a:cs typeface="Arial" charset="0"/>
            </a:endParaRPr>
          </a:p>
        </p:txBody>
      </p:sp>
      <p:sp>
        <p:nvSpPr>
          <p:cNvPr id="63496" name="Rectangle 37"/>
          <p:cNvSpPr>
            <a:spLocks noChangeArrowheads="1"/>
          </p:cNvSpPr>
          <p:nvPr/>
        </p:nvSpPr>
        <p:spPr bwMode="auto">
          <a:xfrm>
            <a:off x="538163" y="2238375"/>
            <a:ext cx="162718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1400" b="1">
                <a:cs typeface="Arial" charset="0"/>
              </a:rPr>
              <a:t>Corpus callosum</a:t>
            </a:r>
          </a:p>
        </p:txBody>
      </p:sp>
      <p:sp>
        <p:nvSpPr>
          <p:cNvPr id="63497" name="Rectangle 38"/>
          <p:cNvSpPr>
            <a:spLocks noChangeArrowheads="1"/>
          </p:cNvSpPr>
          <p:nvPr/>
        </p:nvSpPr>
        <p:spPr bwMode="auto">
          <a:xfrm>
            <a:off x="782638" y="2478088"/>
            <a:ext cx="1387475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Char char="•"/>
            </a:pPr>
            <a:r>
              <a:rPr lang="en-US" altLang="en-US" sz="1400" b="1">
                <a:cs typeface="Arial" charset="0"/>
              </a:rPr>
              <a:t> Bridges the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1400" b="1">
                <a:cs typeface="Arial" charset="0"/>
              </a:rPr>
              <a:t> </a:t>
            </a:r>
            <a:r>
              <a:rPr lang="en-US" altLang="en-US" sz="1600" b="1">
                <a:cs typeface="Arial" charset="0"/>
              </a:rPr>
              <a:t> </a:t>
            </a:r>
            <a:r>
              <a:rPr lang="en-US" altLang="en-US" sz="1400" b="1">
                <a:cs typeface="Arial" charset="0"/>
              </a:rPr>
              <a:t>two cerebral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1400" b="1">
                <a:cs typeface="Arial" charset="0"/>
              </a:rPr>
              <a:t> </a:t>
            </a:r>
            <a:r>
              <a:rPr lang="en-US" altLang="en-US" sz="1600" b="1">
                <a:cs typeface="Arial" charset="0"/>
              </a:rPr>
              <a:t> </a:t>
            </a:r>
            <a:r>
              <a:rPr lang="en-US" altLang="en-US" sz="1400" b="1">
                <a:cs typeface="Arial" charset="0"/>
              </a:rPr>
              <a:t>hemispheres</a:t>
            </a:r>
          </a:p>
        </p:txBody>
      </p:sp>
      <p:sp>
        <p:nvSpPr>
          <p:cNvPr id="63498" name="Rectangle 39"/>
          <p:cNvSpPr>
            <a:spLocks noChangeArrowheads="1"/>
          </p:cNvSpPr>
          <p:nvPr/>
        </p:nvSpPr>
        <p:spPr bwMode="auto">
          <a:xfrm>
            <a:off x="533400" y="3357563"/>
            <a:ext cx="10144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1400" b="1">
                <a:cs typeface="Arial" charset="0"/>
              </a:rPr>
              <a:t>Thalamus</a:t>
            </a:r>
          </a:p>
        </p:txBody>
      </p:sp>
      <p:sp>
        <p:nvSpPr>
          <p:cNvPr id="63499" name="Rectangle 40"/>
          <p:cNvSpPr>
            <a:spLocks noChangeArrowheads="1"/>
          </p:cNvSpPr>
          <p:nvPr/>
        </p:nvSpPr>
        <p:spPr bwMode="auto">
          <a:xfrm>
            <a:off x="752475" y="3586163"/>
            <a:ext cx="2044700" cy="67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Char char="•"/>
            </a:pPr>
            <a:r>
              <a:rPr lang="en-US" altLang="en-US" sz="1400" b="1">
                <a:cs typeface="Arial" charset="0"/>
              </a:rPr>
              <a:t> Receives, processes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1400" b="1">
                <a:cs typeface="Arial" charset="0"/>
              </a:rPr>
              <a:t> </a:t>
            </a:r>
            <a:r>
              <a:rPr lang="en-US" altLang="en-US" sz="1800" b="1">
                <a:cs typeface="Arial" charset="0"/>
              </a:rPr>
              <a:t> </a:t>
            </a:r>
            <a:r>
              <a:rPr lang="en-US" altLang="en-US" sz="1400" b="1">
                <a:cs typeface="Arial" charset="0"/>
              </a:rPr>
              <a:t>and transfers</a:t>
            </a:r>
          </a:p>
          <a:p>
            <a:pPr eaLnBrk="1" hangingPunct="1">
              <a:lnSpc>
                <a:spcPct val="70000"/>
              </a:lnSpc>
            </a:pPr>
            <a:r>
              <a:rPr lang="en-US" altLang="en-US" sz="1400" b="1">
                <a:cs typeface="Arial" charset="0"/>
              </a:rPr>
              <a:t> </a:t>
            </a:r>
            <a:r>
              <a:rPr lang="en-US" altLang="en-US" sz="1800" b="1">
                <a:cs typeface="Arial" charset="0"/>
              </a:rPr>
              <a:t> </a:t>
            </a:r>
            <a:r>
              <a:rPr lang="en-US" altLang="en-US" sz="1400" b="1">
                <a:cs typeface="Arial" charset="0"/>
              </a:rPr>
              <a:t>information</a:t>
            </a:r>
          </a:p>
        </p:txBody>
      </p:sp>
      <p:sp>
        <p:nvSpPr>
          <p:cNvPr id="63500" name="Rectangle 41"/>
          <p:cNvSpPr>
            <a:spLocks noChangeArrowheads="1"/>
          </p:cNvSpPr>
          <p:nvPr/>
        </p:nvSpPr>
        <p:spPr bwMode="auto">
          <a:xfrm>
            <a:off x="1257300" y="4852988"/>
            <a:ext cx="6191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1400" b="1">
                <a:cs typeface="Arial" charset="0"/>
              </a:rPr>
              <a:t>Pons</a:t>
            </a:r>
          </a:p>
        </p:txBody>
      </p:sp>
      <p:sp>
        <p:nvSpPr>
          <p:cNvPr id="63501" name="Rectangle 42"/>
          <p:cNvSpPr>
            <a:spLocks noChangeArrowheads="1"/>
          </p:cNvSpPr>
          <p:nvPr/>
        </p:nvSpPr>
        <p:spPr bwMode="auto">
          <a:xfrm>
            <a:off x="1487488" y="5086350"/>
            <a:ext cx="3141662" cy="86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altLang="en-US" sz="1400" b="1">
                <a:cs typeface="Arial" charset="0"/>
              </a:rPr>
              <a:t>• Connects cerebellum, spinal cord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1400" b="1">
                <a:cs typeface="Arial" charset="0"/>
              </a:rPr>
              <a:t> </a:t>
            </a:r>
            <a:r>
              <a:rPr lang="en-US" altLang="en-US" sz="1800" b="1">
                <a:cs typeface="Arial" charset="0"/>
              </a:rPr>
              <a:t> </a:t>
            </a:r>
            <a:r>
              <a:rPr lang="en-US" altLang="en-US" sz="1400" b="1">
                <a:cs typeface="Arial" charset="0"/>
              </a:rPr>
              <a:t>with higher brain centers</a:t>
            </a:r>
          </a:p>
          <a:p>
            <a:pPr eaLnBrk="1" hangingPunct="1">
              <a:lnSpc>
                <a:spcPct val="80000"/>
              </a:lnSpc>
              <a:buFontTx/>
              <a:buChar char="•"/>
            </a:pPr>
            <a:r>
              <a:rPr lang="en-US" altLang="en-US" sz="1400" b="1">
                <a:cs typeface="Arial" charset="0"/>
              </a:rPr>
              <a:t> Aids medulla in regulating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1400" b="1">
                <a:cs typeface="Arial" charset="0"/>
              </a:rPr>
              <a:t> </a:t>
            </a:r>
            <a:r>
              <a:rPr lang="en-US" altLang="en-US" sz="1800" b="1">
                <a:cs typeface="Arial" charset="0"/>
              </a:rPr>
              <a:t> </a:t>
            </a:r>
            <a:r>
              <a:rPr lang="en-US" altLang="en-US" sz="1400" b="1">
                <a:cs typeface="Arial" charset="0"/>
              </a:rPr>
              <a:t>respiration</a:t>
            </a:r>
          </a:p>
        </p:txBody>
      </p:sp>
      <p:sp>
        <p:nvSpPr>
          <p:cNvPr id="63502" name="Rectangle 43"/>
          <p:cNvSpPr>
            <a:spLocks noChangeArrowheads="1"/>
          </p:cNvSpPr>
          <p:nvPr/>
        </p:nvSpPr>
        <p:spPr bwMode="auto">
          <a:xfrm>
            <a:off x="4752975" y="4876800"/>
            <a:ext cx="174466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1400" b="1">
                <a:cs typeface="Arial" charset="0"/>
              </a:rPr>
              <a:t>Medulla oblongata</a:t>
            </a:r>
          </a:p>
        </p:txBody>
      </p:sp>
      <p:sp>
        <p:nvSpPr>
          <p:cNvPr id="63503" name="Rectangle 44"/>
          <p:cNvSpPr>
            <a:spLocks noChangeArrowheads="1"/>
          </p:cNvSpPr>
          <p:nvPr/>
        </p:nvSpPr>
        <p:spPr bwMode="auto">
          <a:xfrm>
            <a:off x="5005388" y="5137150"/>
            <a:ext cx="1916112" cy="62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>
              <a:lnSpc>
                <a:spcPct val="70000"/>
              </a:lnSpc>
            </a:pPr>
            <a:r>
              <a:rPr lang="en-US" altLang="en-US" sz="1400" b="1">
                <a:cs typeface="Arial" charset="0"/>
              </a:rPr>
              <a:t>• Controls automatic</a:t>
            </a:r>
          </a:p>
          <a:p>
            <a:pPr eaLnBrk="1" hangingPunct="1">
              <a:lnSpc>
                <a:spcPct val="70000"/>
              </a:lnSpc>
            </a:pPr>
            <a:r>
              <a:rPr lang="en-US" altLang="en-US" sz="1400" b="1">
                <a:cs typeface="Arial" charset="0"/>
              </a:rPr>
              <a:t> </a:t>
            </a:r>
            <a:r>
              <a:rPr lang="en-US" altLang="en-US" sz="1800" b="1">
                <a:cs typeface="Arial" charset="0"/>
              </a:rPr>
              <a:t> </a:t>
            </a:r>
            <a:r>
              <a:rPr lang="en-US" altLang="en-US" sz="1400" b="1">
                <a:cs typeface="Arial" charset="0"/>
              </a:rPr>
              <a:t>functions of</a:t>
            </a:r>
          </a:p>
          <a:p>
            <a:pPr eaLnBrk="1" hangingPunct="1">
              <a:lnSpc>
                <a:spcPct val="70000"/>
              </a:lnSpc>
            </a:pPr>
            <a:r>
              <a:rPr lang="en-US" altLang="en-US" sz="1400" b="1">
                <a:cs typeface="Arial" charset="0"/>
              </a:rPr>
              <a:t> </a:t>
            </a:r>
            <a:r>
              <a:rPr lang="en-US" altLang="en-US" sz="1800" b="1">
                <a:cs typeface="Arial" charset="0"/>
              </a:rPr>
              <a:t> </a:t>
            </a:r>
            <a:r>
              <a:rPr lang="en-US" altLang="en-US" sz="1400" b="1">
                <a:cs typeface="Arial" charset="0"/>
              </a:rPr>
              <a:t>internal organs</a:t>
            </a:r>
          </a:p>
        </p:txBody>
      </p:sp>
      <p:sp>
        <p:nvSpPr>
          <p:cNvPr id="63504" name="Rectangle 45"/>
          <p:cNvSpPr>
            <a:spLocks noChangeArrowheads="1"/>
          </p:cNvSpPr>
          <p:nvPr/>
        </p:nvSpPr>
        <p:spPr bwMode="auto">
          <a:xfrm>
            <a:off x="5638800" y="4471988"/>
            <a:ext cx="11811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1400" b="1">
                <a:cs typeface="Arial" charset="0"/>
              </a:rPr>
              <a:t>HINDBRAIN</a:t>
            </a:r>
          </a:p>
        </p:txBody>
      </p:sp>
      <p:sp>
        <p:nvSpPr>
          <p:cNvPr id="63505" name="Rectangle 46"/>
          <p:cNvSpPr>
            <a:spLocks noChangeArrowheads="1"/>
          </p:cNvSpPr>
          <p:nvPr/>
        </p:nvSpPr>
        <p:spPr bwMode="auto">
          <a:xfrm>
            <a:off x="6867525" y="4876800"/>
            <a:ext cx="11525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1400" b="1">
                <a:cs typeface="Arial" charset="0"/>
              </a:rPr>
              <a:t>Cerebellum</a:t>
            </a:r>
          </a:p>
        </p:txBody>
      </p:sp>
      <p:sp>
        <p:nvSpPr>
          <p:cNvPr id="63506" name="Rectangle 47"/>
          <p:cNvSpPr>
            <a:spLocks noChangeArrowheads="1"/>
          </p:cNvSpPr>
          <p:nvPr/>
        </p:nvSpPr>
        <p:spPr bwMode="auto">
          <a:xfrm>
            <a:off x="7096125" y="5110163"/>
            <a:ext cx="1530350" cy="67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altLang="en-US" sz="1400" b="1">
                <a:cs typeface="Arial" charset="0"/>
              </a:rPr>
              <a:t>• Controls basic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1400" b="1">
                <a:cs typeface="Arial" charset="0"/>
              </a:rPr>
              <a:t> </a:t>
            </a:r>
            <a:r>
              <a:rPr lang="en-US" altLang="en-US" sz="1800" b="1">
                <a:cs typeface="Arial" charset="0"/>
              </a:rPr>
              <a:t> </a:t>
            </a:r>
            <a:r>
              <a:rPr lang="en-US" altLang="en-US" sz="1400" b="1">
                <a:cs typeface="Arial" charset="0"/>
              </a:rPr>
              <a:t>and skilled</a:t>
            </a:r>
          </a:p>
          <a:p>
            <a:pPr eaLnBrk="1" hangingPunct="1">
              <a:lnSpc>
                <a:spcPct val="70000"/>
              </a:lnSpc>
            </a:pPr>
            <a:r>
              <a:rPr lang="en-US" altLang="en-US" sz="1800" b="1">
                <a:cs typeface="Arial" charset="0"/>
              </a:rPr>
              <a:t>  </a:t>
            </a:r>
            <a:r>
              <a:rPr lang="en-US" altLang="en-US" sz="1400" b="1">
                <a:cs typeface="Arial" charset="0"/>
              </a:rPr>
              <a:t>movements</a:t>
            </a:r>
          </a:p>
        </p:txBody>
      </p:sp>
      <p:sp>
        <p:nvSpPr>
          <p:cNvPr id="63507" name="Rectangle 48"/>
          <p:cNvSpPr>
            <a:spLocks noChangeArrowheads="1"/>
          </p:cNvSpPr>
          <p:nvPr/>
        </p:nvSpPr>
        <p:spPr bwMode="auto">
          <a:xfrm>
            <a:off x="7286625" y="1485900"/>
            <a:ext cx="10731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1400" b="1">
                <a:cs typeface="Arial" charset="0"/>
              </a:rPr>
              <a:t>MIDBRAIN</a:t>
            </a:r>
          </a:p>
        </p:txBody>
      </p:sp>
      <p:sp>
        <p:nvSpPr>
          <p:cNvPr id="63508" name="Rectangle 49"/>
          <p:cNvSpPr>
            <a:spLocks noChangeArrowheads="1"/>
          </p:cNvSpPr>
          <p:nvPr/>
        </p:nvSpPr>
        <p:spPr bwMode="auto">
          <a:xfrm>
            <a:off x="7493000" y="1709738"/>
            <a:ext cx="1422400" cy="108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Char char="•"/>
            </a:pPr>
            <a:r>
              <a:rPr lang="en-US" altLang="en-US" sz="1400" b="1">
                <a:cs typeface="Arial" charset="0"/>
              </a:rPr>
              <a:t> Relays visual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1400" b="1">
                <a:cs typeface="Arial" charset="0"/>
              </a:rPr>
              <a:t> </a:t>
            </a:r>
            <a:r>
              <a:rPr lang="en-US" altLang="en-US" sz="1800" b="1">
                <a:cs typeface="Arial" charset="0"/>
              </a:rPr>
              <a:t> </a:t>
            </a:r>
            <a:r>
              <a:rPr lang="en-US" altLang="en-US" sz="1400" b="1">
                <a:cs typeface="Arial" charset="0"/>
              </a:rPr>
              <a:t>and auditory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1400" b="1">
                <a:cs typeface="Arial" charset="0"/>
              </a:rPr>
              <a:t> </a:t>
            </a:r>
            <a:r>
              <a:rPr lang="en-US" altLang="en-US" sz="1800" b="1">
                <a:cs typeface="Arial" charset="0"/>
              </a:rPr>
              <a:t> </a:t>
            </a:r>
            <a:r>
              <a:rPr lang="en-US" altLang="en-US" sz="1400" b="1">
                <a:cs typeface="Arial" charset="0"/>
              </a:rPr>
              <a:t>inputs</a:t>
            </a:r>
          </a:p>
          <a:p>
            <a:pPr eaLnBrk="1" hangingPunct="1">
              <a:lnSpc>
                <a:spcPct val="80000"/>
              </a:lnSpc>
              <a:buFontTx/>
              <a:buChar char="•"/>
            </a:pPr>
            <a:r>
              <a:rPr lang="en-US" altLang="en-US" sz="1400" b="1">
                <a:cs typeface="Arial" charset="0"/>
              </a:rPr>
              <a:t> Coordinates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1400" b="1">
                <a:cs typeface="Arial" charset="0"/>
              </a:rPr>
              <a:t> </a:t>
            </a:r>
            <a:r>
              <a:rPr lang="en-US" altLang="en-US" sz="1800" b="1">
                <a:cs typeface="Arial" charset="0"/>
              </a:rPr>
              <a:t> </a:t>
            </a:r>
            <a:r>
              <a:rPr lang="en-US" altLang="en-US" sz="1400" b="1">
                <a:cs typeface="Arial" charset="0"/>
              </a:rPr>
              <a:t>movement</a:t>
            </a:r>
          </a:p>
        </p:txBody>
      </p:sp>
      <p:sp>
        <p:nvSpPr>
          <p:cNvPr id="63509" name="Line 50"/>
          <p:cNvSpPr>
            <a:spLocks noChangeShapeType="1"/>
          </p:cNvSpPr>
          <p:nvPr/>
        </p:nvSpPr>
        <p:spPr bwMode="auto">
          <a:xfrm>
            <a:off x="1300163" y="1184275"/>
            <a:ext cx="2433637" cy="214313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510" name="Line 51"/>
          <p:cNvSpPr>
            <a:spLocks noChangeShapeType="1"/>
          </p:cNvSpPr>
          <p:nvPr/>
        </p:nvSpPr>
        <p:spPr bwMode="auto">
          <a:xfrm flipV="1">
            <a:off x="2109788" y="2122488"/>
            <a:ext cx="1566862" cy="257175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511" name="Line 52"/>
          <p:cNvSpPr>
            <a:spLocks noChangeShapeType="1"/>
          </p:cNvSpPr>
          <p:nvPr/>
        </p:nvSpPr>
        <p:spPr bwMode="auto">
          <a:xfrm flipV="1">
            <a:off x="1524000" y="2328863"/>
            <a:ext cx="3276600" cy="1176337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512" name="Line 53"/>
          <p:cNvSpPr>
            <a:spLocks noChangeShapeType="1"/>
          </p:cNvSpPr>
          <p:nvPr/>
        </p:nvSpPr>
        <p:spPr bwMode="auto">
          <a:xfrm flipV="1">
            <a:off x="1828800" y="3190875"/>
            <a:ext cx="3181350" cy="1762125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513" name="Line 54"/>
          <p:cNvSpPr>
            <a:spLocks noChangeShapeType="1"/>
          </p:cNvSpPr>
          <p:nvPr/>
        </p:nvSpPr>
        <p:spPr bwMode="auto">
          <a:xfrm>
            <a:off x="5372100" y="3657600"/>
            <a:ext cx="104775" cy="1266825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514" name="Line 55"/>
          <p:cNvSpPr>
            <a:spLocks noChangeShapeType="1"/>
          </p:cNvSpPr>
          <p:nvPr/>
        </p:nvSpPr>
        <p:spPr bwMode="auto">
          <a:xfrm>
            <a:off x="5905500" y="3162300"/>
            <a:ext cx="1466850" cy="177165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515" name="Line 56"/>
          <p:cNvSpPr>
            <a:spLocks noChangeShapeType="1"/>
          </p:cNvSpPr>
          <p:nvPr/>
        </p:nvSpPr>
        <p:spPr bwMode="auto">
          <a:xfrm flipV="1">
            <a:off x="5038725" y="1676400"/>
            <a:ext cx="2266950" cy="10287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7988"/>
    </mc:Choice>
    <mc:Fallback xmlns="">
      <p:transition spd="slow" advTm="879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3492" grpId="0"/>
      <p:bldP spid="63493" grpId="0"/>
      <p:bldP spid="63494" grpId="0"/>
      <p:bldP spid="63496" grpId="0"/>
      <p:bldP spid="63497" grpId="0"/>
      <p:bldP spid="63498" grpId="0"/>
      <p:bldP spid="63499" grpId="0"/>
      <p:bldP spid="63500" grpId="0"/>
      <p:bldP spid="63501" grpId="0"/>
      <p:bldP spid="63502" grpId="0"/>
      <p:bldP spid="63503" grpId="0"/>
      <p:bldP spid="63504" grpId="0"/>
      <p:bldP spid="63505" grpId="0"/>
      <p:bldP spid="63506" grpId="0"/>
      <p:bldP spid="63507" grpId="0"/>
      <p:bldP spid="63508" grpId="0"/>
      <p:bldP spid="63509" grpId="0" animBg="1"/>
      <p:bldP spid="63510" grpId="0" animBg="1"/>
      <p:bldP spid="63511" grpId="0" animBg="1"/>
      <p:bldP spid="63512" grpId="0" animBg="1"/>
      <p:bldP spid="63513" grpId="0" animBg="1"/>
      <p:bldP spid="63514" grpId="0" animBg="1"/>
      <p:bldP spid="635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 descr="Strip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Hindbrain: Medulla Oblongata</a:t>
            </a:r>
          </a:p>
        </p:txBody>
      </p:sp>
      <p:sp>
        <p:nvSpPr>
          <p:cNvPr id="65539" name="Content Placeholder 2"/>
          <p:cNvSpPr>
            <a:spLocks noGrp="1"/>
          </p:cNvSpPr>
          <p:nvPr>
            <p:ph idx="4294967295"/>
          </p:nvPr>
        </p:nvSpPr>
        <p:spPr>
          <a:xfrm>
            <a:off x="384175" y="982663"/>
            <a:ext cx="8312150" cy="5494337"/>
          </a:xfrm>
        </p:spPr>
        <p:txBody>
          <a:bodyPr/>
          <a:lstStyle/>
          <a:p>
            <a:pPr eaLnBrk="1" hangingPunct="1"/>
            <a:r>
              <a:rPr lang="en-US" altLang="en-US" smtClean="0"/>
              <a:t>Connects to spinal cord</a:t>
            </a:r>
          </a:p>
          <a:p>
            <a:pPr eaLnBrk="1" hangingPunct="1"/>
            <a:r>
              <a:rPr lang="en-US" altLang="en-US" smtClean="0"/>
              <a:t>Controls vital automatic functions of internal organs</a:t>
            </a:r>
          </a:p>
          <a:p>
            <a:pPr lvl="1" eaLnBrk="1" hangingPunct="1"/>
            <a:r>
              <a:rPr lang="en-US" altLang="en-US" smtClean="0"/>
              <a:t>Cardiovascular center: regulates heart rate and blood pressure</a:t>
            </a:r>
          </a:p>
          <a:p>
            <a:pPr lvl="1" eaLnBrk="1" hangingPunct="1"/>
            <a:r>
              <a:rPr lang="en-US" altLang="en-US" smtClean="0"/>
              <a:t>Respiratory center: adjusts respiration in response to CO</a:t>
            </a:r>
            <a:r>
              <a:rPr lang="en-US" altLang="en-US" baseline="-25000" smtClean="0"/>
              <a:t>2</a:t>
            </a:r>
            <a:r>
              <a:rPr lang="en-US" altLang="en-US" smtClean="0"/>
              <a:t> and O</a:t>
            </a:r>
            <a:r>
              <a:rPr lang="en-US" altLang="en-US" baseline="-25000" smtClean="0"/>
              <a:t>2</a:t>
            </a:r>
            <a:r>
              <a:rPr lang="en-US" altLang="en-US" smtClean="0"/>
              <a:t> levels</a:t>
            </a:r>
          </a:p>
          <a:p>
            <a:pPr eaLnBrk="1" hangingPunct="1"/>
            <a:r>
              <a:rPr lang="en-US" altLang="en-US" smtClean="0"/>
              <a:t>Motor nerves cross over in medulla oblongata</a:t>
            </a:r>
          </a:p>
          <a:p>
            <a:pPr lvl="1" eaLnBrk="1" hangingPunct="1"/>
            <a:r>
              <a:rPr lang="en-US" altLang="en-US" smtClean="0"/>
              <a:t>Right forebrain controls left side of body</a:t>
            </a:r>
          </a:p>
          <a:p>
            <a:pPr lvl="1" eaLnBrk="1" hangingPunct="1"/>
            <a:r>
              <a:rPr lang="en-US" altLang="en-US" smtClean="0"/>
              <a:t>Left forebrain controls right side of body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4520"/>
    </mc:Choice>
    <mc:Fallback xmlns="">
      <p:transition spd="slow" advTm="1245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 descr="Strip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Hindbrain: Cerebellum 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4294967295"/>
          </p:nvPr>
        </p:nvSpPr>
        <p:spPr>
          <a:xfrm>
            <a:off x="384175" y="1101725"/>
            <a:ext cx="7772400" cy="5275263"/>
          </a:xfrm>
        </p:spPr>
        <p:txBody>
          <a:bodyPr/>
          <a:lstStyle/>
          <a:p>
            <a:pPr eaLnBrk="1" hangingPunct="1"/>
            <a:r>
              <a:rPr lang="en-US" altLang="en-US" smtClean="0"/>
              <a:t>Coordinates basic body movements</a:t>
            </a:r>
          </a:p>
          <a:p>
            <a:pPr eaLnBrk="1" hangingPunct="1"/>
            <a:r>
              <a:rPr lang="en-US" altLang="en-US" smtClean="0"/>
              <a:t>Stores and replicates sequences of skilled movements</a:t>
            </a:r>
          </a:p>
          <a:p>
            <a:pPr lvl="1" eaLnBrk="1" hangingPunct="1"/>
            <a:r>
              <a:rPr lang="en-US" altLang="en-US" smtClean="0"/>
              <a:t>Examples</a:t>
            </a:r>
          </a:p>
          <a:p>
            <a:pPr lvl="2" eaLnBrk="1" hangingPunct="1"/>
            <a:r>
              <a:rPr lang="en-US" altLang="en-US" smtClean="0"/>
              <a:t>Tying a shoe</a:t>
            </a:r>
          </a:p>
          <a:p>
            <a:pPr lvl="2" eaLnBrk="1" hangingPunct="1"/>
            <a:r>
              <a:rPr lang="en-US" altLang="en-US" smtClean="0"/>
              <a:t>Swinging a bat</a:t>
            </a:r>
          </a:p>
          <a:p>
            <a:pPr lvl="2" eaLnBrk="1" hangingPunct="1"/>
            <a:r>
              <a:rPr lang="en-US" altLang="en-US" smtClean="0"/>
              <a:t>Using a keyboard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784"/>
    </mc:Choice>
    <mc:Fallback xmlns="">
      <p:transition spd="slow" advTm="547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 descr="Strip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Hindbrain: Pons</a:t>
            </a:r>
          </a:p>
        </p:txBody>
      </p:sp>
      <p:sp>
        <p:nvSpPr>
          <p:cNvPr id="67587" name="Content Placeholder 2"/>
          <p:cNvSpPr>
            <a:spLocks noGrp="1"/>
          </p:cNvSpPr>
          <p:nvPr>
            <p:ph idx="4294967295"/>
          </p:nvPr>
        </p:nvSpPr>
        <p:spPr>
          <a:xfrm>
            <a:off x="384175" y="1100138"/>
            <a:ext cx="8305800" cy="4495800"/>
          </a:xfrm>
        </p:spPr>
        <p:txBody>
          <a:bodyPr/>
          <a:lstStyle/>
          <a:p>
            <a:pPr eaLnBrk="1" hangingPunct="1"/>
            <a:r>
              <a:rPr lang="en-US" altLang="en-US" smtClean="0"/>
              <a:t>Connects higher brain centers and the spinal cord</a:t>
            </a:r>
          </a:p>
          <a:p>
            <a:pPr eaLnBrk="1" hangingPunct="1"/>
            <a:r>
              <a:rPr lang="en-US" altLang="en-US" smtClean="0"/>
              <a:t>Coordinates the flow of information between the cerebellum and higher brain centers</a:t>
            </a:r>
          </a:p>
          <a:p>
            <a:pPr eaLnBrk="1" hangingPunct="1"/>
            <a:r>
              <a:rPr lang="en-US" altLang="en-US" smtClean="0"/>
              <a:t>Aids medulla oblongata in regulating respiration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020"/>
    </mc:Choice>
    <mc:Fallback xmlns="">
      <p:transition spd="slow" advTm="310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4.1|22.3|60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1|9.2|4.5|30.3|4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5.2|26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1.7|13.1|14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1|26.1|14.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.7|38.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4|5.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4.3|16.2|20.8|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4|22.2"/>
</p:tagLst>
</file>

<file path=ppt/theme/theme1.xml><?xml version="1.0" encoding="utf-8"?>
<a:theme xmlns:a="http://schemas.openxmlformats.org/drawingml/2006/main" name="Johnson_6e_PPT_template-orig">
  <a:themeElements>
    <a:clrScheme name="Johnson_6e_PPT_template-ori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-orig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lnDef>
  </a:objectDefaults>
  <a:extraClrSchemeLst>
    <a:extraClrScheme>
      <a:clrScheme name="Johnson_6e_PPT_template-ori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Johnson_6e_PPT_template_1line">
  <a:themeElements>
    <a:clrScheme name="Johnson_6e_PPT_template_1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1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lnDef>
  </a:objectDefaults>
  <a:extraClrSchemeLst>
    <a:extraClrScheme>
      <a:clrScheme name="Johnson_6e_PPT_template_1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Johnson_6e_PPT_template_2line">
  <a:themeElements>
    <a:clrScheme name="Johnson_6e_PPT_template_2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2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lnDef>
  </a:objectDefaults>
  <a:extraClrSchemeLst>
    <a:extraClrScheme>
      <a:clrScheme name="Johnson_6e_PPT_template_2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2004:Templates:My Templates:Johnson_6e_PPT_template-blank.pot</Template>
  <TotalTime>8155</TotalTime>
  <Words>587</Words>
  <Application>Microsoft Office PowerPoint</Application>
  <PresentationFormat>On-screen Show (4:3)</PresentationFormat>
  <Paragraphs>147</Paragraphs>
  <Slides>12</Slides>
  <Notes>12</Notes>
  <HiddenSlides>0</HiddenSlides>
  <MMClips>12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Johnson_6e_PPT_template-orig</vt:lpstr>
      <vt:lpstr>Johnson_6e_PPT_template_1line</vt:lpstr>
      <vt:lpstr>Johnson_6e_PPT_template_2line</vt:lpstr>
      <vt:lpstr>Brain and Spinal Cord Constitute the CNS</vt:lpstr>
      <vt:lpstr>PowerPoint Presentation</vt:lpstr>
      <vt:lpstr>The Spinal Cord Relays Information</vt:lpstr>
      <vt:lpstr>PowerPoint Presentation</vt:lpstr>
      <vt:lpstr>The Brain Processes and Acts on Information</vt:lpstr>
      <vt:lpstr>PowerPoint Presentation</vt:lpstr>
      <vt:lpstr>Hindbrain: Medulla Oblongata</vt:lpstr>
      <vt:lpstr>Hindbrain: Cerebellum </vt:lpstr>
      <vt:lpstr>Hindbrain: Pons</vt:lpstr>
      <vt:lpstr>Midbrain: Vision and Hearing</vt:lpstr>
      <vt:lpstr>Forebrain: Emotions and Conscious Thought</vt:lpstr>
      <vt:lpstr>Forebrain: Cerebrum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Nerve activates contraction</dc:title>
  <dc:creator>Gary</dc:creator>
  <cp:lastModifiedBy>gglaser</cp:lastModifiedBy>
  <cp:revision>510</cp:revision>
  <cp:lastPrinted>2002-04-29T18:54:29Z</cp:lastPrinted>
  <dcterms:created xsi:type="dcterms:W3CDTF">2000-12-11T01:39:32Z</dcterms:created>
  <dcterms:modified xsi:type="dcterms:W3CDTF">2016-08-25T13:03:08Z</dcterms:modified>
</cp:coreProperties>
</file>