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83" r:id="rId1"/>
    <p:sldMasterId id="2147483685" r:id="rId2"/>
    <p:sldMasterId id="2147483686" r:id="rId3"/>
  </p:sldMasterIdLst>
  <p:notesMasterIdLst>
    <p:notesMasterId r:id="rId13"/>
  </p:notesMasterIdLst>
  <p:handoutMasterIdLst>
    <p:handoutMasterId r:id="rId14"/>
  </p:handoutMasterIdLst>
  <p:sldIdLst>
    <p:sldId id="408" r:id="rId4"/>
    <p:sldId id="444" r:id="rId5"/>
    <p:sldId id="385" r:id="rId6"/>
    <p:sldId id="445" r:id="rId7"/>
    <p:sldId id="386" r:id="rId8"/>
    <p:sldId id="387" r:id="rId9"/>
    <p:sldId id="404" r:id="rId10"/>
    <p:sldId id="448" r:id="rId11"/>
    <p:sldId id="449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19">
          <p15:clr>
            <a:srgbClr val="A4A3A4"/>
          </p15:clr>
        </p15:guide>
        <p15:guide id="2" orient="horz" pos="298">
          <p15:clr>
            <a:srgbClr val="A4A3A4"/>
          </p15:clr>
        </p15:guide>
        <p15:guide id="3" orient="horz" pos="953">
          <p15:clr>
            <a:srgbClr val="A4A3A4"/>
          </p15:clr>
        </p15:guide>
        <p15:guide id="4" pos="242">
          <p15:clr>
            <a:srgbClr val="A4A3A4"/>
          </p15:clr>
        </p15:guide>
        <p15:guide id="5" pos="313">
          <p15:clr>
            <a:srgbClr val="A4A3A4"/>
          </p15:clr>
        </p15:guide>
        <p15:guide id="6" pos="69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FF99"/>
    <a:srgbClr val="00D68F"/>
    <a:srgbClr val="00BE7F"/>
    <a:srgbClr val="009999"/>
    <a:srgbClr val="E7E200"/>
    <a:srgbClr val="00CC99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7" autoAdjust="0"/>
    <p:restoredTop sz="87812" autoAdjust="0"/>
  </p:normalViewPr>
  <p:slideViewPr>
    <p:cSldViewPr snapToGrid="0">
      <p:cViewPr varScale="1">
        <p:scale>
          <a:sx n="130" d="100"/>
          <a:sy n="130" d="100"/>
        </p:scale>
        <p:origin x="1074" y="126"/>
      </p:cViewPr>
      <p:guideLst>
        <p:guide orient="horz" pos="4119"/>
        <p:guide orient="horz" pos="298"/>
        <p:guide orient="horz" pos="953"/>
        <p:guide pos="242"/>
        <p:guide pos="313"/>
        <p:guide pos="6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3" d="100"/>
          <a:sy n="93" d="100"/>
        </p:scale>
        <p:origin x="-2696" y="-11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</a:defRPr>
            </a:lvl1pPr>
          </a:lstStyle>
          <a:p>
            <a:pPr>
              <a:defRPr/>
            </a:pPr>
            <a:fld id="{34198308-556E-43FB-A4E4-CDEB457B3D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4813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</a:defRPr>
            </a:lvl1pPr>
          </a:lstStyle>
          <a:p>
            <a:pPr>
              <a:defRPr/>
            </a:pPr>
            <a:fld id="{C340882A-1A11-4C1D-A33E-DE71D56094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5475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fld id="{71E1EF25-F7CC-4130-B429-BA0D031D7C8A}" type="slidenum">
              <a:rPr lang="en-US" altLang="en-US" sz="1200" smtClean="0"/>
              <a:pPr/>
              <a:t>1</a:t>
            </a:fld>
            <a:endParaRPr lang="en-US" altLang="en-US" sz="120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fld id="{93A79EA6-D456-4487-BDFE-0A30A0DFA212}" type="slidenum">
              <a:rPr lang="en-US" altLang="en-US" sz="1200" smtClean="0"/>
              <a:pPr/>
              <a:t>3</a:t>
            </a:fld>
            <a:endParaRPr lang="en-US" altLang="en-US" sz="120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fld id="{20BA8D57-E430-40D7-9DE3-22EE99817762}" type="slidenum">
              <a:rPr lang="en-US" altLang="en-US" sz="1200" smtClean="0"/>
              <a:pPr/>
              <a:t>5</a:t>
            </a:fld>
            <a:endParaRPr lang="en-US" altLang="en-US" sz="12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fld id="{D995896E-60A8-45CD-B900-C7669C8A23FD}" type="slidenum">
              <a:rPr lang="en-US" altLang="en-US" sz="1200" smtClean="0"/>
              <a:pPr/>
              <a:t>6</a:t>
            </a:fld>
            <a:endParaRPr lang="en-US" altLang="en-US" sz="120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fld id="{D8FD3D34-9F24-4EBD-823C-840857B1A525}" type="slidenum">
              <a:rPr lang="en-US" altLang="en-US" sz="1200" smtClean="0"/>
              <a:pPr/>
              <a:t>7</a:t>
            </a:fld>
            <a:endParaRPr lang="en-US" altLang="en-US" sz="120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70167Johnson6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77863" y="2144713"/>
            <a:ext cx="46561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defRPr/>
            </a:pPr>
            <a:r>
              <a:rPr lang="en-US" sz="2000">
                <a:solidFill>
                  <a:schemeClr val="bg1"/>
                </a:solidFill>
                <a:latin typeface="Arial" charset="0"/>
              </a:rPr>
              <a:t>Concepts and Current Issues</a:t>
            </a:r>
            <a:endParaRPr lang="en-US" sz="3200">
              <a:latin typeface="Arial" charset="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09600" y="331788"/>
            <a:ext cx="46736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7200">
                <a:solidFill>
                  <a:srgbClr val="B4DD65"/>
                </a:solidFill>
                <a:latin typeface="Arial" charset="0"/>
              </a:rPr>
              <a:t>Human Biology</a:t>
            </a:r>
            <a:endParaRPr lang="en-US" sz="4800">
              <a:latin typeface="Arial" charset="0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 rot="16200000">
            <a:off x="-492125" y="968375"/>
            <a:ext cx="2065338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algn="ctr">
              <a:defRPr/>
            </a:pPr>
            <a:r>
              <a:rPr lang="en-US" sz="2200">
                <a:solidFill>
                  <a:srgbClr val="958DDD"/>
                </a:solidFill>
                <a:latin typeface="Arial" charset="0"/>
              </a:rPr>
              <a:t>Sixth Edition</a:t>
            </a:r>
            <a:endParaRPr lang="en-US" sz="2000">
              <a:latin typeface="Arial" charset="0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1752600" y="2584450"/>
            <a:ext cx="2414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algn="ctr">
              <a:defRPr/>
            </a:pPr>
            <a:r>
              <a:rPr lang="en-US" sz="2000">
                <a:solidFill>
                  <a:srgbClr val="F2FF0A"/>
                </a:solidFill>
                <a:latin typeface="Arial" charset="0"/>
              </a:rPr>
              <a:t>Michael D. Johnson</a:t>
            </a:r>
            <a:endParaRPr lang="en-US" sz="2000">
              <a:latin typeface="Arial" charset="0"/>
            </a:endParaRP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572000" y="390525"/>
            <a:ext cx="4572000" cy="1219200"/>
          </a:xfrm>
        </p:spPr>
        <p:txBody>
          <a:bodyPr anchor="ctr"/>
          <a:lstStyle>
            <a:lvl1pPr algn="ctr">
              <a:defRPr>
                <a:solidFill>
                  <a:srgbClr val="B4DD65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390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1752600"/>
            <a:ext cx="4572000" cy="1676400"/>
          </a:xfrm>
        </p:spPr>
        <p:txBody>
          <a:bodyPr/>
          <a:lstStyle>
            <a:lvl1pPr marL="0" indent="0" algn="ctr">
              <a:buFontTx/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57565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08994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9896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143000"/>
            <a:ext cx="40767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143000"/>
            <a:ext cx="40767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3230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6339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84416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4566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57892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98885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28891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297880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44287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919124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18760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581337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48578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926085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88374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6626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61029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55736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209826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691938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24853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20867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697803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885570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97270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99810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6817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64983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282481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89671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143000"/>
            <a:ext cx="83058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00200"/>
            <a:ext cx="830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cxnSp>
        <p:nvCxnSpPr>
          <p:cNvPr id="2052" name="Straight Connector 5"/>
          <p:cNvCxnSpPr>
            <a:cxnSpLocks noChangeShapeType="1"/>
          </p:cNvCxnSpPr>
          <p:nvPr/>
        </p:nvCxnSpPr>
        <p:spPr bwMode="auto">
          <a:xfrm>
            <a:off x="0" y="762000"/>
            <a:ext cx="9144000" cy="0"/>
          </a:xfrm>
          <a:prstGeom prst="line">
            <a:avLst/>
          </a:prstGeom>
          <a:noFill/>
          <a:ln w="38100" algn="ctr">
            <a:solidFill>
              <a:srgbClr val="0A29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00200"/>
            <a:ext cx="830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cxnSp>
        <p:nvCxnSpPr>
          <p:cNvPr id="3076" name="Straight Connector 5"/>
          <p:cNvCxnSpPr>
            <a:cxnSpLocks noChangeShapeType="1"/>
          </p:cNvCxnSpPr>
          <p:nvPr/>
        </p:nvCxnSpPr>
        <p:spPr bwMode="auto">
          <a:xfrm>
            <a:off x="0" y="1219200"/>
            <a:ext cx="9144000" cy="0"/>
          </a:xfrm>
          <a:prstGeom prst="line">
            <a:avLst/>
          </a:prstGeom>
          <a:noFill/>
          <a:ln w="38100" algn="ctr">
            <a:solidFill>
              <a:srgbClr val="0A29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wav"/><Relationship Id="rId2" Type="http://schemas.microsoft.com/office/2007/relationships/media" Target="../media/media1.wav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av"/><Relationship Id="rId2" Type="http://schemas.microsoft.com/office/2007/relationships/media" Target="../media/media2.wav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wav"/><Relationship Id="rId2" Type="http://schemas.microsoft.com/office/2007/relationships/media" Target="../media/media3.wav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wav"/><Relationship Id="rId7" Type="http://schemas.openxmlformats.org/officeDocument/2006/relationships/image" Target="../media/image2.png"/><Relationship Id="rId2" Type="http://schemas.microsoft.com/office/2007/relationships/media" Target="../media/media4.wav"/><Relationship Id="rId1" Type="http://schemas.openxmlformats.org/officeDocument/2006/relationships/tags" Target="../tags/tag4.xml"/><Relationship Id="rId6" Type="http://schemas.openxmlformats.org/officeDocument/2006/relationships/image" Target="../media/image3.jpe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wav"/><Relationship Id="rId2" Type="http://schemas.microsoft.com/office/2007/relationships/media" Target="../media/media5.wav"/><Relationship Id="rId1" Type="http://schemas.openxmlformats.org/officeDocument/2006/relationships/tags" Target="../tags/tag5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wav"/><Relationship Id="rId2" Type="http://schemas.microsoft.com/office/2007/relationships/media" Target="../media/media6.wav"/><Relationship Id="rId1" Type="http://schemas.openxmlformats.org/officeDocument/2006/relationships/tags" Target="../tags/tag6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wav"/><Relationship Id="rId2" Type="http://schemas.microsoft.com/office/2007/relationships/media" Target="../media/media7.wav"/><Relationship Id="rId1" Type="http://schemas.openxmlformats.org/officeDocument/2006/relationships/tags" Target="../tags/tag7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image" Target="../media/image2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image" Target="../media/image2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 descr="Strip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82700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/>
              <a:t>Peripheral Nervous System Relays Information Between Tissues and CNS</a:t>
            </a:r>
          </a:p>
        </p:txBody>
      </p:sp>
      <p:sp>
        <p:nvSpPr>
          <p:cNvPr id="37891" name="Rectangle 7"/>
          <p:cNvSpPr>
            <a:spLocks noGrp="1" noChangeArrowheads="1"/>
          </p:cNvSpPr>
          <p:nvPr>
            <p:ph type="body" idx="4294967295"/>
          </p:nvPr>
        </p:nvSpPr>
        <p:spPr>
          <a:xfrm>
            <a:off x="384175" y="1354138"/>
            <a:ext cx="7947025" cy="5029200"/>
          </a:xfrm>
        </p:spPr>
        <p:txBody>
          <a:bodyPr/>
          <a:lstStyle/>
          <a:p>
            <a:pPr eaLnBrk="1" hangingPunct="1"/>
            <a:r>
              <a:rPr lang="en-US" altLang="en-US" sz="3000"/>
              <a:t>Nerve </a:t>
            </a:r>
          </a:p>
          <a:p>
            <a:pPr lvl="1" eaLnBrk="1" hangingPunct="1"/>
            <a:r>
              <a:rPr lang="en-US" altLang="en-US"/>
              <a:t>contains axons of many neurons wrapped together in a protective sheath</a:t>
            </a:r>
          </a:p>
          <a:p>
            <a:pPr lvl="1" eaLnBrk="1" hangingPunct="1"/>
            <a:r>
              <a:rPr lang="en-US" altLang="en-US"/>
              <a:t>Carries information to and from the CNS</a:t>
            </a:r>
          </a:p>
          <a:p>
            <a:pPr eaLnBrk="1" hangingPunct="1">
              <a:spcBef>
                <a:spcPts val="600"/>
              </a:spcBef>
            </a:pPr>
            <a:r>
              <a:rPr lang="en-US" altLang="en-US" sz="3000"/>
              <a:t>Cranial nerves </a:t>
            </a:r>
          </a:p>
          <a:p>
            <a:pPr lvl="2" eaLnBrk="1" hangingPunct="1">
              <a:spcBef>
                <a:spcPts val="600"/>
              </a:spcBef>
            </a:pPr>
            <a:r>
              <a:rPr lang="en-US" altLang="en-US" sz="2500"/>
              <a:t>12 pairs</a:t>
            </a:r>
          </a:p>
          <a:p>
            <a:pPr lvl="2" eaLnBrk="1" hangingPunct="1">
              <a:spcBef>
                <a:spcPts val="600"/>
              </a:spcBef>
            </a:pPr>
            <a:r>
              <a:rPr lang="en-US" altLang="en-US" sz="2500"/>
              <a:t>Connect directly to brain</a:t>
            </a:r>
          </a:p>
          <a:p>
            <a:pPr eaLnBrk="1" hangingPunct="1">
              <a:spcBef>
                <a:spcPts val="600"/>
              </a:spcBef>
            </a:pPr>
            <a:r>
              <a:rPr lang="en-US" altLang="en-US" sz="3000"/>
              <a:t>Spinal nerves </a:t>
            </a:r>
          </a:p>
          <a:p>
            <a:pPr lvl="2" eaLnBrk="1" hangingPunct="1">
              <a:spcBef>
                <a:spcPts val="600"/>
              </a:spcBef>
            </a:pPr>
            <a:r>
              <a:rPr lang="en-US" altLang="en-US" sz="2500"/>
              <a:t>31 pairs</a:t>
            </a:r>
          </a:p>
          <a:p>
            <a:pPr lvl="2" eaLnBrk="1" hangingPunct="1">
              <a:spcBef>
                <a:spcPts val="600"/>
              </a:spcBef>
            </a:pPr>
            <a:r>
              <a:rPr lang="en-US" altLang="en-US" sz="2500"/>
              <a:t>Connect to spinal cord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9849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 descr="Strip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282700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/>
              <a:t>Sensory Neurons Provide Information to the CNS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4294967295"/>
          </p:nvPr>
        </p:nvSpPr>
        <p:spPr>
          <a:xfrm>
            <a:off x="384175" y="1600200"/>
            <a:ext cx="8008938" cy="4495800"/>
          </a:xfrm>
        </p:spPr>
        <p:txBody>
          <a:bodyPr/>
          <a:lstStyle/>
          <a:p>
            <a:pPr eaLnBrk="1" hangingPunct="1"/>
            <a:r>
              <a:rPr lang="en-US" altLang="en-US"/>
              <a:t>Provide information for both the somatic and autonomic motor divisions of the PNS</a:t>
            </a:r>
          </a:p>
          <a:p>
            <a:pPr eaLnBrk="1" hangingPunct="1"/>
            <a:r>
              <a:rPr lang="en-US" altLang="en-US"/>
              <a:t>Incoming information arrives at the CNS as action potentials from sensory neurons located throughout the body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662"/>
    </mc:Choice>
    <mc:Fallback xmlns="">
      <p:transition spd="slow" advTm="686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8" descr="Strip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33425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/>
              <a:t>Somatic Division Controls Skeletal Muscles</a:t>
            </a:r>
          </a:p>
        </p:txBody>
      </p:sp>
      <p:sp>
        <p:nvSpPr>
          <p:cNvPr id="40963" name="Rectangle 9"/>
          <p:cNvSpPr>
            <a:spLocks noGrp="1" noChangeArrowheads="1"/>
          </p:cNvSpPr>
          <p:nvPr>
            <p:ph type="body" idx="4294967295"/>
          </p:nvPr>
        </p:nvSpPr>
        <p:spPr>
          <a:xfrm>
            <a:off x="384175" y="1096963"/>
            <a:ext cx="7969250" cy="5103812"/>
          </a:xfrm>
        </p:spPr>
        <p:txBody>
          <a:bodyPr/>
          <a:lstStyle/>
          <a:p>
            <a:pPr eaLnBrk="1" hangingPunct="1"/>
            <a:r>
              <a:rPr lang="en-US" altLang="en-US"/>
              <a:t>Functions</a:t>
            </a:r>
          </a:p>
          <a:p>
            <a:pPr lvl="1" eaLnBrk="1" hangingPunct="1"/>
            <a:r>
              <a:rPr lang="en-US" altLang="en-US"/>
              <a:t>Voluntary</a:t>
            </a:r>
          </a:p>
          <a:p>
            <a:pPr lvl="2" eaLnBrk="1" hangingPunct="1"/>
            <a:r>
              <a:rPr lang="en-US" altLang="en-US"/>
              <a:t>Conscious control of skeletal muscles</a:t>
            </a:r>
          </a:p>
          <a:p>
            <a:pPr lvl="1" eaLnBrk="1" hangingPunct="1"/>
            <a:r>
              <a:rPr lang="en-US" altLang="en-US"/>
              <a:t>Involuntary (Reflexes)</a:t>
            </a:r>
          </a:p>
          <a:p>
            <a:pPr lvl="2" eaLnBrk="1" hangingPunct="1"/>
            <a:r>
              <a:rPr lang="en-US" altLang="en-US" b="1"/>
              <a:t>Spinal reflexes</a:t>
            </a:r>
            <a:r>
              <a:rPr lang="en-US" altLang="en-US"/>
              <a:t>: Involuntary responses mediated primarily by spinal cord and spinal nerves, with little brain involvement</a:t>
            </a:r>
          </a:p>
          <a:p>
            <a:pPr lvl="3" eaLnBrk="1" hangingPunct="1">
              <a:spcBef>
                <a:spcPts val="600"/>
              </a:spcBef>
            </a:pPr>
            <a:r>
              <a:rPr lang="en-US" altLang="en-US"/>
              <a:t>flexor (withdrawal) reflex</a:t>
            </a:r>
          </a:p>
          <a:p>
            <a:pPr lvl="3" eaLnBrk="1" hangingPunct="1">
              <a:spcBef>
                <a:spcPts val="600"/>
              </a:spcBef>
            </a:pPr>
            <a:r>
              <a:rPr lang="en-US" altLang="en-US"/>
              <a:t>crossed extensor reflex</a:t>
            </a:r>
          </a:p>
          <a:p>
            <a:pPr lvl="3" eaLnBrk="1" hangingPunct="1">
              <a:spcBef>
                <a:spcPts val="600"/>
              </a:spcBef>
            </a:pPr>
            <a:r>
              <a:rPr lang="en-US" altLang="en-US"/>
              <a:t>stretch reflex: important in maintaining upright posture, movement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5331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2" descr="11_10Figure-U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31"/>
          <a:stretch>
            <a:fillRect/>
          </a:stretch>
        </p:blipFill>
        <p:spPr bwMode="auto">
          <a:xfrm>
            <a:off x="871538" y="136525"/>
            <a:ext cx="7400925" cy="641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Rectangle 33"/>
          <p:cNvSpPr>
            <a:spLocks noChangeArrowheads="1"/>
          </p:cNvSpPr>
          <p:nvPr/>
        </p:nvSpPr>
        <p:spPr bwMode="auto">
          <a:xfrm>
            <a:off x="4025900" y="155575"/>
            <a:ext cx="7858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To brain</a:t>
            </a:r>
          </a:p>
        </p:txBody>
      </p:sp>
      <p:sp>
        <p:nvSpPr>
          <p:cNvPr id="41988" name="Rectangle 34"/>
          <p:cNvSpPr>
            <a:spLocks noChangeArrowheads="1"/>
          </p:cNvSpPr>
          <p:nvPr/>
        </p:nvSpPr>
        <p:spPr bwMode="auto">
          <a:xfrm>
            <a:off x="965200" y="638175"/>
            <a:ext cx="17256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Dorsal root (sensory)</a:t>
            </a:r>
          </a:p>
        </p:txBody>
      </p:sp>
      <p:sp>
        <p:nvSpPr>
          <p:cNvPr id="41989" name="Rectangle 35"/>
          <p:cNvSpPr>
            <a:spLocks noChangeArrowheads="1"/>
          </p:cNvSpPr>
          <p:nvPr/>
        </p:nvSpPr>
        <p:spPr bwMode="auto">
          <a:xfrm>
            <a:off x="1016000" y="1108075"/>
            <a:ext cx="1327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Cell body of</a:t>
            </a:r>
          </a:p>
          <a:p>
            <a:pPr eaLnBrk="1" hangingPunct="1"/>
            <a:r>
              <a:rPr lang="en-US" altLang="en-US" sz="1200" b="1">
                <a:cs typeface="Arial" charset="0"/>
              </a:rPr>
              <a:t>sensory neuron</a:t>
            </a:r>
          </a:p>
        </p:txBody>
      </p:sp>
      <p:sp>
        <p:nvSpPr>
          <p:cNvPr id="41990" name="Rectangle 36"/>
          <p:cNvSpPr>
            <a:spLocks noChangeArrowheads="1"/>
          </p:cNvSpPr>
          <p:nvPr/>
        </p:nvSpPr>
        <p:spPr bwMode="auto">
          <a:xfrm>
            <a:off x="2717800" y="2601913"/>
            <a:ext cx="1039813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1200" b="1">
                <a:cs typeface="Arial" charset="0"/>
              </a:rPr>
              <a:t>Ventral root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200" b="1">
                <a:cs typeface="Arial" charset="0"/>
              </a:rPr>
              <a:t>(motor)</a:t>
            </a:r>
          </a:p>
        </p:txBody>
      </p:sp>
      <p:sp>
        <p:nvSpPr>
          <p:cNvPr id="41991" name="Rectangle 37"/>
          <p:cNvSpPr>
            <a:spLocks noChangeArrowheads="1"/>
          </p:cNvSpPr>
          <p:nvPr/>
        </p:nvSpPr>
        <p:spPr bwMode="auto">
          <a:xfrm>
            <a:off x="2644775" y="3743325"/>
            <a:ext cx="11668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Motor neuron</a:t>
            </a:r>
          </a:p>
        </p:txBody>
      </p:sp>
      <p:sp>
        <p:nvSpPr>
          <p:cNvPr id="41992" name="Rectangle 38"/>
          <p:cNvSpPr>
            <a:spLocks noChangeArrowheads="1"/>
          </p:cNvSpPr>
          <p:nvPr/>
        </p:nvSpPr>
        <p:spPr bwMode="auto">
          <a:xfrm>
            <a:off x="2736850" y="4216400"/>
            <a:ext cx="10906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Flexor reflex</a:t>
            </a:r>
          </a:p>
        </p:txBody>
      </p:sp>
      <p:sp>
        <p:nvSpPr>
          <p:cNvPr id="9225" name="Rectangle 39"/>
          <p:cNvSpPr>
            <a:spLocks noChangeArrowheads="1"/>
          </p:cNvSpPr>
          <p:nvPr/>
        </p:nvSpPr>
        <p:spPr bwMode="auto">
          <a:xfrm>
            <a:off x="4356100" y="2960688"/>
            <a:ext cx="101441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Spinal cord</a:t>
            </a:r>
          </a:p>
        </p:txBody>
      </p:sp>
      <p:sp>
        <p:nvSpPr>
          <p:cNvPr id="41994" name="Rectangle 40"/>
          <p:cNvSpPr>
            <a:spLocks noChangeArrowheads="1"/>
          </p:cNvSpPr>
          <p:nvPr/>
        </p:nvSpPr>
        <p:spPr bwMode="auto">
          <a:xfrm>
            <a:off x="4572000" y="4206875"/>
            <a:ext cx="793750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1200" b="1">
                <a:cs typeface="Arial" charset="0"/>
              </a:rPr>
              <a:t>Effector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200" b="1">
                <a:cs typeface="Arial" charset="0"/>
              </a:rPr>
              <a:t>muscles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200" b="1">
                <a:cs typeface="Arial" charset="0"/>
              </a:rPr>
              <a:t>(thigh)</a:t>
            </a:r>
          </a:p>
        </p:txBody>
      </p:sp>
      <p:sp>
        <p:nvSpPr>
          <p:cNvPr id="41995" name="Rectangle 41"/>
          <p:cNvSpPr>
            <a:spLocks noChangeArrowheads="1"/>
          </p:cNvSpPr>
          <p:nvPr/>
        </p:nvSpPr>
        <p:spPr bwMode="auto">
          <a:xfrm>
            <a:off x="5994400" y="4229100"/>
            <a:ext cx="1920875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1200" b="1">
                <a:cs typeface="Arial" charset="0"/>
              </a:rPr>
              <a:t>Crossed extensor reflex</a:t>
            </a:r>
          </a:p>
        </p:txBody>
      </p:sp>
      <p:sp>
        <p:nvSpPr>
          <p:cNvPr id="41996" name="Rectangle 42"/>
          <p:cNvSpPr>
            <a:spLocks noChangeArrowheads="1"/>
          </p:cNvSpPr>
          <p:nvPr/>
        </p:nvSpPr>
        <p:spPr bwMode="auto">
          <a:xfrm>
            <a:off x="6705600" y="3746500"/>
            <a:ext cx="1166813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1200" b="1">
                <a:cs typeface="Arial" charset="0"/>
              </a:rPr>
              <a:t>Motor neuron</a:t>
            </a:r>
          </a:p>
        </p:txBody>
      </p:sp>
      <p:sp>
        <p:nvSpPr>
          <p:cNvPr id="9229" name="Rectangle 43"/>
          <p:cNvSpPr>
            <a:spLocks noChangeArrowheads="1"/>
          </p:cNvSpPr>
          <p:nvPr/>
        </p:nvSpPr>
        <p:spPr bwMode="auto">
          <a:xfrm>
            <a:off x="7216775" y="669925"/>
            <a:ext cx="1106488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1200" b="1">
                <a:cs typeface="Arial" charset="0"/>
              </a:rPr>
              <a:t>White matter</a:t>
            </a:r>
          </a:p>
        </p:txBody>
      </p:sp>
      <p:sp>
        <p:nvSpPr>
          <p:cNvPr id="9230" name="Rectangle 44"/>
          <p:cNvSpPr>
            <a:spLocks noChangeArrowheads="1"/>
          </p:cNvSpPr>
          <p:nvPr/>
        </p:nvSpPr>
        <p:spPr bwMode="auto">
          <a:xfrm>
            <a:off x="7226300" y="955675"/>
            <a:ext cx="1039813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1200" b="1">
                <a:cs typeface="Arial" charset="0"/>
              </a:rPr>
              <a:t>Gray matter</a:t>
            </a:r>
          </a:p>
        </p:txBody>
      </p:sp>
      <p:sp>
        <p:nvSpPr>
          <p:cNvPr id="41999" name="Rectangle 45"/>
          <p:cNvSpPr>
            <a:spLocks noChangeArrowheads="1"/>
          </p:cNvSpPr>
          <p:nvPr/>
        </p:nvSpPr>
        <p:spPr bwMode="auto">
          <a:xfrm>
            <a:off x="7219950" y="1241425"/>
            <a:ext cx="1116013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1200" b="1">
                <a:cs typeface="Arial" charset="0"/>
              </a:rPr>
              <a:t>Interneurons</a:t>
            </a:r>
          </a:p>
        </p:txBody>
      </p:sp>
      <p:sp>
        <p:nvSpPr>
          <p:cNvPr id="42000" name="Line 46"/>
          <p:cNvSpPr>
            <a:spLocks noChangeShapeType="1"/>
          </p:cNvSpPr>
          <p:nvPr/>
        </p:nvSpPr>
        <p:spPr bwMode="auto">
          <a:xfrm>
            <a:off x="2641600" y="796925"/>
            <a:ext cx="81280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1" name="Line 47"/>
          <p:cNvSpPr>
            <a:spLocks noChangeShapeType="1"/>
          </p:cNvSpPr>
          <p:nvPr/>
        </p:nvSpPr>
        <p:spPr bwMode="auto">
          <a:xfrm>
            <a:off x="2019300" y="1257300"/>
            <a:ext cx="85090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2" name="Line 48"/>
          <p:cNvSpPr>
            <a:spLocks noChangeShapeType="1"/>
          </p:cNvSpPr>
          <p:nvPr/>
        </p:nvSpPr>
        <p:spPr bwMode="auto">
          <a:xfrm>
            <a:off x="3063875" y="2209800"/>
            <a:ext cx="0" cy="415925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3" name="Line 49"/>
          <p:cNvSpPr>
            <a:spLocks noChangeShapeType="1"/>
          </p:cNvSpPr>
          <p:nvPr/>
        </p:nvSpPr>
        <p:spPr bwMode="auto">
          <a:xfrm>
            <a:off x="3187700" y="3530600"/>
            <a:ext cx="0" cy="238125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4" name="Line 50"/>
          <p:cNvSpPr>
            <a:spLocks noChangeShapeType="1"/>
          </p:cNvSpPr>
          <p:nvPr/>
        </p:nvSpPr>
        <p:spPr bwMode="auto">
          <a:xfrm>
            <a:off x="4949825" y="3651250"/>
            <a:ext cx="0" cy="5715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5" name="Line 51"/>
          <p:cNvSpPr>
            <a:spLocks noChangeShapeType="1"/>
          </p:cNvSpPr>
          <p:nvPr/>
        </p:nvSpPr>
        <p:spPr bwMode="auto">
          <a:xfrm flipH="1">
            <a:off x="4949825" y="3889375"/>
            <a:ext cx="428625" cy="180975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6" name="Line 52"/>
          <p:cNvSpPr>
            <a:spLocks noChangeShapeType="1"/>
          </p:cNvSpPr>
          <p:nvPr/>
        </p:nvSpPr>
        <p:spPr bwMode="auto">
          <a:xfrm>
            <a:off x="7239000" y="3308350"/>
            <a:ext cx="0" cy="454025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7" name="Line 53"/>
          <p:cNvSpPr>
            <a:spLocks noChangeShapeType="1"/>
          </p:cNvSpPr>
          <p:nvPr/>
        </p:nvSpPr>
        <p:spPr bwMode="auto">
          <a:xfrm>
            <a:off x="4349750" y="1368425"/>
            <a:ext cx="289560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0" name="Line 54"/>
          <p:cNvSpPr>
            <a:spLocks noChangeShapeType="1"/>
          </p:cNvSpPr>
          <p:nvPr/>
        </p:nvSpPr>
        <p:spPr bwMode="auto">
          <a:xfrm>
            <a:off x="5613400" y="1073150"/>
            <a:ext cx="163830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1" name="Line 55"/>
          <p:cNvSpPr>
            <a:spLocks noChangeShapeType="1"/>
          </p:cNvSpPr>
          <p:nvPr/>
        </p:nvSpPr>
        <p:spPr bwMode="auto">
          <a:xfrm>
            <a:off x="5295900" y="787400"/>
            <a:ext cx="193675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10" name="Line 56"/>
          <p:cNvSpPr>
            <a:spLocks noChangeShapeType="1"/>
          </p:cNvSpPr>
          <p:nvPr/>
        </p:nvSpPr>
        <p:spPr bwMode="auto">
          <a:xfrm flipV="1">
            <a:off x="5175250" y="1368425"/>
            <a:ext cx="1200150" cy="2794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999"/>
    </mc:Choice>
    <mc:Fallback xmlns="">
      <p:transition spd="slow" advTm="869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1988" grpId="0"/>
      <p:bldP spid="41989" grpId="0"/>
      <p:bldP spid="41990" grpId="0"/>
      <p:bldP spid="41991" grpId="0"/>
      <p:bldP spid="41992" grpId="0"/>
      <p:bldP spid="41994" grpId="0"/>
      <p:bldP spid="41995" grpId="0"/>
      <p:bldP spid="41996" grpId="0"/>
      <p:bldP spid="41999" grpId="0"/>
      <p:bldP spid="42000" grpId="0" animBg="1"/>
      <p:bldP spid="42001" grpId="0" animBg="1"/>
      <p:bldP spid="42002" grpId="0" animBg="1"/>
      <p:bldP spid="42003" grpId="0" animBg="1"/>
      <p:bldP spid="42004" grpId="0" animBg="1"/>
      <p:bldP spid="42005" grpId="0" animBg="1"/>
      <p:bldP spid="42006" grpId="0" animBg="1"/>
      <p:bldP spid="42007" grpId="0" animBg="1"/>
      <p:bldP spid="420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6" descr="Strip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33425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/>
              <a:t>The Autonomic Division</a:t>
            </a:r>
          </a:p>
        </p:txBody>
      </p:sp>
      <p:sp>
        <p:nvSpPr>
          <p:cNvPr id="44035" name="Rectangle 7"/>
          <p:cNvSpPr>
            <a:spLocks noGrp="1" noChangeArrowheads="1"/>
          </p:cNvSpPr>
          <p:nvPr>
            <p:ph type="body" idx="4294967295"/>
          </p:nvPr>
        </p:nvSpPr>
        <p:spPr>
          <a:xfrm>
            <a:off x="384175" y="1100138"/>
            <a:ext cx="8027988" cy="525303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3000"/>
              <a:t>Part of the motor output of the PNS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000"/>
              <a:t>Controls automatic body functions of many internal organs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000"/>
              <a:t>Consists of two divisions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Sympathetic division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Parasympathetic division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000"/>
              <a:t>Both sympathetic and parasympathetic neurons enervate each organ 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3179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 descr="Strip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82700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/>
              <a:t>The Sympathetic and Parasympathetic Autonomic Divisions Oppose Each Other</a:t>
            </a:r>
          </a:p>
        </p:txBody>
      </p:sp>
      <p:sp>
        <p:nvSpPr>
          <p:cNvPr id="45059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384175" y="1500188"/>
            <a:ext cx="83058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3000"/>
              <a:t>Sympathetic division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Prepares the body for emergencies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Norepinephrin is the key neurotransmitter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Produces fight-or-flight response</a:t>
            </a:r>
            <a:endParaRPr lang="en-US" altLang="en-US" sz="2900"/>
          </a:p>
          <a:p>
            <a:pPr lvl="2" eaLnBrk="1" hangingPunct="1">
              <a:lnSpc>
                <a:spcPct val="90000"/>
              </a:lnSpc>
            </a:pPr>
            <a:r>
              <a:rPr lang="en-US" altLang="en-US"/>
              <a:t>Increases heart rate and respiration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/>
              <a:t>Raises blood pressure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/>
              <a:t>Dilates pupils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/>
              <a:t>Slows digestion and urine production</a:t>
            </a:r>
            <a:endParaRPr lang="en-US" altLang="en-US" sz="2100"/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Generally produces a unified response in all organs at once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Opposes parasympathetic division </a:t>
            </a:r>
            <a:endParaRPr lang="en-US" altLang="en-US" sz="290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2703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 descr="Strip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82700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/>
              <a:t>The Sympathetic and Parasympathetic Autonomic Divisions Oppose Each Other</a:t>
            </a:r>
          </a:p>
        </p:txBody>
      </p:sp>
      <p:sp>
        <p:nvSpPr>
          <p:cNvPr id="46083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384175" y="1600200"/>
            <a:ext cx="8305800" cy="47117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Parasympathetic division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Relaxes the body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Opposes sympathetic division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Acetylcholine is the key neurotransmitter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Actions: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/>
              <a:t>lowers heart rate and respiration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/>
              <a:t>increases digestion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/>
              <a:t>permits defecation and urination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Sympathetic and parasympathetic divisions work antagonistically to maintain homeostasis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6458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62" descr="11_12Figure-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70"/>
          <a:stretch>
            <a:fillRect/>
          </a:stretch>
        </p:blipFill>
        <p:spPr bwMode="auto">
          <a:xfrm>
            <a:off x="1381125" y="136525"/>
            <a:ext cx="6381750" cy="644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047" name="Freeform 63"/>
          <p:cNvSpPr>
            <a:spLocks/>
          </p:cNvSpPr>
          <p:nvPr/>
        </p:nvSpPr>
        <p:spPr bwMode="auto">
          <a:xfrm>
            <a:off x="3263900" y="5899150"/>
            <a:ext cx="304800" cy="523875"/>
          </a:xfrm>
          <a:custGeom>
            <a:avLst/>
            <a:gdLst>
              <a:gd name="T0" fmla="*/ 0 w 192"/>
              <a:gd name="T1" fmla="*/ 0 h 330"/>
              <a:gd name="T2" fmla="*/ 110 w 192"/>
              <a:gd name="T3" fmla="*/ 330 h 330"/>
              <a:gd name="T4" fmla="*/ 192 w 192"/>
              <a:gd name="T5" fmla="*/ 330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2" h="330">
                <a:moveTo>
                  <a:pt x="0" y="0"/>
                </a:moveTo>
                <a:lnTo>
                  <a:pt x="110" y="330"/>
                </a:lnTo>
                <a:lnTo>
                  <a:pt x="192" y="330"/>
                </a:lnTo>
              </a:path>
            </a:pathLst>
          </a:custGeom>
          <a:noFill/>
          <a:ln w="222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D5657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42048" name="Freeform 64"/>
          <p:cNvSpPr>
            <a:spLocks/>
          </p:cNvSpPr>
          <p:nvPr/>
        </p:nvSpPr>
        <p:spPr bwMode="auto">
          <a:xfrm>
            <a:off x="3355975" y="5305425"/>
            <a:ext cx="609600" cy="835025"/>
          </a:xfrm>
          <a:custGeom>
            <a:avLst/>
            <a:gdLst>
              <a:gd name="T0" fmla="*/ 0 w 384"/>
              <a:gd name="T1" fmla="*/ 0 h 526"/>
              <a:gd name="T2" fmla="*/ 286 w 384"/>
              <a:gd name="T3" fmla="*/ 526 h 526"/>
              <a:gd name="T4" fmla="*/ 384 w 384"/>
              <a:gd name="T5" fmla="*/ 526 h 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4" h="526">
                <a:moveTo>
                  <a:pt x="0" y="0"/>
                </a:moveTo>
                <a:lnTo>
                  <a:pt x="286" y="526"/>
                </a:lnTo>
                <a:lnTo>
                  <a:pt x="384" y="526"/>
                </a:lnTo>
              </a:path>
            </a:pathLst>
          </a:custGeom>
          <a:noFill/>
          <a:ln w="222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D5657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42049" name="Freeform 65"/>
          <p:cNvSpPr>
            <a:spLocks/>
          </p:cNvSpPr>
          <p:nvPr/>
        </p:nvSpPr>
        <p:spPr bwMode="auto">
          <a:xfrm>
            <a:off x="3492500" y="4933950"/>
            <a:ext cx="479425" cy="533400"/>
          </a:xfrm>
          <a:custGeom>
            <a:avLst/>
            <a:gdLst>
              <a:gd name="T0" fmla="*/ 0 w 302"/>
              <a:gd name="T1" fmla="*/ 0 h 336"/>
              <a:gd name="T2" fmla="*/ 192 w 302"/>
              <a:gd name="T3" fmla="*/ 336 h 336"/>
              <a:gd name="T4" fmla="*/ 302 w 302"/>
              <a:gd name="T5" fmla="*/ 336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2" h="336">
                <a:moveTo>
                  <a:pt x="0" y="0"/>
                </a:moveTo>
                <a:lnTo>
                  <a:pt x="192" y="336"/>
                </a:lnTo>
                <a:lnTo>
                  <a:pt x="302" y="336"/>
                </a:lnTo>
              </a:path>
            </a:pathLst>
          </a:custGeom>
          <a:noFill/>
          <a:ln w="222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D5657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14342" name="Rectangle 66"/>
          <p:cNvSpPr>
            <a:spLocks noChangeArrowheads="1"/>
          </p:cNvSpPr>
          <p:nvPr/>
        </p:nvSpPr>
        <p:spPr bwMode="auto">
          <a:xfrm>
            <a:off x="1606550" y="104775"/>
            <a:ext cx="1385888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800" b="1">
                <a:cs typeface="Arial" charset="0"/>
              </a:rPr>
              <a:t>SYMPATHETIC DIVISION</a:t>
            </a:r>
          </a:p>
        </p:txBody>
      </p:sp>
      <p:sp>
        <p:nvSpPr>
          <p:cNvPr id="14343" name="Rectangle 67"/>
          <p:cNvSpPr>
            <a:spLocks noChangeArrowheads="1"/>
          </p:cNvSpPr>
          <p:nvPr/>
        </p:nvSpPr>
        <p:spPr bwMode="auto">
          <a:xfrm>
            <a:off x="1320800" y="425450"/>
            <a:ext cx="517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800" b="1">
                <a:cs typeface="Arial" charset="0"/>
              </a:rPr>
              <a:t>Dilates</a:t>
            </a:r>
          </a:p>
          <a:p>
            <a:pPr eaLnBrk="1" hangingPunct="1"/>
            <a:r>
              <a:rPr lang="en-US" altLang="en-US" sz="800" b="1">
                <a:cs typeface="Arial" charset="0"/>
              </a:rPr>
              <a:t>pupil</a:t>
            </a:r>
          </a:p>
        </p:txBody>
      </p:sp>
      <p:sp>
        <p:nvSpPr>
          <p:cNvPr id="14344" name="Rectangle 68"/>
          <p:cNvSpPr>
            <a:spLocks noChangeArrowheads="1"/>
          </p:cNvSpPr>
          <p:nvPr/>
        </p:nvSpPr>
        <p:spPr bwMode="auto">
          <a:xfrm>
            <a:off x="1320800" y="1104900"/>
            <a:ext cx="692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800" b="1">
                <a:cs typeface="Arial" charset="0"/>
              </a:rPr>
              <a:t>Decreases</a:t>
            </a:r>
          </a:p>
          <a:p>
            <a:pPr eaLnBrk="1" hangingPunct="1"/>
            <a:r>
              <a:rPr lang="en-US" altLang="en-US" sz="800" b="1">
                <a:cs typeface="Arial" charset="0"/>
              </a:rPr>
              <a:t>salivation</a:t>
            </a:r>
          </a:p>
        </p:txBody>
      </p:sp>
      <p:sp>
        <p:nvSpPr>
          <p:cNvPr id="14345" name="Rectangle 69"/>
          <p:cNvSpPr>
            <a:spLocks noChangeArrowheads="1"/>
          </p:cNvSpPr>
          <p:nvPr/>
        </p:nvSpPr>
        <p:spPr bwMode="auto">
          <a:xfrm>
            <a:off x="1327150" y="1800225"/>
            <a:ext cx="709613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800" b="1">
                <a:cs typeface="Arial" charset="0"/>
              </a:rPr>
              <a:t>Increases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800" b="1">
                <a:cs typeface="Arial" charset="0"/>
              </a:rPr>
              <a:t>respiration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800" b="1">
                <a:cs typeface="Arial" charset="0"/>
              </a:rPr>
              <a:t>rate</a:t>
            </a:r>
          </a:p>
        </p:txBody>
      </p:sp>
      <p:sp>
        <p:nvSpPr>
          <p:cNvPr id="14346" name="Rectangle 70"/>
          <p:cNvSpPr>
            <a:spLocks noChangeArrowheads="1"/>
          </p:cNvSpPr>
          <p:nvPr/>
        </p:nvSpPr>
        <p:spPr bwMode="auto">
          <a:xfrm>
            <a:off x="1320800" y="2578100"/>
            <a:ext cx="6524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800" b="1">
                <a:cs typeface="Arial" charset="0"/>
              </a:rPr>
              <a:t>Increases</a:t>
            </a:r>
          </a:p>
          <a:p>
            <a:pPr eaLnBrk="1" hangingPunct="1"/>
            <a:r>
              <a:rPr lang="en-US" altLang="en-US" sz="800" b="1">
                <a:cs typeface="Arial" charset="0"/>
              </a:rPr>
              <a:t>heart rate</a:t>
            </a:r>
          </a:p>
        </p:txBody>
      </p:sp>
      <p:sp>
        <p:nvSpPr>
          <p:cNvPr id="14347" name="Rectangle 71"/>
          <p:cNvSpPr>
            <a:spLocks noChangeArrowheads="1"/>
          </p:cNvSpPr>
          <p:nvPr/>
        </p:nvSpPr>
        <p:spPr bwMode="auto">
          <a:xfrm>
            <a:off x="1320800" y="3159125"/>
            <a:ext cx="687388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800" b="1">
                <a:cs typeface="Arial" charset="0"/>
              </a:rPr>
              <a:t>Constricts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800" b="1">
                <a:cs typeface="Arial" charset="0"/>
              </a:rPr>
              <a:t>blood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800" b="1">
                <a:cs typeface="Arial" charset="0"/>
              </a:rPr>
              <a:t>vessels</a:t>
            </a:r>
          </a:p>
        </p:txBody>
      </p:sp>
      <p:sp>
        <p:nvSpPr>
          <p:cNvPr id="14348" name="Rectangle 72"/>
          <p:cNvSpPr>
            <a:spLocks noChangeArrowheads="1"/>
          </p:cNvSpPr>
          <p:nvPr/>
        </p:nvSpPr>
        <p:spPr bwMode="auto">
          <a:xfrm>
            <a:off x="1327150" y="3822700"/>
            <a:ext cx="687388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800" b="1">
                <a:cs typeface="Arial" charset="0"/>
              </a:rPr>
              <a:t>Inhibits</a:t>
            </a:r>
          </a:p>
          <a:p>
            <a:pPr eaLnBrk="1" hangingPunct="1"/>
            <a:r>
              <a:rPr lang="en-US" altLang="en-US" sz="800" b="1">
                <a:cs typeface="Arial" charset="0"/>
              </a:rPr>
              <a:t>digestive</a:t>
            </a:r>
          </a:p>
          <a:p>
            <a:pPr eaLnBrk="1" hangingPunct="1"/>
            <a:r>
              <a:rPr lang="en-US" altLang="en-US" sz="800" b="1">
                <a:cs typeface="Arial" charset="0"/>
              </a:rPr>
              <a:t>processes</a:t>
            </a:r>
          </a:p>
        </p:txBody>
      </p:sp>
      <p:sp>
        <p:nvSpPr>
          <p:cNvPr id="14349" name="Rectangle 73"/>
          <p:cNvSpPr>
            <a:spLocks noChangeArrowheads="1"/>
          </p:cNvSpPr>
          <p:nvPr/>
        </p:nvSpPr>
        <p:spPr bwMode="auto">
          <a:xfrm>
            <a:off x="1323975" y="4638675"/>
            <a:ext cx="687388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800" b="1">
                <a:cs typeface="Arial" charset="0"/>
              </a:rPr>
              <a:t>Inhibits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800" b="1">
                <a:cs typeface="Arial" charset="0"/>
              </a:rPr>
              <a:t>digestive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800" b="1">
                <a:cs typeface="Arial" charset="0"/>
              </a:rPr>
              <a:t>processes</a:t>
            </a:r>
          </a:p>
        </p:txBody>
      </p:sp>
      <p:sp>
        <p:nvSpPr>
          <p:cNvPr id="14350" name="Rectangle 74"/>
          <p:cNvSpPr>
            <a:spLocks noChangeArrowheads="1"/>
          </p:cNvSpPr>
          <p:nvPr/>
        </p:nvSpPr>
        <p:spPr bwMode="auto">
          <a:xfrm>
            <a:off x="1320800" y="5321300"/>
            <a:ext cx="590550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800" b="1">
                <a:cs typeface="Arial" charset="0"/>
              </a:rPr>
              <a:t>Relaxes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800" b="1">
                <a:cs typeface="Arial" charset="0"/>
              </a:rPr>
              <a:t>bladder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800" b="1">
                <a:cs typeface="Arial" charset="0"/>
              </a:rPr>
              <a:t>muscles</a:t>
            </a:r>
          </a:p>
        </p:txBody>
      </p:sp>
      <p:sp>
        <p:nvSpPr>
          <p:cNvPr id="14351" name="Rectangle 75"/>
          <p:cNvSpPr>
            <a:spLocks noChangeArrowheads="1"/>
          </p:cNvSpPr>
          <p:nvPr/>
        </p:nvSpPr>
        <p:spPr bwMode="auto">
          <a:xfrm>
            <a:off x="1327150" y="6096000"/>
            <a:ext cx="692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800" b="1">
                <a:cs typeface="Arial" charset="0"/>
              </a:rPr>
              <a:t>Inhibits</a:t>
            </a:r>
          </a:p>
          <a:p>
            <a:pPr eaLnBrk="1" hangingPunct="1"/>
            <a:r>
              <a:rPr lang="en-US" altLang="en-US" sz="800" b="1">
                <a:cs typeface="Arial" charset="0"/>
              </a:rPr>
              <a:t>defecation</a:t>
            </a:r>
          </a:p>
        </p:txBody>
      </p:sp>
      <p:sp>
        <p:nvSpPr>
          <p:cNvPr id="14352" name="Rectangle 76"/>
          <p:cNvSpPr>
            <a:spLocks noChangeArrowheads="1"/>
          </p:cNvSpPr>
          <p:nvPr/>
        </p:nvSpPr>
        <p:spPr bwMode="auto">
          <a:xfrm>
            <a:off x="3505200" y="1270000"/>
            <a:ext cx="5286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800" b="1">
                <a:cs typeface="Arial" charset="0"/>
              </a:rPr>
              <a:t>Cranial</a:t>
            </a:r>
          </a:p>
          <a:p>
            <a:pPr eaLnBrk="1" hangingPunct="1"/>
            <a:r>
              <a:rPr lang="en-US" altLang="en-US" sz="800" b="1">
                <a:cs typeface="Arial" charset="0"/>
              </a:rPr>
              <a:t>nerves</a:t>
            </a:r>
          </a:p>
        </p:txBody>
      </p:sp>
      <p:sp>
        <p:nvSpPr>
          <p:cNvPr id="14353" name="Rectangle 77"/>
          <p:cNvSpPr>
            <a:spLocks noChangeArrowheads="1"/>
          </p:cNvSpPr>
          <p:nvPr/>
        </p:nvSpPr>
        <p:spPr bwMode="auto">
          <a:xfrm>
            <a:off x="3505200" y="6318250"/>
            <a:ext cx="623888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800" b="1">
                <a:cs typeface="Arial" charset="0"/>
              </a:rPr>
              <a:t>Ganglion</a:t>
            </a:r>
          </a:p>
        </p:txBody>
      </p:sp>
      <p:sp>
        <p:nvSpPr>
          <p:cNvPr id="14354" name="Rectangle 78"/>
          <p:cNvSpPr>
            <a:spLocks noChangeArrowheads="1"/>
          </p:cNvSpPr>
          <p:nvPr/>
        </p:nvSpPr>
        <p:spPr bwMode="auto">
          <a:xfrm>
            <a:off x="4591050" y="6318250"/>
            <a:ext cx="146526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800" b="1">
                <a:cs typeface="Arial" charset="0"/>
              </a:rPr>
              <a:t>Synapse between neurons</a:t>
            </a:r>
          </a:p>
        </p:txBody>
      </p:sp>
      <p:sp>
        <p:nvSpPr>
          <p:cNvPr id="14355" name="Rectangle 79"/>
          <p:cNvSpPr>
            <a:spLocks noChangeArrowheads="1"/>
          </p:cNvSpPr>
          <p:nvPr/>
        </p:nvSpPr>
        <p:spPr bwMode="auto">
          <a:xfrm>
            <a:off x="3898900" y="6038850"/>
            <a:ext cx="9572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800" b="1">
                <a:cs typeface="Arial" charset="0"/>
              </a:rPr>
              <a:t>Causes salt and</a:t>
            </a:r>
          </a:p>
          <a:p>
            <a:pPr eaLnBrk="1" hangingPunct="1"/>
            <a:r>
              <a:rPr lang="en-US" altLang="en-US" sz="800" b="1">
                <a:cs typeface="Arial" charset="0"/>
              </a:rPr>
              <a:t>water retention</a:t>
            </a:r>
          </a:p>
        </p:txBody>
      </p:sp>
      <p:sp>
        <p:nvSpPr>
          <p:cNvPr id="14356" name="Rectangle 80"/>
          <p:cNvSpPr>
            <a:spLocks noChangeArrowheads="1"/>
          </p:cNvSpPr>
          <p:nvPr/>
        </p:nvSpPr>
        <p:spPr bwMode="auto">
          <a:xfrm>
            <a:off x="3895725" y="5365750"/>
            <a:ext cx="1128713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800" b="1">
                <a:solidFill>
                  <a:schemeClr val="bg1"/>
                </a:solidFill>
                <a:cs typeface="Arial" charset="0"/>
              </a:rPr>
              <a:t>Stimulates</a:t>
            </a:r>
          </a:p>
          <a:p>
            <a:pPr eaLnBrk="1" hangingPunct="1"/>
            <a:r>
              <a:rPr lang="en-US" altLang="en-US" sz="800" b="1">
                <a:solidFill>
                  <a:schemeClr val="bg1"/>
                </a:solidFill>
                <a:cs typeface="Arial" charset="0"/>
              </a:rPr>
              <a:t>secretion of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800" b="1">
                <a:solidFill>
                  <a:schemeClr val="bg1"/>
                </a:solidFill>
                <a:cs typeface="Arial" charset="0"/>
              </a:rPr>
              <a:t>epinephrine</a:t>
            </a:r>
          </a:p>
          <a:p>
            <a:pPr eaLnBrk="1" hangingPunct="1"/>
            <a:r>
              <a:rPr lang="en-US" altLang="en-US" sz="800" b="1">
                <a:solidFill>
                  <a:schemeClr val="bg1"/>
                </a:solidFill>
                <a:cs typeface="Arial" charset="0"/>
              </a:rPr>
              <a:t>and nor-epinephrine</a:t>
            </a:r>
          </a:p>
        </p:txBody>
      </p:sp>
      <p:sp>
        <p:nvSpPr>
          <p:cNvPr id="14357" name="Rectangle 81"/>
          <p:cNvSpPr>
            <a:spLocks noChangeArrowheads="1"/>
          </p:cNvSpPr>
          <p:nvPr/>
        </p:nvSpPr>
        <p:spPr bwMode="auto">
          <a:xfrm>
            <a:off x="3854450" y="4781550"/>
            <a:ext cx="60960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800" b="1">
                <a:solidFill>
                  <a:schemeClr val="bg1"/>
                </a:solidFill>
                <a:cs typeface="Arial" charset="0"/>
              </a:rPr>
              <a:t>Sacral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800" b="1">
                <a:solidFill>
                  <a:schemeClr val="bg1"/>
                </a:solidFill>
                <a:cs typeface="Arial" charset="0"/>
              </a:rPr>
              <a:t>nerves</a:t>
            </a:r>
          </a:p>
        </p:txBody>
      </p:sp>
      <p:sp>
        <p:nvSpPr>
          <p:cNvPr id="14358" name="Rectangle 82"/>
          <p:cNvSpPr>
            <a:spLocks noChangeArrowheads="1"/>
          </p:cNvSpPr>
          <p:nvPr/>
        </p:nvSpPr>
        <p:spPr bwMode="auto">
          <a:xfrm>
            <a:off x="4876800" y="4121150"/>
            <a:ext cx="609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800" b="1">
                <a:solidFill>
                  <a:schemeClr val="bg1"/>
                </a:solidFill>
                <a:cs typeface="Arial" charset="0"/>
              </a:rPr>
              <a:t>Lumbar</a:t>
            </a:r>
          </a:p>
          <a:p>
            <a:pPr eaLnBrk="1" hangingPunct="1"/>
            <a:r>
              <a:rPr lang="en-US" altLang="en-US" sz="800" b="1">
                <a:solidFill>
                  <a:schemeClr val="bg1"/>
                </a:solidFill>
                <a:cs typeface="Arial" charset="0"/>
              </a:rPr>
              <a:t>nerves</a:t>
            </a:r>
          </a:p>
        </p:txBody>
      </p:sp>
      <p:sp>
        <p:nvSpPr>
          <p:cNvPr id="14359" name="Rectangle 83"/>
          <p:cNvSpPr>
            <a:spLocks noChangeArrowheads="1"/>
          </p:cNvSpPr>
          <p:nvPr/>
        </p:nvSpPr>
        <p:spPr bwMode="auto">
          <a:xfrm>
            <a:off x="4883150" y="2571750"/>
            <a:ext cx="609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800" b="1">
                <a:solidFill>
                  <a:schemeClr val="bg1"/>
                </a:solidFill>
                <a:cs typeface="Arial" charset="0"/>
              </a:rPr>
              <a:t>Thoracic</a:t>
            </a:r>
          </a:p>
          <a:p>
            <a:pPr eaLnBrk="1" hangingPunct="1"/>
            <a:r>
              <a:rPr lang="en-US" altLang="en-US" sz="800" b="1">
                <a:solidFill>
                  <a:schemeClr val="bg1"/>
                </a:solidFill>
                <a:cs typeface="Arial" charset="0"/>
              </a:rPr>
              <a:t>nerves</a:t>
            </a:r>
          </a:p>
        </p:txBody>
      </p:sp>
      <p:sp>
        <p:nvSpPr>
          <p:cNvPr id="14360" name="Rectangle 84"/>
          <p:cNvSpPr>
            <a:spLocks noChangeArrowheads="1"/>
          </p:cNvSpPr>
          <p:nvPr/>
        </p:nvSpPr>
        <p:spPr bwMode="auto">
          <a:xfrm>
            <a:off x="6045200" y="101600"/>
            <a:ext cx="167481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800" b="1">
                <a:cs typeface="Arial" charset="0"/>
              </a:rPr>
              <a:t>PARASYMPATHETIC DIVISION</a:t>
            </a:r>
          </a:p>
        </p:txBody>
      </p:sp>
      <p:sp>
        <p:nvSpPr>
          <p:cNvPr id="14361" name="Rectangle 85"/>
          <p:cNvSpPr>
            <a:spLocks noChangeArrowheads="1"/>
          </p:cNvSpPr>
          <p:nvPr/>
        </p:nvSpPr>
        <p:spPr bwMode="auto">
          <a:xfrm>
            <a:off x="7112000" y="419100"/>
            <a:ext cx="6873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800" b="1">
                <a:cs typeface="Arial" charset="0"/>
              </a:rPr>
              <a:t>Constricts</a:t>
            </a:r>
          </a:p>
          <a:p>
            <a:pPr eaLnBrk="1" hangingPunct="1"/>
            <a:r>
              <a:rPr lang="en-US" altLang="en-US" sz="800" b="1">
                <a:cs typeface="Arial" charset="0"/>
              </a:rPr>
              <a:t>pupil</a:t>
            </a:r>
          </a:p>
        </p:txBody>
      </p:sp>
      <p:sp>
        <p:nvSpPr>
          <p:cNvPr id="14362" name="Rectangle 86"/>
          <p:cNvSpPr>
            <a:spLocks noChangeArrowheads="1"/>
          </p:cNvSpPr>
          <p:nvPr/>
        </p:nvSpPr>
        <p:spPr bwMode="auto">
          <a:xfrm>
            <a:off x="7118350" y="1098550"/>
            <a:ext cx="6524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800" b="1">
                <a:cs typeface="Arial" charset="0"/>
              </a:rPr>
              <a:t>Increases</a:t>
            </a:r>
          </a:p>
          <a:p>
            <a:pPr eaLnBrk="1" hangingPunct="1"/>
            <a:r>
              <a:rPr lang="en-US" altLang="en-US" sz="800" b="1">
                <a:cs typeface="Arial" charset="0"/>
              </a:rPr>
              <a:t>salivation</a:t>
            </a:r>
          </a:p>
        </p:txBody>
      </p:sp>
      <p:sp>
        <p:nvSpPr>
          <p:cNvPr id="14363" name="Rectangle 87"/>
          <p:cNvSpPr>
            <a:spLocks noChangeArrowheads="1"/>
          </p:cNvSpPr>
          <p:nvPr/>
        </p:nvSpPr>
        <p:spPr bwMode="auto">
          <a:xfrm>
            <a:off x="7118350" y="1800225"/>
            <a:ext cx="709613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800" b="1">
                <a:cs typeface="Arial" charset="0"/>
              </a:rPr>
              <a:t>Decreases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800" b="1">
                <a:cs typeface="Arial" charset="0"/>
              </a:rPr>
              <a:t>respiration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800" b="1">
                <a:cs typeface="Arial" charset="0"/>
              </a:rPr>
              <a:t>rate</a:t>
            </a:r>
          </a:p>
        </p:txBody>
      </p:sp>
      <p:sp>
        <p:nvSpPr>
          <p:cNvPr id="14364" name="Rectangle 88"/>
          <p:cNvSpPr>
            <a:spLocks noChangeArrowheads="1"/>
          </p:cNvSpPr>
          <p:nvPr/>
        </p:nvSpPr>
        <p:spPr bwMode="auto">
          <a:xfrm>
            <a:off x="7118350" y="2571750"/>
            <a:ext cx="692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800" b="1">
                <a:cs typeface="Arial" charset="0"/>
              </a:rPr>
              <a:t>Decreases</a:t>
            </a:r>
          </a:p>
          <a:p>
            <a:pPr eaLnBrk="1" hangingPunct="1"/>
            <a:r>
              <a:rPr lang="en-US" altLang="en-US" sz="800" b="1">
                <a:cs typeface="Arial" charset="0"/>
              </a:rPr>
              <a:t>heart rate</a:t>
            </a:r>
          </a:p>
        </p:txBody>
      </p:sp>
      <p:sp>
        <p:nvSpPr>
          <p:cNvPr id="14365" name="Rectangle 89"/>
          <p:cNvSpPr>
            <a:spLocks noChangeArrowheads="1"/>
          </p:cNvSpPr>
          <p:nvPr/>
        </p:nvSpPr>
        <p:spPr bwMode="auto">
          <a:xfrm>
            <a:off x="7118350" y="3159125"/>
            <a:ext cx="550863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800" b="1">
                <a:cs typeface="Arial" charset="0"/>
              </a:rPr>
              <a:t>Dilates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800" b="1">
                <a:cs typeface="Arial" charset="0"/>
              </a:rPr>
              <a:t>blood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800" b="1">
                <a:cs typeface="Arial" charset="0"/>
              </a:rPr>
              <a:t>vessels</a:t>
            </a:r>
          </a:p>
        </p:txBody>
      </p:sp>
      <p:sp>
        <p:nvSpPr>
          <p:cNvPr id="14366" name="Rectangle 90"/>
          <p:cNvSpPr>
            <a:spLocks noChangeArrowheads="1"/>
          </p:cNvSpPr>
          <p:nvPr/>
        </p:nvSpPr>
        <p:spPr bwMode="auto">
          <a:xfrm>
            <a:off x="7118350" y="3838575"/>
            <a:ext cx="698500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800" b="1">
                <a:cs typeface="Arial" charset="0"/>
              </a:rPr>
              <a:t>Stimulates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800" b="1">
                <a:cs typeface="Arial" charset="0"/>
              </a:rPr>
              <a:t>digestive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800" b="1">
                <a:cs typeface="Arial" charset="0"/>
              </a:rPr>
              <a:t>processes</a:t>
            </a:r>
          </a:p>
        </p:txBody>
      </p:sp>
      <p:sp>
        <p:nvSpPr>
          <p:cNvPr id="14367" name="Rectangle 91"/>
          <p:cNvSpPr>
            <a:spLocks noChangeArrowheads="1"/>
          </p:cNvSpPr>
          <p:nvPr/>
        </p:nvSpPr>
        <p:spPr bwMode="auto">
          <a:xfrm>
            <a:off x="7118350" y="4625975"/>
            <a:ext cx="698500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800" b="1">
                <a:cs typeface="Arial" charset="0"/>
              </a:rPr>
              <a:t>Stimulates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800" b="1">
                <a:cs typeface="Arial" charset="0"/>
              </a:rPr>
              <a:t>digestive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800" b="1">
                <a:cs typeface="Arial" charset="0"/>
              </a:rPr>
              <a:t>processes</a:t>
            </a:r>
          </a:p>
        </p:txBody>
      </p:sp>
      <p:sp>
        <p:nvSpPr>
          <p:cNvPr id="14368" name="Rectangle 92"/>
          <p:cNvSpPr>
            <a:spLocks noChangeArrowheads="1"/>
          </p:cNvSpPr>
          <p:nvPr/>
        </p:nvSpPr>
        <p:spPr bwMode="auto">
          <a:xfrm>
            <a:off x="7118350" y="5311775"/>
            <a:ext cx="658813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800" b="1">
                <a:cs typeface="Arial" charset="0"/>
              </a:rPr>
              <a:t>Contracts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800" b="1">
                <a:cs typeface="Arial" charset="0"/>
              </a:rPr>
              <a:t>bladder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800" b="1">
                <a:cs typeface="Arial" charset="0"/>
              </a:rPr>
              <a:t>muscles</a:t>
            </a:r>
          </a:p>
        </p:txBody>
      </p:sp>
      <p:sp>
        <p:nvSpPr>
          <p:cNvPr id="14369" name="Rectangle 93"/>
          <p:cNvSpPr>
            <a:spLocks noChangeArrowheads="1"/>
          </p:cNvSpPr>
          <p:nvPr/>
        </p:nvSpPr>
        <p:spPr bwMode="auto">
          <a:xfrm>
            <a:off x="7118350" y="6089650"/>
            <a:ext cx="6985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800" b="1">
                <a:cs typeface="Arial" charset="0"/>
              </a:rPr>
              <a:t>Stimulates</a:t>
            </a:r>
          </a:p>
          <a:p>
            <a:pPr eaLnBrk="1" hangingPunct="1"/>
            <a:r>
              <a:rPr lang="en-US" altLang="en-US" sz="800" b="1">
                <a:cs typeface="Arial" charset="0"/>
              </a:rPr>
              <a:t>defecation</a:t>
            </a:r>
          </a:p>
        </p:txBody>
      </p:sp>
      <p:sp>
        <p:nvSpPr>
          <p:cNvPr id="14370" name="AutoShape 94"/>
          <p:cNvSpPr>
            <a:spLocks/>
          </p:cNvSpPr>
          <p:nvPr/>
        </p:nvSpPr>
        <p:spPr bwMode="auto">
          <a:xfrm>
            <a:off x="4038600" y="1173163"/>
            <a:ext cx="77788" cy="404812"/>
          </a:xfrm>
          <a:prstGeom prst="leftBracket">
            <a:avLst>
              <a:gd name="adj" fmla="val 95913"/>
            </a:avLst>
          </a:prstGeom>
          <a:noFill/>
          <a:ln w="222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endParaRPr lang="en-US" altLang="en-US"/>
          </a:p>
        </p:txBody>
      </p:sp>
      <p:sp>
        <p:nvSpPr>
          <p:cNvPr id="14371" name="Line 95"/>
          <p:cNvSpPr>
            <a:spLocks noChangeShapeType="1"/>
          </p:cNvSpPr>
          <p:nvPr/>
        </p:nvSpPr>
        <p:spPr bwMode="auto">
          <a:xfrm>
            <a:off x="4089400" y="1174750"/>
            <a:ext cx="476250" cy="0"/>
          </a:xfrm>
          <a:prstGeom prst="line">
            <a:avLst/>
          </a:prstGeom>
          <a:noFill/>
          <a:ln w="222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2" name="Line 96"/>
          <p:cNvSpPr>
            <a:spLocks noChangeShapeType="1"/>
          </p:cNvSpPr>
          <p:nvPr/>
        </p:nvSpPr>
        <p:spPr bwMode="auto">
          <a:xfrm>
            <a:off x="4114800" y="1577975"/>
            <a:ext cx="438150" cy="0"/>
          </a:xfrm>
          <a:prstGeom prst="line">
            <a:avLst/>
          </a:prstGeom>
          <a:noFill/>
          <a:ln w="222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3" name="AutoShape 97"/>
          <p:cNvSpPr>
            <a:spLocks/>
          </p:cNvSpPr>
          <p:nvPr/>
        </p:nvSpPr>
        <p:spPr bwMode="auto">
          <a:xfrm>
            <a:off x="4038600" y="1174750"/>
            <a:ext cx="77788" cy="404813"/>
          </a:xfrm>
          <a:prstGeom prst="leftBracket">
            <a:avLst>
              <a:gd name="adj" fmla="val 104081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endParaRPr lang="en-US" altLang="en-US"/>
          </a:p>
        </p:txBody>
      </p:sp>
      <p:sp>
        <p:nvSpPr>
          <p:cNvPr id="14374" name="Line 98"/>
          <p:cNvSpPr>
            <a:spLocks noChangeShapeType="1"/>
          </p:cNvSpPr>
          <p:nvPr/>
        </p:nvSpPr>
        <p:spPr bwMode="auto">
          <a:xfrm>
            <a:off x="4111625" y="1577975"/>
            <a:ext cx="4381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5" name="Line 99"/>
          <p:cNvSpPr>
            <a:spLocks noChangeShapeType="1"/>
          </p:cNvSpPr>
          <p:nvPr/>
        </p:nvSpPr>
        <p:spPr bwMode="auto">
          <a:xfrm>
            <a:off x="4114800" y="1174750"/>
            <a:ext cx="444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6" name="AutoShape 100"/>
          <p:cNvSpPr>
            <a:spLocks/>
          </p:cNvSpPr>
          <p:nvPr/>
        </p:nvSpPr>
        <p:spPr bwMode="auto">
          <a:xfrm>
            <a:off x="4794250" y="2112963"/>
            <a:ext cx="90488" cy="1706562"/>
          </a:xfrm>
          <a:prstGeom prst="rightBracket">
            <a:avLst>
              <a:gd name="adj" fmla="val 56579"/>
            </a:avLst>
          </a:prstGeom>
          <a:noFill/>
          <a:ln w="222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endParaRPr lang="en-US" altLang="en-US"/>
          </a:p>
        </p:txBody>
      </p:sp>
      <p:sp>
        <p:nvSpPr>
          <p:cNvPr id="14377" name="Line 101"/>
          <p:cNvSpPr>
            <a:spLocks noChangeShapeType="1"/>
          </p:cNvSpPr>
          <p:nvPr/>
        </p:nvSpPr>
        <p:spPr bwMode="auto">
          <a:xfrm>
            <a:off x="4881563" y="2695575"/>
            <a:ext cx="76200" cy="0"/>
          </a:xfrm>
          <a:prstGeom prst="line">
            <a:avLst/>
          </a:prstGeom>
          <a:noFill/>
          <a:ln w="222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8" name="Line 102"/>
          <p:cNvSpPr>
            <a:spLocks noChangeShapeType="1"/>
          </p:cNvSpPr>
          <p:nvPr/>
        </p:nvSpPr>
        <p:spPr bwMode="auto">
          <a:xfrm>
            <a:off x="4881563" y="2695575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9" name="AutoShape 103"/>
          <p:cNvSpPr>
            <a:spLocks/>
          </p:cNvSpPr>
          <p:nvPr/>
        </p:nvSpPr>
        <p:spPr bwMode="auto">
          <a:xfrm>
            <a:off x="4795838" y="2112963"/>
            <a:ext cx="90487" cy="1706562"/>
          </a:xfrm>
          <a:prstGeom prst="rightBracket">
            <a:avLst>
              <a:gd name="adj" fmla="val 56579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endParaRPr lang="en-US" altLang="en-US"/>
          </a:p>
        </p:txBody>
      </p:sp>
      <p:sp>
        <p:nvSpPr>
          <p:cNvPr id="14380" name="AutoShape 104"/>
          <p:cNvSpPr>
            <a:spLocks/>
          </p:cNvSpPr>
          <p:nvPr/>
        </p:nvSpPr>
        <p:spPr bwMode="auto">
          <a:xfrm>
            <a:off x="4792663" y="3836988"/>
            <a:ext cx="98425" cy="730250"/>
          </a:xfrm>
          <a:prstGeom prst="rightBracket">
            <a:avLst>
              <a:gd name="adj" fmla="val 70965"/>
            </a:avLst>
          </a:prstGeom>
          <a:noFill/>
          <a:ln w="222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endParaRPr lang="en-US" altLang="en-US"/>
          </a:p>
        </p:txBody>
      </p:sp>
      <p:sp>
        <p:nvSpPr>
          <p:cNvPr id="14381" name="Line 105"/>
          <p:cNvSpPr>
            <a:spLocks noChangeShapeType="1"/>
          </p:cNvSpPr>
          <p:nvPr/>
        </p:nvSpPr>
        <p:spPr bwMode="auto">
          <a:xfrm>
            <a:off x="4881563" y="4233863"/>
            <a:ext cx="61912" cy="0"/>
          </a:xfrm>
          <a:prstGeom prst="line">
            <a:avLst/>
          </a:prstGeom>
          <a:noFill/>
          <a:ln w="222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82" name="Line 106"/>
          <p:cNvSpPr>
            <a:spLocks noChangeShapeType="1"/>
          </p:cNvSpPr>
          <p:nvPr/>
        </p:nvSpPr>
        <p:spPr bwMode="auto">
          <a:xfrm>
            <a:off x="4886325" y="4233863"/>
            <a:ext cx="619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83" name="AutoShape 107"/>
          <p:cNvSpPr>
            <a:spLocks/>
          </p:cNvSpPr>
          <p:nvPr/>
        </p:nvSpPr>
        <p:spPr bwMode="auto">
          <a:xfrm>
            <a:off x="4791075" y="3838575"/>
            <a:ext cx="98425" cy="730250"/>
          </a:xfrm>
          <a:prstGeom prst="rightBracket">
            <a:avLst>
              <a:gd name="adj" fmla="val 70965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endParaRPr lang="en-US" altLang="en-US"/>
          </a:p>
        </p:txBody>
      </p:sp>
      <p:sp>
        <p:nvSpPr>
          <p:cNvPr id="14384" name="AutoShape 108"/>
          <p:cNvSpPr>
            <a:spLocks/>
          </p:cNvSpPr>
          <p:nvPr/>
        </p:nvSpPr>
        <p:spPr bwMode="auto">
          <a:xfrm>
            <a:off x="4338638" y="4586288"/>
            <a:ext cx="80962" cy="590550"/>
          </a:xfrm>
          <a:prstGeom prst="leftBracket">
            <a:avLst>
              <a:gd name="adj" fmla="val 54706"/>
            </a:avLst>
          </a:prstGeom>
          <a:noFill/>
          <a:ln w="222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endParaRPr lang="en-US" altLang="en-US"/>
          </a:p>
        </p:txBody>
      </p:sp>
      <p:sp>
        <p:nvSpPr>
          <p:cNvPr id="14385" name="Line 109"/>
          <p:cNvSpPr>
            <a:spLocks noChangeShapeType="1"/>
          </p:cNvSpPr>
          <p:nvPr/>
        </p:nvSpPr>
        <p:spPr bwMode="auto">
          <a:xfrm>
            <a:off x="4276725" y="4886325"/>
            <a:ext cx="61913" cy="0"/>
          </a:xfrm>
          <a:prstGeom prst="line">
            <a:avLst/>
          </a:prstGeom>
          <a:noFill/>
          <a:ln w="222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86" name="Line 110"/>
          <p:cNvSpPr>
            <a:spLocks noChangeShapeType="1"/>
          </p:cNvSpPr>
          <p:nvPr/>
        </p:nvSpPr>
        <p:spPr bwMode="auto">
          <a:xfrm>
            <a:off x="4276725" y="4886325"/>
            <a:ext cx="619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87" name="AutoShape 111"/>
          <p:cNvSpPr>
            <a:spLocks/>
          </p:cNvSpPr>
          <p:nvPr/>
        </p:nvSpPr>
        <p:spPr bwMode="auto">
          <a:xfrm>
            <a:off x="4338638" y="4586288"/>
            <a:ext cx="80962" cy="590550"/>
          </a:xfrm>
          <a:prstGeom prst="leftBracket">
            <a:avLst>
              <a:gd name="adj" fmla="val 54706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endParaRPr lang="en-US" altLang="en-US"/>
          </a:p>
        </p:txBody>
      </p:sp>
      <p:sp>
        <p:nvSpPr>
          <p:cNvPr id="14388" name="Line 112"/>
          <p:cNvSpPr>
            <a:spLocks noChangeShapeType="1"/>
          </p:cNvSpPr>
          <p:nvPr/>
        </p:nvSpPr>
        <p:spPr bwMode="auto">
          <a:xfrm flipH="1">
            <a:off x="3956050" y="1381125"/>
            <a:ext cx="857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97" name="Freeform 113"/>
          <p:cNvSpPr>
            <a:spLocks/>
          </p:cNvSpPr>
          <p:nvPr/>
        </p:nvSpPr>
        <p:spPr bwMode="auto">
          <a:xfrm>
            <a:off x="5978525" y="6254750"/>
            <a:ext cx="193675" cy="184150"/>
          </a:xfrm>
          <a:custGeom>
            <a:avLst/>
            <a:gdLst>
              <a:gd name="T0" fmla="*/ 122 w 122"/>
              <a:gd name="T1" fmla="*/ 0 h 116"/>
              <a:gd name="T2" fmla="*/ 122 w 122"/>
              <a:gd name="T3" fmla="*/ 116 h 116"/>
              <a:gd name="T4" fmla="*/ 0 w 122"/>
              <a:gd name="T5" fmla="*/ 116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2" h="116">
                <a:moveTo>
                  <a:pt x="122" y="0"/>
                </a:moveTo>
                <a:lnTo>
                  <a:pt x="122" y="116"/>
                </a:lnTo>
                <a:lnTo>
                  <a:pt x="0" y="116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D5657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42098" name="Freeform 114"/>
          <p:cNvSpPr>
            <a:spLocks/>
          </p:cNvSpPr>
          <p:nvPr/>
        </p:nvSpPr>
        <p:spPr bwMode="auto">
          <a:xfrm>
            <a:off x="3267075" y="5902325"/>
            <a:ext cx="304800" cy="523875"/>
          </a:xfrm>
          <a:custGeom>
            <a:avLst/>
            <a:gdLst>
              <a:gd name="T0" fmla="*/ 0 w 192"/>
              <a:gd name="T1" fmla="*/ 0 h 330"/>
              <a:gd name="T2" fmla="*/ 110 w 192"/>
              <a:gd name="T3" fmla="*/ 330 h 330"/>
              <a:gd name="T4" fmla="*/ 192 w 192"/>
              <a:gd name="T5" fmla="*/ 330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2" h="330">
                <a:moveTo>
                  <a:pt x="0" y="0"/>
                </a:moveTo>
                <a:lnTo>
                  <a:pt x="110" y="330"/>
                </a:lnTo>
                <a:lnTo>
                  <a:pt x="192" y="330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D5657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42099" name="Freeform 115"/>
          <p:cNvSpPr>
            <a:spLocks/>
          </p:cNvSpPr>
          <p:nvPr/>
        </p:nvSpPr>
        <p:spPr bwMode="auto">
          <a:xfrm>
            <a:off x="3359150" y="5308600"/>
            <a:ext cx="609600" cy="835025"/>
          </a:xfrm>
          <a:custGeom>
            <a:avLst/>
            <a:gdLst>
              <a:gd name="T0" fmla="*/ 0 w 384"/>
              <a:gd name="T1" fmla="*/ 0 h 526"/>
              <a:gd name="T2" fmla="*/ 286 w 384"/>
              <a:gd name="T3" fmla="*/ 526 h 526"/>
              <a:gd name="T4" fmla="*/ 384 w 384"/>
              <a:gd name="T5" fmla="*/ 526 h 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4" h="526">
                <a:moveTo>
                  <a:pt x="0" y="0"/>
                </a:moveTo>
                <a:lnTo>
                  <a:pt x="286" y="526"/>
                </a:lnTo>
                <a:lnTo>
                  <a:pt x="384" y="526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D5657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42100" name="Freeform 116"/>
          <p:cNvSpPr>
            <a:spLocks/>
          </p:cNvSpPr>
          <p:nvPr/>
        </p:nvSpPr>
        <p:spPr bwMode="auto">
          <a:xfrm>
            <a:off x="3495675" y="4937125"/>
            <a:ext cx="479425" cy="533400"/>
          </a:xfrm>
          <a:custGeom>
            <a:avLst/>
            <a:gdLst>
              <a:gd name="T0" fmla="*/ 0 w 302"/>
              <a:gd name="T1" fmla="*/ 0 h 336"/>
              <a:gd name="T2" fmla="*/ 192 w 302"/>
              <a:gd name="T3" fmla="*/ 336 h 336"/>
              <a:gd name="T4" fmla="*/ 302 w 302"/>
              <a:gd name="T5" fmla="*/ 336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2" h="336">
                <a:moveTo>
                  <a:pt x="0" y="0"/>
                </a:moveTo>
                <a:lnTo>
                  <a:pt x="192" y="336"/>
                </a:lnTo>
                <a:lnTo>
                  <a:pt x="302" y="336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D5657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764"/>
    </mc:Choice>
    <mc:Fallback xmlns="">
      <p:transition spd="slow" advTm="797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6" descr="11_02Tabl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2085975"/>
            <a:ext cx="8548687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190"/>
    </mc:Choice>
    <mc:Fallback xmlns="">
      <p:transition spd="slow" advTm="571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8.2|19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3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2.2|33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|12|4.6|9.7|28.2|2.4|5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9.1|52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3|77.3|19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4|37.8"/>
</p:tagLst>
</file>

<file path=ppt/theme/theme1.xml><?xml version="1.0" encoding="utf-8"?>
<a:theme xmlns:a="http://schemas.openxmlformats.org/drawingml/2006/main" name="Johnson_6e_PPT_template-orig">
  <a:themeElements>
    <a:clrScheme name="Johnson_6e_PPT_template-ori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-orig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pitchFamily="8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pitchFamily="84" charset="0"/>
          </a:defRPr>
        </a:defPPr>
      </a:lstStyle>
    </a:lnDef>
  </a:objectDefaults>
  <a:extraClrSchemeLst>
    <a:extraClrScheme>
      <a:clrScheme name="Johnson_6e_PPT_template-ori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Johnson_6e_PPT_template_1line">
  <a:themeElements>
    <a:clrScheme name="Johnson_6e_PPT_template_1li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_1lin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pitchFamily="8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pitchFamily="84" charset="0"/>
          </a:defRPr>
        </a:defPPr>
      </a:lstStyle>
    </a:lnDef>
  </a:objectDefaults>
  <a:extraClrSchemeLst>
    <a:extraClrScheme>
      <a:clrScheme name="Johnson_6e_PPT_template_1li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Johnson_6e_PPT_template_2line">
  <a:themeElements>
    <a:clrScheme name="Johnson_6e_PPT_template_2li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_2lin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pitchFamily="8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pitchFamily="84" charset="0"/>
          </a:defRPr>
        </a:defPPr>
      </a:lstStyle>
    </a:lnDef>
  </a:objectDefaults>
  <a:extraClrSchemeLst>
    <a:extraClrScheme>
      <a:clrScheme name="Johnson_6e_PPT_template_2li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2004:Templates:My Templates:Johnson_6e_PPT_template-blank.pot</Template>
  <TotalTime>8064</TotalTime>
  <Words>381</Words>
  <Application>Microsoft Office PowerPoint</Application>
  <PresentationFormat>On-screen Show (4:3)</PresentationFormat>
  <Paragraphs>136</Paragraphs>
  <Slides>9</Slides>
  <Notes>9</Notes>
  <HiddenSlides>0</HiddenSlides>
  <MMClips>9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Helvetica</vt:lpstr>
      <vt:lpstr>Johnson_6e_PPT_template-orig</vt:lpstr>
      <vt:lpstr>Johnson_6e_PPT_template_1line</vt:lpstr>
      <vt:lpstr>Johnson_6e_PPT_template_2line</vt:lpstr>
      <vt:lpstr>Peripheral Nervous System Relays Information Between Tissues and CNS</vt:lpstr>
      <vt:lpstr>Sensory Neurons Provide Information to the CNS</vt:lpstr>
      <vt:lpstr>Somatic Division Controls Skeletal Muscles</vt:lpstr>
      <vt:lpstr>PowerPoint Presentation</vt:lpstr>
      <vt:lpstr>The Autonomic Division</vt:lpstr>
      <vt:lpstr>The Sympathetic and Parasympathetic Autonomic Divisions Oppose Each Other</vt:lpstr>
      <vt:lpstr>The Sympathetic and Parasympathetic Autonomic Divisions Oppose Each Other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Nerve activates contraction</dc:title>
  <dc:creator>Gary</dc:creator>
  <cp:lastModifiedBy>Gary</cp:lastModifiedBy>
  <cp:revision>508</cp:revision>
  <cp:lastPrinted>2002-04-29T18:54:29Z</cp:lastPrinted>
  <dcterms:created xsi:type="dcterms:W3CDTF">2000-12-11T01:39:32Z</dcterms:created>
  <dcterms:modified xsi:type="dcterms:W3CDTF">2019-12-21T00:32:10Z</dcterms:modified>
</cp:coreProperties>
</file>