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  <p:sldMasterId id="2147483685" r:id="rId2"/>
    <p:sldMasterId id="2147483686" r:id="rId3"/>
    <p:sldMasterId id="2147483687" r:id="rId4"/>
  </p:sldMasterIdLst>
  <p:notesMasterIdLst>
    <p:notesMasterId r:id="rId13"/>
  </p:notesMasterIdLst>
  <p:handoutMasterIdLst>
    <p:handoutMasterId r:id="rId14"/>
  </p:handoutMasterIdLst>
  <p:sldIdLst>
    <p:sldId id="434" r:id="rId5"/>
    <p:sldId id="382" r:id="rId6"/>
    <p:sldId id="437" r:id="rId7"/>
    <p:sldId id="438" r:id="rId8"/>
    <p:sldId id="441" r:id="rId9"/>
    <p:sldId id="440" r:id="rId10"/>
    <p:sldId id="442" r:id="rId11"/>
    <p:sldId id="48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9">
          <p15:clr>
            <a:srgbClr val="A4A3A4"/>
          </p15:clr>
        </p15:guide>
        <p15:guide id="2" orient="horz" pos="298">
          <p15:clr>
            <a:srgbClr val="A4A3A4"/>
          </p15:clr>
        </p15:guide>
        <p15:guide id="3" orient="horz" pos="953">
          <p15:clr>
            <a:srgbClr val="A4A3A4"/>
          </p15:clr>
        </p15:guide>
        <p15:guide id="4" pos="242">
          <p15:clr>
            <a:srgbClr val="A4A3A4"/>
          </p15:clr>
        </p15:guide>
        <p15:guide id="5" pos="313">
          <p15:clr>
            <a:srgbClr val="A4A3A4"/>
          </p15:clr>
        </p15:guide>
        <p15:guide id="6" pos="6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074" y="132"/>
      </p:cViewPr>
      <p:guideLst>
        <p:guide orient="horz" pos="4119"/>
        <p:guide orient="horz" pos="298"/>
        <p:guide orient="horz" pos="953"/>
        <p:guide pos="242"/>
        <p:guide pos="313"/>
        <p:guide pos="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269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D3EDEABE-4676-4000-9E5A-10A8DA48F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414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5424438-E1B9-4421-8877-28F22A597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4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96D2389-A526-43EB-A72B-7A7C491E6C7E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338F9E10-9D37-4705-8B4D-9575435E7CF8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256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823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286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921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2136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3241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9209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6121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530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4884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856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8775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023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129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134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202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4192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39178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7592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89452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84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5155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86680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10512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26747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6299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94394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6715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70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9855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5869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539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6556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38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5436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84643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02040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66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01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847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98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4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12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2.png"/><Relationship Id="rId2" Type="http://schemas.microsoft.com/office/2007/relationships/media" Target="../media/media8.wav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Demyelinating Diseases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>
          <a:xfrm>
            <a:off x="384175" y="936625"/>
            <a:ext cx="8061325" cy="5029200"/>
          </a:xfrm>
        </p:spPr>
        <p:txBody>
          <a:bodyPr/>
          <a:lstStyle/>
          <a:p>
            <a:pPr eaLnBrk="1" hangingPunct="1"/>
            <a:r>
              <a:rPr lang="en-US" altLang="en-US"/>
              <a:t>Disorders associated with degeneration of myelin sheaths</a:t>
            </a:r>
          </a:p>
          <a:p>
            <a:pPr lvl="1" eaLnBrk="1" hangingPunct="1"/>
            <a:r>
              <a:rPr lang="en-US" altLang="en-US" b="1"/>
              <a:t>Multiple sclerosis </a:t>
            </a:r>
            <a:r>
              <a:rPr lang="en-US" altLang="en-US"/>
              <a:t>(MS)</a:t>
            </a:r>
          </a:p>
          <a:p>
            <a:pPr lvl="2" eaLnBrk="1" hangingPunct="1"/>
            <a:r>
              <a:rPr lang="en-US" altLang="en-US"/>
              <a:t>Progressive damage to myelin sheaths in brain and spinal cord</a:t>
            </a:r>
          </a:p>
          <a:p>
            <a:pPr lvl="2" eaLnBrk="1" hangingPunct="1"/>
            <a:r>
              <a:rPr lang="en-US" altLang="en-US"/>
              <a:t>Weakness, visual impairment, incontinence</a:t>
            </a:r>
          </a:p>
          <a:p>
            <a:pPr lvl="1" eaLnBrk="1" hangingPunct="1"/>
            <a:r>
              <a:rPr lang="en-US" altLang="en-US" b="1"/>
              <a:t>Amyotrophic lateral sclerosis </a:t>
            </a:r>
            <a:r>
              <a:rPr lang="en-US" altLang="en-US"/>
              <a:t>(ALS)</a:t>
            </a:r>
          </a:p>
          <a:p>
            <a:pPr lvl="2" eaLnBrk="1" hangingPunct="1"/>
            <a:r>
              <a:rPr lang="en-US" altLang="en-US"/>
              <a:t>Lou Gehrig's disease</a:t>
            </a:r>
          </a:p>
          <a:p>
            <a:pPr lvl="2" eaLnBrk="1" hangingPunct="1"/>
            <a:r>
              <a:rPr lang="en-US" altLang="en-US"/>
              <a:t>Progressive damage to myelin sheaths in motor area of spinal cord</a:t>
            </a:r>
          </a:p>
          <a:p>
            <a:pPr lvl="2" eaLnBrk="1" hangingPunct="1"/>
            <a:r>
              <a:rPr lang="en-US" altLang="en-US"/>
              <a:t>Progressive weakening and wasting of skeletal muscle</a:t>
            </a:r>
          </a:p>
          <a:p>
            <a:pPr lvl="1" eaLnBrk="1" hangingPunct="1"/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834"/>
    </mc:Choice>
    <mc:Fallback xmlns="">
      <p:transition spd="slow" advTm="108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442325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Information Is Transferred from Neuron to Target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600200"/>
            <a:ext cx="8174038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Targets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another neuron, muscle cell, or gland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/>
              <a:t>Synapse</a:t>
            </a:r>
            <a:endParaRPr lang="en-US" altLang="en-US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special junction between axon terminus and target cell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Synaptic transmission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Process of transmission of impulse from sending (presynaptic neuron) across synaptic cleft to receiving (postsynaptic) target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Involves release and diffusion of chemical neurotransmitter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27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Synaptic Transmission: Neurotransmitter Release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384175" y="1323975"/>
            <a:ext cx="8207375" cy="5153025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3000"/>
              <a:t>Action potential arrives at axon terminus, causing Ca</a:t>
            </a:r>
            <a:r>
              <a:rPr lang="en-US" altLang="en-US" sz="3000" baseline="30000"/>
              <a:t>2+ </a:t>
            </a:r>
            <a:r>
              <a:rPr lang="en-US" altLang="en-US" sz="3000"/>
              <a:t>to diffuse into axon bulb</a:t>
            </a:r>
          </a:p>
          <a:p>
            <a:pPr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3000"/>
              <a:t>Ca</a:t>
            </a:r>
            <a:r>
              <a:rPr lang="en-US" altLang="en-US" sz="3000" baseline="30000"/>
              <a:t>2+ </a:t>
            </a:r>
            <a:r>
              <a:rPr lang="en-US" altLang="en-US" sz="3000"/>
              <a:t>causes release of neurotransmitter from vesicles</a:t>
            </a:r>
          </a:p>
          <a:p>
            <a:pPr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3000"/>
              <a:t>Neurotransmitter diffuses across synaptic cleft</a:t>
            </a:r>
          </a:p>
          <a:p>
            <a:pPr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3000"/>
              <a:t>Neurotransmitter binds to receptors on target (postsynaptic) membrane and opens gated channels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34"/>
    </mc:Choice>
    <mc:Fallback xmlns="">
      <p:transition spd="slow" advTm="74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2" descr="11_08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"/>
          <a:stretch>
            <a:fillRect/>
          </a:stretch>
        </p:blipFill>
        <p:spPr bwMode="auto">
          <a:xfrm>
            <a:off x="3071813" y="136525"/>
            <a:ext cx="2998787" cy="642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73"/>
          <p:cNvSpPr>
            <a:spLocks noChangeArrowheads="1"/>
          </p:cNvSpPr>
          <p:nvPr/>
        </p:nvSpPr>
        <p:spPr bwMode="auto">
          <a:xfrm>
            <a:off x="5251450" y="3787775"/>
            <a:ext cx="269875" cy="1397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r>
              <a:rPr lang="en-US" altLang="en-US" sz="1000" b="1">
                <a:cs typeface="Arial" charset="0"/>
              </a:rPr>
              <a:t> </a:t>
            </a:r>
          </a:p>
        </p:txBody>
      </p:sp>
      <p:sp>
        <p:nvSpPr>
          <p:cNvPr id="9220" name="Line 74"/>
          <p:cNvSpPr>
            <a:spLocks noChangeShapeType="1"/>
          </p:cNvSpPr>
          <p:nvPr/>
        </p:nvSpPr>
        <p:spPr bwMode="auto">
          <a:xfrm flipH="1">
            <a:off x="5073650" y="3844925"/>
            <a:ext cx="142875" cy="3841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Line 75"/>
          <p:cNvSpPr>
            <a:spLocks noChangeShapeType="1"/>
          </p:cNvSpPr>
          <p:nvPr/>
        </p:nvSpPr>
        <p:spPr bwMode="auto">
          <a:xfrm flipH="1">
            <a:off x="5022850" y="3667125"/>
            <a:ext cx="88900" cy="40005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76"/>
          <p:cNvSpPr>
            <a:spLocks noChangeShapeType="1"/>
          </p:cNvSpPr>
          <p:nvPr/>
        </p:nvSpPr>
        <p:spPr bwMode="auto">
          <a:xfrm>
            <a:off x="4902200" y="1933575"/>
            <a:ext cx="43815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Line 77"/>
          <p:cNvSpPr>
            <a:spLocks noChangeShapeType="1"/>
          </p:cNvSpPr>
          <p:nvPr/>
        </p:nvSpPr>
        <p:spPr bwMode="auto">
          <a:xfrm>
            <a:off x="4619625" y="2130425"/>
            <a:ext cx="69215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78"/>
          <p:cNvSpPr>
            <a:spLocks noChangeShapeType="1"/>
          </p:cNvSpPr>
          <p:nvPr/>
        </p:nvSpPr>
        <p:spPr bwMode="auto">
          <a:xfrm flipV="1">
            <a:off x="3571875" y="2990850"/>
            <a:ext cx="520700" cy="666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Line 79"/>
          <p:cNvSpPr>
            <a:spLocks noChangeShapeType="1"/>
          </p:cNvSpPr>
          <p:nvPr/>
        </p:nvSpPr>
        <p:spPr bwMode="auto">
          <a:xfrm flipV="1">
            <a:off x="3641725" y="3152775"/>
            <a:ext cx="431800" cy="9525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80"/>
          <p:cNvSpPr>
            <a:spLocks noChangeShapeType="1"/>
          </p:cNvSpPr>
          <p:nvPr/>
        </p:nvSpPr>
        <p:spPr bwMode="auto">
          <a:xfrm>
            <a:off x="3902075" y="3362325"/>
            <a:ext cx="19685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81"/>
          <p:cNvSpPr>
            <a:spLocks noChangeShapeType="1"/>
          </p:cNvSpPr>
          <p:nvPr/>
        </p:nvSpPr>
        <p:spPr bwMode="auto">
          <a:xfrm>
            <a:off x="3511550" y="3597275"/>
            <a:ext cx="587375" cy="6985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82"/>
          <p:cNvSpPr>
            <a:spLocks noChangeShapeType="1"/>
          </p:cNvSpPr>
          <p:nvPr/>
        </p:nvSpPr>
        <p:spPr bwMode="auto">
          <a:xfrm>
            <a:off x="3556000" y="3746500"/>
            <a:ext cx="520700" cy="9842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83"/>
          <p:cNvSpPr>
            <a:spLocks noChangeShapeType="1"/>
          </p:cNvSpPr>
          <p:nvPr/>
        </p:nvSpPr>
        <p:spPr bwMode="auto">
          <a:xfrm>
            <a:off x="4737100" y="3025775"/>
            <a:ext cx="498475" cy="2317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Freeform 84"/>
          <p:cNvSpPr>
            <a:spLocks/>
          </p:cNvSpPr>
          <p:nvPr/>
        </p:nvSpPr>
        <p:spPr bwMode="auto">
          <a:xfrm>
            <a:off x="4899025" y="3197225"/>
            <a:ext cx="358775" cy="250825"/>
          </a:xfrm>
          <a:custGeom>
            <a:avLst/>
            <a:gdLst>
              <a:gd name="T0" fmla="*/ 2147483647 w 226"/>
              <a:gd name="T1" fmla="*/ 2147483647 h 158"/>
              <a:gd name="T2" fmla="*/ 0 w 226"/>
              <a:gd name="T3" fmla="*/ 0 h 158"/>
              <a:gd name="T4" fmla="*/ 2147483647 w 226"/>
              <a:gd name="T5" fmla="*/ 2147483647 h 1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6" h="158">
                <a:moveTo>
                  <a:pt x="226" y="154"/>
                </a:moveTo>
                <a:lnTo>
                  <a:pt x="0" y="0"/>
                </a:lnTo>
                <a:lnTo>
                  <a:pt x="60" y="158"/>
                </a:lnTo>
              </a:path>
            </a:pathLst>
          </a:custGeom>
          <a:noFill/>
          <a:ln w="15875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85"/>
          <p:cNvSpPr>
            <a:spLocks noChangeShapeType="1"/>
          </p:cNvSpPr>
          <p:nvPr/>
        </p:nvSpPr>
        <p:spPr bwMode="auto">
          <a:xfrm>
            <a:off x="4648200" y="3362325"/>
            <a:ext cx="20955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86"/>
          <p:cNvSpPr>
            <a:spLocks noChangeShapeType="1"/>
          </p:cNvSpPr>
          <p:nvPr/>
        </p:nvSpPr>
        <p:spPr bwMode="auto">
          <a:xfrm>
            <a:off x="4702175" y="3660775"/>
            <a:ext cx="257175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Freeform 87"/>
          <p:cNvSpPr>
            <a:spLocks/>
          </p:cNvSpPr>
          <p:nvPr/>
        </p:nvSpPr>
        <p:spPr bwMode="auto">
          <a:xfrm>
            <a:off x="5705475" y="3136900"/>
            <a:ext cx="111125" cy="215900"/>
          </a:xfrm>
          <a:custGeom>
            <a:avLst/>
            <a:gdLst>
              <a:gd name="T0" fmla="*/ 2147483647 w 70"/>
              <a:gd name="T1" fmla="*/ 0 h 136"/>
              <a:gd name="T2" fmla="*/ 2147483647 w 70"/>
              <a:gd name="T3" fmla="*/ 2147483647 h 136"/>
              <a:gd name="T4" fmla="*/ 0 w 70"/>
              <a:gd name="T5" fmla="*/ 2147483647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" h="136">
                <a:moveTo>
                  <a:pt x="70" y="0"/>
                </a:moveTo>
                <a:lnTo>
                  <a:pt x="70" y="54"/>
                </a:lnTo>
                <a:lnTo>
                  <a:pt x="0" y="136"/>
                </a:lnTo>
              </a:path>
            </a:pathLst>
          </a:custGeom>
          <a:noFill/>
          <a:ln w="15875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88"/>
          <p:cNvSpPr>
            <a:spLocks noChangeShapeType="1"/>
          </p:cNvSpPr>
          <p:nvPr/>
        </p:nvSpPr>
        <p:spPr bwMode="auto">
          <a:xfrm flipV="1">
            <a:off x="3863975" y="4648200"/>
            <a:ext cx="187325" cy="2063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Line 89"/>
          <p:cNvSpPr>
            <a:spLocks noChangeShapeType="1"/>
          </p:cNvSpPr>
          <p:nvPr/>
        </p:nvSpPr>
        <p:spPr bwMode="auto">
          <a:xfrm flipH="1" flipV="1">
            <a:off x="4737100" y="4648200"/>
            <a:ext cx="180975" cy="28575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Rectangle 90"/>
          <p:cNvSpPr>
            <a:spLocks noChangeArrowheads="1"/>
          </p:cNvSpPr>
          <p:nvPr/>
        </p:nvSpPr>
        <p:spPr bwMode="auto">
          <a:xfrm>
            <a:off x="4857750" y="1038225"/>
            <a:ext cx="1335088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Axon bulbs form synapses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with a postsynaptic neuron</a:t>
            </a:r>
          </a:p>
        </p:txBody>
      </p:sp>
      <p:sp>
        <p:nvSpPr>
          <p:cNvPr id="31765" name="Rectangle 91"/>
          <p:cNvSpPr>
            <a:spLocks noChangeArrowheads="1"/>
          </p:cNvSpPr>
          <p:nvPr/>
        </p:nvSpPr>
        <p:spPr bwMode="auto">
          <a:xfrm>
            <a:off x="3138488" y="1360488"/>
            <a:ext cx="9842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An action potential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arrives, causing 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Ca</a:t>
            </a:r>
            <a:r>
              <a:rPr lang="en-US" altLang="en-US" sz="700" b="1" baseline="25000">
                <a:cs typeface="Arial" charset="0"/>
              </a:rPr>
              <a:t>2+</a:t>
            </a:r>
            <a:r>
              <a:rPr lang="en-US" altLang="en-US" sz="700" b="1">
                <a:cs typeface="Arial" charset="0"/>
              </a:rPr>
              <a:t> to diffuse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into the axon bulb.</a:t>
            </a:r>
          </a:p>
        </p:txBody>
      </p:sp>
      <p:sp>
        <p:nvSpPr>
          <p:cNvPr id="9238" name="Rectangle 92"/>
          <p:cNvSpPr>
            <a:spLocks noChangeArrowheads="1"/>
          </p:cNvSpPr>
          <p:nvPr/>
        </p:nvSpPr>
        <p:spPr bwMode="auto">
          <a:xfrm>
            <a:off x="4110038" y="1830388"/>
            <a:ext cx="855662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Action potential</a:t>
            </a:r>
          </a:p>
        </p:txBody>
      </p:sp>
      <p:sp>
        <p:nvSpPr>
          <p:cNvPr id="9239" name="Rectangle 93"/>
          <p:cNvSpPr>
            <a:spLocks noChangeArrowheads="1"/>
          </p:cNvSpPr>
          <p:nvPr/>
        </p:nvSpPr>
        <p:spPr bwMode="auto">
          <a:xfrm>
            <a:off x="4168775" y="2035175"/>
            <a:ext cx="7080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Axon of 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presynaptic 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neuron</a:t>
            </a:r>
          </a:p>
        </p:txBody>
      </p:sp>
      <p:sp>
        <p:nvSpPr>
          <p:cNvPr id="31768" name="Rectangle 94"/>
          <p:cNvSpPr>
            <a:spLocks noChangeArrowheads="1"/>
          </p:cNvSpPr>
          <p:nvPr/>
        </p:nvSpPr>
        <p:spPr bwMode="auto">
          <a:xfrm>
            <a:off x="3130550" y="2024063"/>
            <a:ext cx="1004888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Ca</a:t>
            </a:r>
            <a:r>
              <a:rPr lang="en-US" altLang="en-US" sz="700" b="1" baseline="25000">
                <a:cs typeface="Arial" charset="0"/>
              </a:rPr>
              <a:t>2+</a:t>
            </a:r>
            <a:r>
              <a:rPr lang="en-US" altLang="en-US" sz="700" b="1">
                <a:cs typeface="Arial" charset="0"/>
              </a:rPr>
              <a:t> causes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vesicles containing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neurotransmitter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to fuse with the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cell membrane,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releasing 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neurotransmitter. </a:t>
            </a:r>
          </a:p>
        </p:txBody>
      </p:sp>
      <p:sp>
        <p:nvSpPr>
          <p:cNvPr id="9241" name="Rectangle 95"/>
          <p:cNvSpPr>
            <a:spLocks noChangeArrowheads="1"/>
          </p:cNvSpPr>
          <p:nvPr/>
        </p:nvSpPr>
        <p:spPr bwMode="auto">
          <a:xfrm>
            <a:off x="5622925" y="2876550"/>
            <a:ext cx="40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700" b="1">
                <a:cs typeface="Arial" charset="0"/>
              </a:rPr>
              <a:t>Axon</a:t>
            </a:r>
          </a:p>
          <a:p>
            <a:r>
              <a:rPr lang="en-US" altLang="en-US" sz="700" b="1">
                <a:cs typeface="Arial" charset="0"/>
              </a:rPr>
              <a:t>bulb</a:t>
            </a:r>
          </a:p>
        </p:txBody>
      </p:sp>
      <p:sp>
        <p:nvSpPr>
          <p:cNvPr id="9242" name="Rectangle 96"/>
          <p:cNvSpPr>
            <a:spLocks noChangeArrowheads="1"/>
          </p:cNvSpPr>
          <p:nvPr/>
        </p:nvSpPr>
        <p:spPr bwMode="auto">
          <a:xfrm>
            <a:off x="4017963" y="2890838"/>
            <a:ext cx="801687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Mitochondrion</a:t>
            </a:r>
          </a:p>
        </p:txBody>
      </p:sp>
      <p:sp>
        <p:nvSpPr>
          <p:cNvPr id="9243" name="Rectangle 97"/>
          <p:cNvSpPr>
            <a:spLocks noChangeArrowheads="1"/>
          </p:cNvSpPr>
          <p:nvPr/>
        </p:nvSpPr>
        <p:spPr bwMode="auto">
          <a:xfrm>
            <a:off x="3995738" y="3043238"/>
            <a:ext cx="10382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Vesicles containing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neurotransmitter</a:t>
            </a:r>
          </a:p>
        </p:txBody>
      </p:sp>
      <p:sp>
        <p:nvSpPr>
          <p:cNvPr id="9244" name="Rectangle 98"/>
          <p:cNvSpPr>
            <a:spLocks noChangeArrowheads="1"/>
          </p:cNvSpPr>
          <p:nvPr/>
        </p:nvSpPr>
        <p:spPr bwMode="auto">
          <a:xfrm>
            <a:off x="4024313" y="3563938"/>
            <a:ext cx="76200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Synaptic cleft</a:t>
            </a:r>
          </a:p>
        </p:txBody>
      </p:sp>
      <p:sp>
        <p:nvSpPr>
          <p:cNvPr id="9245" name="Rectangle 99"/>
          <p:cNvSpPr>
            <a:spLocks noChangeArrowheads="1"/>
          </p:cNvSpPr>
          <p:nvPr/>
        </p:nvSpPr>
        <p:spPr bwMode="auto">
          <a:xfrm>
            <a:off x="4029075" y="3262313"/>
            <a:ext cx="687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700" b="1">
                <a:cs typeface="Arial" charset="0"/>
              </a:rPr>
              <a:t>Presynaptic</a:t>
            </a:r>
          </a:p>
          <a:p>
            <a:r>
              <a:rPr lang="en-US" altLang="en-US" sz="700" b="1">
                <a:cs typeface="Arial" charset="0"/>
              </a:rPr>
              <a:t>neuron</a:t>
            </a:r>
          </a:p>
        </p:txBody>
      </p:sp>
      <p:sp>
        <p:nvSpPr>
          <p:cNvPr id="9246" name="Rectangle 100"/>
          <p:cNvSpPr>
            <a:spLocks noChangeArrowheads="1"/>
          </p:cNvSpPr>
          <p:nvPr/>
        </p:nvSpPr>
        <p:spPr bwMode="auto">
          <a:xfrm>
            <a:off x="4000500" y="3757613"/>
            <a:ext cx="11557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Dendrite or cell body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cs typeface="Arial" charset="0"/>
              </a:rPr>
              <a:t>of</a:t>
            </a:r>
            <a:r>
              <a:rPr lang="en-US" altLang="en-US" sz="500" b="1">
                <a:cs typeface="Arial" charset="0"/>
              </a:rPr>
              <a:t> </a:t>
            </a:r>
            <a:r>
              <a:rPr lang="en-US" altLang="en-US" sz="700" b="1">
                <a:cs typeface="Arial" charset="0"/>
              </a:rPr>
              <a:t>postsynaptic</a:t>
            </a:r>
            <a:r>
              <a:rPr lang="en-US" altLang="en-US" sz="600" b="1">
                <a:cs typeface="Arial" charset="0"/>
              </a:rPr>
              <a:t> </a:t>
            </a:r>
            <a:r>
              <a:rPr lang="en-US" altLang="en-US" sz="700" b="1">
                <a:cs typeface="Arial" charset="0"/>
              </a:rPr>
              <a:t>neuron</a:t>
            </a:r>
          </a:p>
        </p:txBody>
      </p:sp>
      <p:sp>
        <p:nvSpPr>
          <p:cNvPr id="9247" name="Rectangle 101"/>
          <p:cNvSpPr>
            <a:spLocks noChangeArrowheads="1"/>
          </p:cNvSpPr>
          <p:nvPr/>
        </p:nvSpPr>
        <p:spPr bwMode="auto">
          <a:xfrm>
            <a:off x="4019550" y="4019550"/>
            <a:ext cx="116205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Presynaptic membrane</a:t>
            </a:r>
          </a:p>
        </p:txBody>
      </p:sp>
      <p:sp>
        <p:nvSpPr>
          <p:cNvPr id="9248" name="Rectangle 102"/>
          <p:cNvSpPr>
            <a:spLocks noChangeArrowheads="1"/>
          </p:cNvSpPr>
          <p:nvPr/>
        </p:nvSpPr>
        <p:spPr bwMode="auto">
          <a:xfrm>
            <a:off x="4014788" y="4173538"/>
            <a:ext cx="1211262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Postsynaptic membrane</a:t>
            </a:r>
          </a:p>
        </p:txBody>
      </p:sp>
      <p:sp>
        <p:nvSpPr>
          <p:cNvPr id="9249" name="Rectangle 103"/>
          <p:cNvSpPr>
            <a:spLocks noChangeArrowheads="1"/>
          </p:cNvSpPr>
          <p:nvPr/>
        </p:nvSpPr>
        <p:spPr bwMode="auto">
          <a:xfrm>
            <a:off x="3063875" y="4043363"/>
            <a:ext cx="1127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Close-up of a synapse</a:t>
            </a:r>
          </a:p>
        </p:txBody>
      </p:sp>
      <p:sp>
        <p:nvSpPr>
          <p:cNvPr id="9250" name="Rectangle 104"/>
          <p:cNvSpPr>
            <a:spLocks noChangeArrowheads="1"/>
          </p:cNvSpPr>
          <p:nvPr/>
        </p:nvSpPr>
        <p:spPr bwMode="auto">
          <a:xfrm>
            <a:off x="3143250" y="4486275"/>
            <a:ext cx="7620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Synaptic cleft</a:t>
            </a:r>
          </a:p>
        </p:txBody>
      </p:sp>
      <p:sp>
        <p:nvSpPr>
          <p:cNvPr id="9251" name="Rectangle 105"/>
          <p:cNvSpPr>
            <a:spLocks noChangeArrowheads="1"/>
          </p:cNvSpPr>
          <p:nvPr/>
        </p:nvSpPr>
        <p:spPr bwMode="auto">
          <a:xfrm>
            <a:off x="3962400" y="4502150"/>
            <a:ext cx="90487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Neurotransmitter</a:t>
            </a:r>
          </a:p>
        </p:txBody>
      </p:sp>
      <p:sp>
        <p:nvSpPr>
          <p:cNvPr id="9252" name="Rectangle 106"/>
          <p:cNvSpPr>
            <a:spLocks noChangeArrowheads="1"/>
          </p:cNvSpPr>
          <p:nvPr/>
        </p:nvSpPr>
        <p:spPr bwMode="auto">
          <a:xfrm>
            <a:off x="5038725" y="4640263"/>
            <a:ext cx="3349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Na</a:t>
            </a:r>
            <a:r>
              <a:rPr lang="en-US" altLang="en-US" sz="700" b="1" baseline="30000">
                <a:cs typeface="Arial" charset="0"/>
              </a:rPr>
              <a:t>+</a:t>
            </a:r>
            <a:endParaRPr lang="en-US" altLang="en-US" sz="700" b="1">
              <a:cs typeface="Arial" charset="0"/>
            </a:endParaRPr>
          </a:p>
        </p:txBody>
      </p:sp>
      <p:sp>
        <p:nvSpPr>
          <p:cNvPr id="9253" name="Rectangle 107"/>
          <p:cNvSpPr>
            <a:spLocks noChangeArrowheads="1"/>
          </p:cNvSpPr>
          <p:nvPr/>
        </p:nvSpPr>
        <p:spPr bwMode="auto">
          <a:xfrm>
            <a:off x="4999038" y="5511800"/>
            <a:ext cx="33496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Na</a:t>
            </a:r>
            <a:r>
              <a:rPr lang="en-US" altLang="en-US" sz="700" b="1" baseline="30000">
                <a:cs typeface="Arial" charset="0"/>
              </a:rPr>
              <a:t>+</a:t>
            </a:r>
            <a:endParaRPr lang="en-US" altLang="en-US" sz="700" b="1">
              <a:cs typeface="Arial" charset="0"/>
            </a:endParaRPr>
          </a:p>
        </p:txBody>
      </p:sp>
      <p:sp>
        <p:nvSpPr>
          <p:cNvPr id="9254" name="Rectangle 108"/>
          <p:cNvSpPr>
            <a:spLocks noChangeArrowheads="1"/>
          </p:cNvSpPr>
          <p:nvPr/>
        </p:nvSpPr>
        <p:spPr bwMode="auto">
          <a:xfrm>
            <a:off x="3152775" y="5654675"/>
            <a:ext cx="14938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cs typeface="Arial" charset="0"/>
              </a:rPr>
              <a:t>Cytoplasm of postsynaptic cell</a:t>
            </a:r>
          </a:p>
        </p:txBody>
      </p:sp>
      <p:sp>
        <p:nvSpPr>
          <p:cNvPr id="31783" name="Rectangle 109"/>
          <p:cNvSpPr>
            <a:spLocks noChangeArrowheads="1"/>
          </p:cNvSpPr>
          <p:nvPr/>
        </p:nvSpPr>
        <p:spPr bwMode="auto">
          <a:xfrm>
            <a:off x="3113088" y="5991225"/>
            <a:ext cx="14636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Neurotransmitter binds to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receptors on chemically gated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sodium channels, causing the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channels to open. </a:t>
            </a:r>
          </a:p>
        </p:txBody>
      </p:sp>
      <p:sp>
        <p:nvSpPr>
          <p:cNvPr id="31784" name="Rectangle 110"/>
          <p:cNvSpPr>
            <a:spLocks noChangeArrowheads="1"/>
          </p:cNvSpPr>
          <p:nvPr/>
        </p:nvSpPr>
        <p:spPr bwMode="auto">
          <a:xfrm>
            <a:off x="4586288" y="5984875"/>
            <a:ext cx="14430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Diffusion of sodium produces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a graded potential in the</a:t>
            </a:r>
          </a:p>
          <a:p>
            <a:pPr>
              <a:lnSpc>
                <a:spcPct val="90000"/>
              </a:lnSpc>
            </a:pPr>
            <a:r>
              <a:rPr lang="en-US" altLang="en-US" sz="700" b="1">
                <a:cs typeface="Arial" charset="0"/>
              </a:rPr>
              <a:t>local region of the synapse. </a:t>
            </a:r>
          </a:p>
        </p:txBody>
      </p:sp>
      <p:sp>
        <p:nvSpPr>
          <p:cNvPr id="26735" name="Oval 111"/>
          <p:cNvSpPr>
            <a:spLocks noChangeArrowheads="1"/>
          </p:cNvSpPr>
          <p:nvPr/>
        </p:nvSpPr>
        <p:spPr bwMode="auto">
          <a:xfrm>
            <a:off x="3135313" y="1292225"/>
            <a:ext cx="98425" cy="98425"/>
          </a:xfrm>
          <a:prstGeom prst="ellipse">
            <a:avLst/>
          </a:prstGeom>
          <a:solidFill>
            <a:srgbClr val="BD5657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blurRad="88900" dist="35921" dir="2700000" algn="ctr" rotWithShape="0">
              <a:schemeClr val="bg2">
                <a:alpha val="70000"/>
              </a:scheme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000" b="1">
              <a:solidFill>
                <a:schemeClr val="bg1"/>
              </a:solidFill>
              <a:ea typeface="+mn-ea"/>
              <a:cs typeface="Arial" charset="0"/>
            </a:endParaRPr>
          </a:p>
        </p:txBody>
      </p:sp>
      <p:sp>
        <p:nvSpPr>
          <p:cNvPr id="31786" name="Rectangle 112"/>
          <p:cNvSpPr>
            <a:spLocks noChangeArrowheads="1"/>
          </p:cNvSpPr>
          <p:nvPr/>
        </p:nvSpPr>
        <p:spPr bwMode="auto">
          <a:xfrm>
            <a:off x="3065463" y="1243013"/>
            <a:ext cx="233362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solidFill>
                  <a:schemeClr val="bg1"/>
                </a:solidFill>
                <a:cs typeface="Arial" charset="0"/>
              </a:rPr>
              <a:t>1</a:t>
            </a:r>
          </a:p>
        </p:txBody>
      </p:sp>
      <p:sp>
        <p:nvSpPr>
          <p:cNvPr id="9259" name="Oval 113"/>
          <p:cNvSpPr>
            <a:spLocks noChangeArrowheads="1"/>
          </p:cNvSpPr>
          <p:nvPr/>
        </p:nvSpPr>
        <p:spPr bwMode="auto">
          <a:xfrm>
            <a:off x="3136900" y="1954213"/>
            <a:ext cx="98425" cy="98425"/>
          </a:xfrm>
          <a:prstGeom prst="ellipse">
            <a:avLst/>
          </a:prstGeom>
          <a:solidFill>
            <a:srgbClr val="BD5657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endParaRPr lang="en-US" altLang="en-US" sz="1000" b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1788" name="Rectangle 114"/>
          <p:cNvSpPr>
            <a:spLocks noChangeArrowheads="1"/>
          </p:cNvSpPr>
          <p:nvPr/>
        </p:nvSpPr>
        <p:spPr bwMode="auto">
          <a:xfrm>
            <a:off x="3067050" y="1901825"/>
            <a:ext cx="2333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solidFill>
                  <a:schemeClr val="bg1"/>
                </a:solidFill>
                <a:cs typeface="Arial" charset="0"/>
              </a:rPr>
              <a:t>2</a:t>
            </a:r>
          </a:p>
        </p:txBody>
      </p:sp>
      <p:sp>
        <p:nvSpPr>
          <p:cNvPr id="9261" name="Oval 115"/>
          <p:cNvSpPr>
            <a:spLocks noChangeArrowheads="1"/>
          </p:cNvSpPr>
          <p:nvPr/>
        </p:nvSpPr>
        <p:spPr bwMode="auto">
          <a:xfrm>
            <a:off x="3140075" y="5910263"/>
            <a:ext cx="98425" cy="98425"/>
          </a:xfrm>
          <a:prstGeom prst="ellipse">
            <a:avLst/>
          </a:prstGeom>
          <a:solidFill>
            <a:srgbClr val="BD5657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endParaRPr lang="en-US" altLang="en-US" sz="1000" b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1790" name="Rectangle 116"/>
          <p:cNvSpPr>
            <a:spLocks noChangeArrowheads="1"/>
          </p:cNvSpPr>
          <p:nvPr/>
        </p:nvSpPr>
        <p:spPr bwMode="auto">
          <a:xfrm>
            <a:off x="3073400" y="5857875"/>
            <a:ext cx="2333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solidFill>
                  <a:schemeClr val="bg1"/>
                </a:solidFill>
                <a:cs typeface="Arial" charset="0"/>
              </a:rPr>
              <a:t>3</a:t>
            </a:r>
          </a:p>
        </p:txBody>
      </p:sp>
      <p:sp>
        <p:nvSpPr>
          <p:cNvPr id="9263" name="Oval 117"/>
          <p:cNvSpPr>
            <a:spLocks noChangeArrowheads="1"/>
          </p:cNvSpPr>
          <p:nvPr/>
        </p:nvSpPr>
        <p:spPr bwMode="auto">
          <a:xfrm>
            <a:off x="4597400" y="5910263"/>
            <a:ext cx="98425" cy="98425"/>
          </a:xfrm>
          <a:prstGeom prst="ellipse">
            <a:avLst/>
          </a:prstGeom>
          <a:solidFill>
            <a:srgbClr val="BD5657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endParaRPr lang="en-US" altLang="en-US" sz="1000" b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1792" name="Rectangle 118"/>
          <p:cNvSpPr>
            <a:spLocks noChangeArrowheads="1"/>
          </p:cNvSpPr>
          <p:nvPr/>
        </p:nvSpPr>
        <p:spPr bwMode="auto">
          <a:xfrm>
            <a:off x="4527550" y="5857875"/>
            <a:ext cx="2333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700" b="1">
                <a:solidFill>
                  <a:schemeClr val="bg1"/>
                </a:solidFill>
                <a:cs typeface="Arial" charset="0"/>
              </a:rPr>
              <a:t>4</a:t>
            </a:r>
          </a:p>
        </p:txBody>
      </p:sp>
      <p:sp>
        <p:nvSpPr>
          <p:cNvPr id="9265" name="Line 119"/>
          <p:cNvSpPr>
            <a:spLocks noChangeShapeType="1"/>
          </p:cNvSpPr>
          <p:nvPr/>
        </p:nvSpPr>
        <p:spPr bwMode="auto">
          <a:xfrm>
            <a:off x="4905375" y="1933575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6" name="Line 120"/>
          <p:cNvSpPr>
            <a:spLocks noChangeShapeType="1"/>
          </p:cNvSpPr>
          <p:nvPr/>
        </p:nvSpPr>
        <p:spPr bwMode="auto">
          <a:xfrm>
            <a:off x="4622800" y="2130425"/>
            <a:ext cx="692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7" name="Line 121"/>
          <p:cNvSpPr>
            <a:spLocks noChangeShapeType="1"/>
          </p:cNvSpPr>
          <p:nvPr/>
        </p:nvSpPr>
        <p:spPr bwMode="auto">
          <a:xfrm flipV="1">
            <a:off x="3575050" y="2990850"/>
            <a:ext cx="52070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8" name="Line 122"/>
          <p:cNvSpPr>
            <a:spLocks noChangeShapeType="1"/>
          </p:cNvSpPr>
          <p:nvPr/>
        </p:nvSpPr>
        <p:spPr bwMode="auto">
          <a:xfrm flipV="1">
            <a:off x="3644900" y="3152775"/>
            <a:ext cx="43180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9" name="Line 123"/>
          <p:cNvSpPr>
            <a:spLocks noChangeShapeType="1"/>
          </p:cNvSpPr>
          <p:nvPr/>
        </p:nvSpPr>
        <p:spPr bwMode="auto">
          <a:xfrm>
            <a:off x="3905250" y="3362325"/>
            <a:ext cx="19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0" name="Line 124"/>
          <p:cNvSpPr>
            <a:spLocks noChangeShapeType="1"/>
          </p:cNvSpPr>
          <p:nvPr/>
        </p:nvSpPr>
        <p:spPr bwMode="auto">
          <a:xfrm>
            <a:off x="3514725" y="3597275"/>
            <a:ext cx="5873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1" name="Line 125"/>
          <p:cNvSpPr>
            <a:spLocks noChangeShapeType="1"/>
          </p:cNvSpPr>
          <p:nvPr/>
        </p:nvSpPr>
        <p:spPr bwMode="auto">
          <a:xfrm>
            <a:off x="3559175" y="3746500"/>
            <a:ext cx="520700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2" name="Line 126"/>
          <p:cNvSpPr>
            <a:spLocks noChangeShapeType="1"/>
          </p:cNvSpPr>
          <p:nvPr/>
        </p:nvSpPr>
        <p:spPr bwMode="auto">
          <a:xfrm>
            <a:off x="4740275" y="3025775"/>
            <a:ext cx="498475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3" name="Freeform 127"/>
          <p:cNvSpPr>
            <a:spLocks/>
          </p:cNvSpPr>
          <p:nvPr/>
        </p:nvSpPr>
        <p:spPr bwMode="auto">
          <a:xfrm>
            <a:off x="4899025" y="3197225"/>
            <a:ext cx="358775" cy="250825"/>
          </a:xfrm>
          <a:custGeom>
            <a:avLst/>
            <a:gdLst>
              <a:gd name="T0" fmla="*/ 2147483647 w 226"/>
              <a:gd name="T1" fmla="*/ 2147483647 h 158"/>
              <a:gd name="T2" fmla="*/ 0 w 226"/>
              <a:gd name="T3" fmla="*/ 0 h 158"/>
              <a:gd name="T4" fmla="*/ 2147483647 w 226"/>
              <a:gd name="T5" fmla="*/ 2147483647 h 1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6" h="158">
                <a:moveTo>
                  <a:pt x="226" y="154"/>
                </a:moveTo>
                <a:lnTo>
                  <a:pt x="0" y="0"/>
                </a:lnTo>
                <a:lnTo>
                  <a:pt x="60" y="15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4" name="Line 128"/>
          <p:cNvSpPr>
            <a:spLocks noChangeShapeType="1"/>
          </p:cNvSpPr>
          <p:nvPr/>
        </p:nvSpPr>
        <p:spPr bwMode="auto">
          <a:xfrm>
            <a:off x="4651375" y="3362325"/>
            <a:ext cx="209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5" name="Line 129"/>
          <p:cNvSpPr>
            <a:spLocks noChangeShapeType="1"/>
          </p:cNvSpPr>
          <p:nvPr/>
        </p:nvSpPr>
        <p:spPr bwMode="auto">
          <a:xfrm>
            <a:off x="4705350" y="3660775"/>
            <a:ext cx="257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6" name="Line 130"/>
          <p:cNvSpPr>
            <a:spLocks noChangeShapeType="1"/>
          </p:cNvSpPr>
          <p:nvPr/>
        </p:nvSpPr>
        <p:spPr bwMode="auto">
          <a:xfrm>
            <a:off x="4981575" y="3857625"/>
            <a:ext cx="41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7" name="Line 131"/>
          <p:cNvSpPr>
            <a:spLocks noChangeShapeType="1"/>
          </p:cNvSpPr>
          <p:nvPr/>
        </p:nvSpPr>
        <p:spPr bwMode="auto">
          <a:xfrm flipH="1">
            <a:off x="5022850" y="3663950"/>
            <a:ext cx="889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8" name="Line 132"/>
          <p:cNvSpPr>
            <a:spLocks noChangeShapeType="1"/>
          </p:cNvSpPr>
          <p:nvPr/>
        </p:nvSpPr>
        <p:spPr bwMode="auto">
          <a:xfrm flipH="1">
            <a:off x="5073650" y="3841750"/>
            <a:ext cx="142875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9" name="Freeform 133"/>
          <p:cNvSpPr>
            <a:spLocks/>
          </p:cNvSpPr>
          <p:nvPr/>
        </p:nvSpPr>
        <p:spPr bwMode="auto">
          <a:xfrm>
            <a:off x="5705475" y="3136900"/>
            <a:ext cx="111125" cy="215900"/>
          </a:xfrm>
          <a:custGeom>
            <a:avLst/>
            <a:gdLst>
              <a:gd name="T0" fmla="*/ 2147483647 w 70"/>
              <a:gd name="T1" fmla="*/ 0 h 136"/>
              <a:gd name="T2" fmla="*/ 2147483647 w 70"/>
              <a:gd name="T3" fmla="*/ 2147483647 h 136"/>
              <a:gd name="T4" fmla="*/ 0 w 70"/>
              <a:gd name="T5" fmla="*/ 2147483647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" h="136">
                <a:moveTo>
                  <a:pt x="70" y="0"/>
                </a:moveTo>
                <a:lnTo>
                  <a:pt x="70" y="54"/>
                </a:lnTo>
                <a:lnTo>
                  <a:pt x="0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0" name="Line 134"/>
          <p:cNvSpPr>
            <a:spLocks noChangeShapeType="1"/>
          </p:cNvSpPr>
          <p:nvPr/>
        </p:nvSpPr>
        <p:spPr bwMode="auto">
          <a:xfrm flipV="1">
            <a:off x="3863975" y="4648200"/>
            <a:ext cx="187325" cy="206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1" name="Line 135"/>
          <p:cNvSpPr>
            <a:spLocks noChangeShapeType="1"/>
          </p:cNvSpPr>
          <p:nvPr/>
        </p:nvSpPr>
        <p:spPr bwMode="auto">
          <a:xfrm flipH="1" flipV="1">
            <a:off x="4737100" y="4648200"/>
            <a:ext cx="180975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82" name="Rectangle 136"/>
          <p:cNvSpPr>
            <a:spLocks noChangeArrowheads="1"/>
          </p:cNvSpPr>
          <p:nvPr/>
        </p:nvSpPr>
        <p:spPr bwMode="auto">
          <a:xfrm>
            <a:off x="5251450" y="3784600"/>
            <a:ext cx="269875" cy="139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r>
              <a:rPr lang="en-US" altLang="en-US" sz="1000" b="1">
                <a:cs typeface="Arial" charset="0"/>
              </a:rPr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47"/>
    </mc:Choice>
    <mc:Fallback xmlns="">
      <p:transition spd="slow" advTm="49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765" grpId="0"/>
      <p:bldP spid="31768" grpId="0"/>
      <p:bldP spid="31783" grpId="0"/>
      <p:bldP spid="31784" grpId="0"/>
      <p:bldP spid="31786" grpId="0"/>
      <p:bldP spid="31788" grpId="0"/>
      <p:bldP spid="31790" grpId="0"/>
      <p:bldP spid="317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Neurotransmitters Exert Excitatory or Inhibitory Effects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384175" y="1354138"/>
            <a:ext cx="8129588" cy="5029200"/>
          </a:xfrm>
        </p:spPr>
        <p:txBody>
          <a:bodyPr/>
          <a:lstStyle/>
          <a:p>
            <a:pPr eaLnBrk="1" hangingPunct="1"/>
            <a:r>
              <a:rPr lang="en-US" altLang="en-US" sz="3000"/>
              <a:t>Response of postsynaptic target cell depends on</a:t>
            </a:r>
          </a:p>
          <a:p>
            <a:pPr lvl="1" eaLnBrk="1" hangingPunct="1"/>
            <a:r>
              <a:rPr lang="en-US" altLang="en-US"/>
              <a:t>Type of neurotransmitter (&gt;50 types)</a:t>
            </a:r>
          </a:p>
          <a:p>
            <a:pPr lvl="1" eaLnBrk="1" hangingPunct="1"/>
            <a:r>
              <a:rPr lang="en-US" altLang="en-US"/>
              <a:t>Type of receptors</a:t>
            </a:r>
          </a:p>
          <a:p>
            <a:pPr lvl="1" eaLnBrk="1" hangingPunct="1"/>
            <a:r>
              <a:rPr lang="en-US" altLang="en-US"/>
              <a:t>Type of gated ion channels</a:t>
            </a:r>
          </a:p>
          <a:p>
            <a:pPr lvl="2" eaLnBrk="1" hangingPunct="1"/>
            <a:endParaRPr lang="en-US" altLang="en-US" sz="25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11"/>
    </mc:Choice>
    <mc:Fallback xmlns="">
      <p:transition spd="slow" advTm="96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11_01Tab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987425"/>
            <a:ext cx="8548687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296863" y="4865688"/>
            <a:ext cx="8548687" cy="1517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3000" kern="0" dirty="0"/>
              <a:t>This is just to show the names of some neurotransmitters</a:t>
            </a:r>
          </a:p>
          <a:p>
            <a:pPr lvl="1" eaLnBrk="1" hangingPunct="1">
              <a:defRPr/>
            </a:pPr>
            <a:r>
              <a:rPr lang="en-US" sz="2100" kern="0" dirty="0"/>
              <a:t>Do not worry about the ‘site where released’ or ‘principal actions’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75"/>
    </mc:Choice>
    <mc:Fallback xmlns="">
      <p:transition spd="slow" advTm="37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Postsynaptic Neurons Integrate and Process Information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>
          <a:xfrm>
            <a:off x="384175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Response in postsynaptic cell depends on</a:t>
            </a:r>
          </a:p>
          <a:p>
            <a:pPr lvl="1" eaLnBrk="1" hangingPunct="1"/>
            <a:r>
              <a:rPr lang="en-US" altLang="en-US"/>
              <a:t>How many neurons are forming synapses </a:t>
            </a:r>
            <a:br>
              <a:rPr lang="en-US" altLang="en-US"/>
            </a:br>
            <a:r>
              <a:rPr lang="en-US" altLang="en-US"/>
              <a:t>with it</a:t>
            </a:r>
          </a:p>
          <a:p>
            <a:pPr lvl="1" eaLnBrk="1" hangingPunct="1"/>
            <a:r>
              <a:rPr lang="en-US" altLang="en-US"/>
              <a:t>Whether the neurons forming synapses with </a:t>
            </a:r>
            <a:br>
              <a:rPr lang="en-US" altLang="en-US"/>
            </a:br>
            <a:r>
              <a:rPr lang="en-US" altLang="en-US"/>
              <a:t>it are excitatory or inhibitory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15"/>
    </mc:Choice>
    <mc:Fallback xmlns="">
      <p:transition spd="slow" advTm="46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Postsynaptic Neurons Integrate and Process Information</a:t>
            </a:r>
          </a:p>
        </p:txBody>
      </p:sp>
      <p:pic>
        <p:nvPicPr>
          <p:cNvPr id="14339" name="Picture 10" descr="11_09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"/>
          <a:stretch>
            <a:fillRect/>
          </a:stretch>
        </p:blipFill>
        <p:spPr bwMode="auto">
          <a:xfrm>
            <a:off x="5213350" y="1287463"/>
            <a:ext cx="3582988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11"/>
          <p:cNvSpPr>
            <a:spLocks noChangeArrowheads="1"/>
          </p:cNvSpPr>
          <p:nvPr/>
        </p:nvSpPr>
        <p:spPr bwMode="auto">
          <a:xfrm>
            <a:off x="7704138" y="2538413"/>
            <a:ext cx="14398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Convergence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7794625" y="5345113"/>
            <a:ext cx="125888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Divergence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6075363" cy="4495800"/>
          </a:xfrm>
        </p:spPr>
        <p:txBody>
          <a:bodyPr/>
          <a:lstStyle/>
          <a:p>
            <a:pPr eaLnBrk="1" hangingPunct="1"/>
            <a:r>
              <a:rPr lang="en-US" altLang="en-US"/>
              <a:t>Convergence</a:t>
            </a:r>
          </a:p>
          <a:p>
            <a:pPr lvl="1" eaLnBrk="1" hangingPunct="1"/>
            <a:r>
              <a:rPr lang="en-US" altLang="en-US"/>
              <a:t>occurs when one neuron receives input from many others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Divergence</a:t>
            </a:r>
          </a:p>
          <a:p>
            <a:pPr lvl="1" eaLnBrk="1" hangingPunct="1"/>
            <a:r>
              <a:rPr lang="en-US" altLang="en-US"/>
              <a:t>occurs when one neuron sends action potentials to multiple other neurons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71"/>
    </mc:Choice>
    <mc:Fallback xmlns="">
      <p:transition spd="slow" advTm="70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2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6.3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4.2|16.5|1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5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8062</TotalTime>
  <Words>394</Words>
  <Application>Microsoft Office PowerPoint</Application>
  <PresentationFormat>On-screen Show (4:3)</PresentationFormat>
  <Paragraphs>91</Paragraphs>
  <Slides>8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Helvetica</vt:lpstr>
      <vt:lpstr>Johnson_6e_PPT_template-orig</vt:lpstr>
      <vt:lpstr>Johnson_6e_PPT_template_1line</vt:lpstr>
      <vt:lpstr>Johnson_6e_PPT_template_2line</vt:lpstr>
      <vt:lpstr>Johnson_6e_PPT_template-blank</vt:lpstr>
      <vt:lpstr>Demyelinating Diseases</vt:lpstr>
      <vt:lpstr>Information Is Transferred from Neuron to Target</vt:lpstr>
      <vt:lpstr>Synaptic Transmission: Neurotransmitter Release</vt:lpstr>
      <vt:lpstr>PowerPoint Presentation</vt:lpstr>
      <vt:lpstr>Neurotransmitters Exert Excitatory or Inhibitory Effects</vt:lpstr>
      <vt:lpstr>PowerPoint Presentation</vt:lpstr>
      <vt:lpstr>Postsynaptic Neurons Integrate and Process Information</vt:lpstr>
      <vt:lpstr>Postsynaptic Neurons Integrate and Process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508</cp:revision>
  <cp:lastPrinted>2002-04-29T18:54:29Z</cp:lastPrinted>
  <dcterms:created xsi:type="dcterms:W3CDTF">2000-12-11T01:39:32Z</dcterms:created>
  <dcterms:modified xsi:type="dcterms:W3CDTF">2019-12-21T00:25:29Z</dcterms:modified>
</cp:coreProperties>
</file>